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7" r:id="rId20"/>
    <p:sldId id="274" r:id="rId21"/>
    <p:sldId id="275" r:id="rId22"/>
    <p:sldId id="276" r:id="rId23"/>
    <p:sldId id="277" r:id="rId24"/>
    <p:sldId id="283" r:id="rId25"/>
    <p:sldId id="278" r:id="rId26"/>
    <p:sldId id="284" r:id="rId27"/>
    <p:sldId id="285"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B279A-A83C-4E67-A94A-E699969EBCAE}" type="datetimeFigureOut">
              <a:rPr lang="en-US" smtClean="0"/>
              <a:pPr/>
              <a:t>10/20/2013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E1EC7-0965-4E3E-AD0C-5F4819826F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ROLE AND PURPOSES OF ASSESSMENT IN TEACHING AND LEARNING</a:t>
            </a:r>
            <a:endParaRPr lang="en-US" dirty="0"/>
          </a:p>
        </p:txBody>
      </p:sp>
      <p:sp>
        <p:nvSpPr>
          <p:cNvPr id="3" name="Subtitle 2"/>
          <p:cNvSpPr>
            <a:spLocks noGrp="1"/>
          </p:cNvSpPr>
          <p:nvPr>
            <p:ph type="subTitle" idx="1"/>
          </p:nvPr>
        </p:nvSpPr>
        <p:spPr/>
        <p:txBody>
          <a:bodyPr/>
          <a:lstStyle/>
          <a:p>
            <a:r>
              <a:rPr lang="en-US" dirty="0" smtClean="0"/>
              <a:t>TSL3112 LANGUAGE ASSESSMENT</a:t>
            </a:r>
          </a:p>
          <a:p>
            <a:r>
              <a:rPr lang="en-US" dirty="0" smtClean="0"/>
              <a:t>PISMP TESL SEMESTER 6</a:t>
            </a:r>
          </a:p>
          <a:p>
            <a:r>
              <a:rPr lang="en-US" dirty="0" smtClean="0"/>
              <a:t>IPGKDRI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Diagnostic Tests:</a:t>
            </a:r>
          </a:p>
          <a:p>
            <a:pPr lvl="1"/>
            <a:r>
              <a:rPr lang="en-US" dirty="0" smtClean="0"/>
              <a:t>In comparison:</a:t>
            </a:r>
          </a:p>
          <a:p>
            <a:pPr lvl="2"/>
            <a:r>
              <a:rPr lang="en-US" dirty="0" smtClean="0"/>
              <a:t>Achievement tests </a:t>
            </a:r>
            <a:r>
              <a:rPr lang="en-US" dirty="0" err="1" smtClean="0"/>
              <a:t>analyse</a:t>
            </a:r>
            <a:r>
              <a:rPr lang="en-US" dirty="0" smtClean="0"/>
              <a:t> the extent to which students have acquired language features that have already been taught.</a:t>
            </a:r>
          </a:p>
          <a:p>
            <a:pPr lvl="2"/>
            <a:r>
              <a:rPr lang="en-US" dirty="0" smtClean="0"/>
              <a:t>Diagnostic tests elicit information on what students need to work on in the future.</a:t>
            </a:r>
          </a:p>
          <a:p>
            <a:pPr lvl="1"/>
            <a:r>
              <a:rPr lang="en-US" dirty="0" smtClean="0"/>
              <a:t>Therefore, diagnostic tests should offer more detailed, </a:t>
            </a:r>
            <a:r>
              <a:rPr lang="en-US" dirty="0" err="1" smtClean="0"/>
              <a:t>subcategorised</a:t>
            </a:r>
            <a:r>
              <a:rPr lang="en-US" dirty="0" smtClean="0"/>
              <a:t> information on the learner.</a:t>
            </a:r>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Placement Tests:</a:t>
            </a:r>
          </a:p>
          <a:p>
            <a:pPr lvl="1"/>
            <a:r>
              <a:rPr lang="en-US" dirty="0" smtClean="0"/>
              <a:t>To place a student into a particular level or section of a language curriculum or school.</a:t>
            </a:r>
          </a:p>
          <a:p>
            <a:pPr lvl="1"/>
            <a:r>
              <a:rPr lang="en-US" dirty="0" smtClean="0"/>
              <a:t>Usually include a sampling of the material to be covered in the various courses in a curriculum; a student ‘s performance should indicate the point at which the student will find material neither too easy nor too difficult but appropriately challenging. </a:t>
            </a:r>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Placement Tests:</a:t>
            </a:r>
          </a:p>
          <a:p>
            <a:pPr lvl="1"/>
            <a:r>
              <a:rPr lang="en-US" dirty="0" smtClean="0"/>
              <a:t>Some achievement tests, and proficiency tests can act as placement tests.</a:t>
            </a:r>
          </a:p>
          <a:p>
            <a:pPr lvl="1"/>
            <a:r>
              <a:rPr lang="en-US" dirty="0" smtClean="0"/>
              <a:t>Take a formative role – a tally of correct and incorrect responses, </a:t>
            </a:r>
            <a:r>
              <a:rPr lang="en-US" dirty="0" err="1" smtClean="0"/>
              <a:t>categorised</a:t>
            </a:r>
            <a:r>
              <a:rPr lang="en-US" dirty="0" smtClean="0"/>
              <a:t> by modules in a curriculum, provides teachers with useful information on what may or may not need to be </a:t>
            </a:r>
            <a:r>
              <a:rPr lang="en-US" dirty="0" err="1" smtClean="0"/>
              <a:t>emphasised</a:t>
            </a:r>
            <a:r>
              <a:rPr lang="en-US" dirty="0" smtClean="0"/>
              <a:t> in the future.</a:t>
            </a:r>
          </a:p>
          <a:p>
            <a:pPr lvl="1"/>
            <a:endParaRPr lang="en-US" dirty="0" smtClean="0"/>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Placement Tests:</a:t>
            </a:r>
          </a:p>
          <a:p>
            <a:pPr lvl="1"/>
            <a:r>
              <a:rPr lang="en-US" dirty="0" smtClean="0"/>
              <a:t>Many varieties – assessing comprehension and production, responding through written and oral performance, open-ended and limited responses, selection and gap-filling formats – depending on the nature of a </a:t>
            </a:r>
            <a:r>
              <a:rPr lang="en-US" dirty="0" err="1" smtClean="0"/>
              <a:t>programme</a:t>
            </a:r>
            <a:r>
              <a:rPr lang="en-US" dirty="0" smtClean="0"/>
              <a:t> and its needs.</a:t>
            </a:r>
          </a:p>
          <a:p>
            <a:pPr lvl="1"/>
            <a:endParaRPr lang="en-US" dirty="0" smtClean="0"/>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Proficiency Tests:</a:t>
            </a:r>
          </a:p>
          <a:p>
            <a:pPr lvl="1"/>
            <a:r>
              <a:rPr lang="en-US" dirty="0" smtClean="0"/>
              <a:t>To test global competence in a language.</a:t>
            </a:r>
          </a:p>
          <a:p>
            <a:pPr lvl="1"/>
            <a:r>
              <a:rPr lang="en-US" dirty="0" smtClean="0"/>
              <a:t>To test overall ability.</a:t>
            </a:r>
          </a:p>
          <a:p>
            <a:pPr lvl="1"/>
            <a:r>
              <a:rPr lang="en-US" dirty="0" smtClean="0"/>
              <a:t>Traditionally consisted of </a:t>
            </a:r>
            <a:r>
              <a:rPr lang="en-US" dirty="0" err="1" smtClean="0"/>
              <a:t>standardised</a:t>
            </a:r>
            <a:r>
              <a:rPr lang="en-US" dirty="0" smtClean="0"/>
              <a:t> multiple-choice items on grammar, vocabulary, reading comprehension, and aural comprehension.</a:t>
            </a:r>
          </a:p>
          <a:p>
            <a:pPr lvl="1"/>
            <a:r>
              <a:rPr lang="en-US" dirty="0" smtClean="0"/>
              <a:t>Almost always summative and norm-referenced.</a:t>
            </a:r>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Proficiency Tests:</a:t>
            </a:r>
          </a:p>
          <a:p>
            <a:pPr lvl="1"/>
            <a:r>
              <a:rPr lang="en-US" dirty="0" smtClean="0"/>
              <a:t>Provide results in the form of a single score (and usually two or three </a:t>
            </a:r>
            <a:r>
              <a:rPr lang="en-US" dirty="0" err="1" smtClean="0"/>
              <a:t>subscores</a:t>
            </a:r>
            <a:r>
              <a:rPr lang="en-US" dirty="0" smtClean="0"/>
              <a:t>, one for each section of a test), which, to many, is sufficient for the gate-keeping role they play of accepting or denying someone passage into the next level of education.</a:t>
            </a:r>
          </a:p>
          <a:p>
            <a:pPr lvl="1"/>
            <a:r>
              <a:rPr lang="en-US" dirty="0" smtClean="0"/>
              <a:t>Also, because they measure performance against a norm, with equated scores and percentile ranks taking a paramount importance, they are usually not equipped to provide diagnostic feedback.</a:t>
            </a:r>
          </a:p>
          <a:p>
            <a:pPr lvl="1"/>
            <a:endParaRPr lang="en-US" dirty="0" smtClean="0"/>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Proficiency Tests:</a:t>
            </a:r>
          </a:p>
          <a:p>
            <a:pPr lvl="1"/>
            <a:r>
              <a:rPr lang="en-US" dirty="0" smtClean="0"/>
              <a:t>A key issue – how the constructs of language ability are specified.</a:t>
            </a:r>
          </a:p>
          <a:p>
            <a:pPr lvl="1"/>
            <a:r>
              <a:rPr lang="en-US" dirty="0" smtClean="0"/>
              <a:t>The tasks required to perform must be legitimate samples of English language use in a defined context.</a:t>
            </a:r>
          </a:p>
          <a:p>
            <a:pPr lvl="1"/>
            <a:r>
              <a:rPr lang="en-US" dirty="0" smtClean="0"/>
              <a:t>Time-consuming and costly process.</a:t>
            </a:r>
          </a:p>
          <a:p>
            <a:pPr lvl="1"/>
            <a:endParaRPr lang="en-US" dirty="0" smtClean="0"/>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Aptitude Tests:</a:t>
            </a:r>
          </a:p>
          <a:p>
            <a:pPr lvl="1"/>
            <a:r>
              <a:rPr lang="en-US" dirty="0" smtClean="0"/>
              <a:t>To measure capacity or general ability to learn a foreign language a priori (before taking the course) and ultimate predicted success in that undertaking.</a:t>
            </a:r>
          </a:p>
          <a:p>
            <a:pPr lvl="1"/>
            <a:r>
              <a:rPr lang="en-US" dirty="0" smtClean="0"/>
              <a:t>Ostensibly designed to apply to the classroom learning of any language.</a:t>
            </a:r>
          </a:p>
          <a:p>
            <a:pPr lvl="1"/>
            <a:r>
              <a:rPr lang="en-US" dirty="0" smtClean="0"/>
              <a:t>Enjoyed the widespread use once, but no longer now.</a:t>
            </a:r>
          </a:p>
          <a:p>
            <a:pPr lvl="1"/>
            <a:endParaRPr lang="en-US" dirty="0" smtClean="0"/>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smtClean="0"/>
              <a:t>Aptitude Tests:</a:t>
            </a:r>
          </a:p>
          <a:p>
            <a:pPr lvl="1"/>
            <a:r>
              <a:rPr lang="en-US" dirty="0" smtClean="0"/>
              <a:t>For example – the Modern Language Aptitude Test (MLAT) and </a:t>
            </a:r>
            <a:r>
              <a:rPr lang="en-US" dirty="0" err="1" smtClean="0"/>
              <a:t>Pimsleur</a:t>
            </a:r>
            <a:r>
              <a:rPr lang="en-US" dirty="0" smtClean="0"/>
              <a:t> Language Aptitude Battery (PLAB) in the USA:</a:t>
            </a:r>
          </a:p>
          <a:p>
            <a:pPr lvl="2"/>
            <a:r>
              <a:rPr lang="en-US" dirty="0" smtClean="0"/>
              <a:t>Students’ performing language-related tasks such as number learning, distinguishing speech sounds, detecting grammatical functions, and </a:t>
            </a:r>
            <a:r>
              <a:rPr lang="en-US" dirty="0" err="1" smtClean="0"/>
              <a:t>memorising</a:t>
            </a:r>
            <a:r>
              <a:rPr lang="en-US" dirty="0" smtClean="0"/>
              <a:t> paired associates.</a:t>
            </a:r>
          </a:p>
          <a:p>
            <a:pPr lvl="1"/>
            <a:r>
              <a:rPr lang="en-US" dirty="0" smtClean="0"/>
              <a:t>The tests show some significant correlations with ultimate performance of students in language courses.</a:t>
            </a:r>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smtClean="0"/>
              <a:t>Aptitude Tests:</a:t>
            </a:r>
          </a:p>
          <a:p>
            <a:pPr lvl="1"/>
            <a:r>
              <a:rPr lang="en-US" dirty="0" smtClean="0"/>
              <a:t>However, those correlations presuppose a foreign language course in which success is measured by similar processes of mimicry, </a:t>
            </a:r>
            <a:r>
              <a:rPr lang="en-US" dirty="0" err="1" smtClean="0"/>
              <a:t>memorisation</a:t>
            </a:r>
            <a:r>
              <a:rPr lang="en-US" dirty="0" smtClean="0"/>
              <a:t>, and puzzle-solving.</a:t>
            </a:r>
          </a:p>
          <a:p>
            <a:pPr lvl="1"/>
            <a:r>
              <a:rPr lang="en-US" dirty="0" smtClean="0"/>
              <a:t>No research to show unequivocally that those kinds of tasks predict communicative success in a language.</a:t>
            </a:r>
          </a:p>
          <a:p>
            <a:pPr lvl="2"/>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 PURPOSES OF ASSESSMENT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Assessment instruments (formal or informal) serve multiple purposes.</a:t>
            </a:r>
          </a:p>
          <a:p>
            <a:r>
              <a:rPr lang="en-US" dirty="0" smtClean="0"/>
              <a:t>Commercially designed and administered tests may be used for measuring proficiency, placing students into one of several levels of a course, or diagnosing students’ strengths and weaknesses according to specific linguistic categories, among other purposes.</a:t>
            </a:r>
          </a:p>
          <a:p>
            <a:r>
              <a:rPr lang="en-US" dirty="0" smtClean="0"/>
              <a:t>Classroom-based teacher-made tests might be used to diagnose difficulty or measure achievement in a given unit of a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smtClean="0"/>
              <a:t>Aptitude Tests:</a:t>
            </a:r>
          </a:p>
          <a:p>
            <a:pPr lvl="1"/>
            <a:r>
              <a:rPr lang="en-US" dirty="0" smtClean="0"/>
              <a:t>Because of these limitations, </a:t>
            </a:r>
            <a:r>
              <a:rPr lang="en-US" dirty="0" err="1" smtClean="0"/>
              <a:t>standardised</a:t>
            </a:r>
            <a:r>
              <a:rPr lang="en-US" dirty="0" smtClean="0"/>
              <a:t> aptitude tests are seldom used today.</a:t>
            </a:r>
          </a:p>
          <a:p>
            <a:pPr lvl="1"/>
            <a:r>
              <a:rPr lang="en-US" dirty="0" smtClean="0"/>
              <a:t>Instead, attempts to measure language aptitude more often provide learners with information about their preferred styles and potential strengths and weaknesses, and strategies to overcome the weaknesses.</a:t>
            </a:r>
          </a:p>
          <a:p>
            <a:pPr lvl="1"/>
            <a:endParaRPr lang="en-US" dirty="0" smtClean="0"/>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LEARNING</a:t>
            </a:r>
            <a:endParaRPr lang="en-US" dirty="0"/>
          </a:p>
        </p:txBody>
      </p:sp>
      <p:sp>
        <p:nvSpPr>
          <p:cNvPr id="3" name="Content Placeholder 2"/>
          <p:cNvSpPr>
            <a:spLocks noGrp="1"/>
          </p:cNvSpPr>
          <p:nvPr>
            <p:ph idx="1"/>
          </p:nvPr>
        </p:nvSpPr>
        <p:spPr/>
        <p:txBody>
          <a:bodyPr/>
          <a:lstStyle/>
          <a:p>
            <a:r>
              <a:rPr lang="en-US" dirty="0" smtClean="0"/>
              <a:t>Tests are a subset of assessment, but not the only form of assessment.</a:t>
            </a:r>
          </a:p>
          <a:p>
            <a:r>
              <a:rPr lang="en-US" b="1" dirty="0" smtClean="0"/>
              <a:t>Does all teaching involve assessment?</a:t>
            </a:r>
          </a:p>
          <a:p>
            <a:r>
              <a:rPr lang="en-US" b="1" dirty="0" smtClean="0"/>
              <a:t>Are teachers constantly assessing students with no interaction that is assessment-free?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LEARNING</a:t>
            </a:r>
            <a:endParaRPr lang="en-US" dirty="0"/>
          </a:p>
        </p:txBody>
      </p:sp>
      <p:sp>
        <p:nvSpPr>
          <p:cNvPr id="3" name="Content Placeholder 2"/>
          <p:cNvSpPr>
            <a:spLocks noGrp="1"/>
          </p:cNvSpPr>
          <p:nvPr>
            <p:ph idx="1"/>
          </p:nvPr>
        </p:nvSpPr>
        <p:spPr/>
        <p:txBody>
          <a:bodyPr>
            <a:normAutofit lnSpcReduction="10000"/>
          </a:bodyPr>
          <a:lstStyle/>
          <a:p>
            <a:r>
              <a:rPr lang="en-US" dirty="0" smtClean="0"/>
              <a:t>For optimal learning to take place, students in the classroom must have freedom to experiment, to try out their own hypotheses about language without feeling that their overall competence is being judged in terms of those trials and errors.</a:t>
            </a:r>
          </a:p>
          <a:p>
            <a:r>
              <a:rPr lang="en-US" dirty="0" smtClean="0"/>
              <a:t>Learners must have opportunities to play with language in a classroom without being formally graded.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LEARNING</a:t>
            </a:r>
            <a:endParaRPr lang="en-US" dirty="0"/>
          </a:p>
        </p:txBody>
      </p:sp>
      <p:sp>
        <p:nvSpPr>
          <p:cNvPr id="3" name="Content Placeholder 2"/>
          <p:cNvSpPr>
            <a:spLocks noGrp="1"/>
          </p:cNvSpPr>
          <p:nvPr>
            <p:ph idx="1"/>
          </p:nvPr>
        </p:nvSpPr>
        <p:spPr/>
        <p:txBody>
          <a:bodyPr>
            <a:normAutofit/>
          </a:bodyPr>
          <a:lstStyle/>
          <a:p>
            <a:r>
              <a:rPr lang="en-US" dirty="0" smtClean="0"/>
              <a:t>Also for learners to listen, think, take risks, set goals, and process feedback from the teacher and then recycle through the skills that they are trying to master.</a:t>
            </a:r>
          </a:p>
          <a:p>
            <a:r>
              <a:rPr lang="en-US" dirty="0" smtClean="0"/>
              <a:t>At the same time, teachers are indeed observing students’ performance, possibly taking measurements, offering qualitative feedback, and making strategic suggestions.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6386" name="Picture 2" descr="http://engres.ied.edu.hk/assessment/onlineReading/images/policy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LEARNING</a:t>
            </a:r>
            <a:endParaRPr lang="en-US" dirty="0"/>
          </a:p>
        </p:txBody>
      </p:sp>
      <p:sp>
        <p:nvSpPr>
          <p:cNvPr id="3" name="Content Placeholder 2"/>
          <p:cNvSpPr>
            <a:spLocks noGrp="1"/>
          </p:cNvSpPr>
          <p:nvPr>
            <p:ph idx="1"/>
          </p:nvPr>
        </p:nvSpPr>
        <p:spPr/>
        <p:txBody>
          <a:bodyPr/>
          <a:lstStyle/>
          <a:p>
            <a:r>
              <a:rPr lang="en-US" b="1" dirty="0" smtClean="0"/>
              <a:t>Assessment for learning </a:t>
            </a:r>
            <a:r>
              <a:rPr lang="en-US" dirty="0" smtClean="0"/>
              <a:t>is diagnostic and formative for the purposes of greater learning achievement .</a:t>
            </a:r>
          </a:p>
          <a:p>
            <a:pPr lvl="0"/>
            <a:r>
              <a:rPr lang="en-US" b="1" dirty="0" smtClean="0"/>
              <a:t>Assessment of learning </a:t>
            </a:r>
            <a:r>
              <a:rPr lang="en-US" dirty="0" smtClean="0"/>
              <a:t>is assessment for purposes of providing evidence of achievement for reporting.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kinberg.net/stellan/wordpress/wp-content/uploads/2011/10/AfL.png"/>
          <p:cNvPicPr>
            <a:picLocks noChangeAspect="1" noChangeArrowheads="1"/>
          </p:cNvPicPr>
          <p:nvPr/>
        </p:nvPicPr>
        <p:blipFill>
          <a:blip r:embed="rId2" cstate="print"/>
          <a:srcRect/>
          <a:stretch>
            <a:fillRect/>
          </a:stretch>
        </p:blipFill>
        <p:spPr bwMode="auto">
          <a:xfrm>
            <a:off x="381000" y="180702"/>
            <a:ext cx="8358684" cy="644869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5362" name="Picture 2" descr="http://theglobalstudio.eu/_assets/img/AFL2008.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LEARNING</a:t>
            </a:r>
            <a:endParaRPr lang="en-US" dirty="0"/>
          </a:p>
        </p:txBody>
      </p:sp>
      <p:graphicFrame>
        <p:nvGraphicFramePr>
          <p:cNvPr id="4" name="Content Placeholder 3"/>
          <p:cNvGraphicFramePr>
            <a:graphicFrameLocks noGrp="1"/>
          </p:cNvGraphicFramePr>
          <p:nvPr>
            <p:ph idx="1"/>
          </p:nvPr>
        </p:nvGraphicFramePr>
        <p:xfrm>
          <a:off x="457200" y="1295401"/>
          <a:ext cx="8229600" cy="5373324"/>
        </p:xfrm>
        <a:graphic>
          <a:graphicData uri="http://schemas.openxmlformats.org/drawingml/2006/table">
            <a:tbl>
              <a:tblPr firstRow="1" bandRow="1">
                <a:tableStyleId>{5C22544A-7EE6-4342-B048-85BDC9FD1C3A}</a:tableStyleId>
              </a:tblPr>
              <a:tblGrid>
                <a:gridCol w="4114800"/>
                <a:gridCol w="4114800"/>
              </a:tblGrid>
              <a:tr h="333293">
                <a:tc>
                  <a:txBody>
                    <a:bodyPr/>
                    <a:lstStyle/>
                    <a:p>
                      <a:pPr marL="0" marR="0" algn="ctr">
                        <a:lnSpc>
                          <a:spcPct val="115000"/>
                        </a:lnSpc>
                        <a:spcBef>
                          <a:spcPts val="0"/>
                        </a:spcBef>
                        <a:spcAft>
                          <a:spcPts val="0"/>
                        </a:spcAft>
                      </a:pPr>
                      <a:r>
                        <a:rPr lang="en-US" sz="1800" dirty="0">
                          <a:solidFill>
                            <a:schemeClr val="tx1"/>
                          </a:solidFill>
                          <a:latin typeface="Times New Roman"/>
                          <a:ea typeface="Times New Roman"/>
                          <a:cs typeface="Times New Roman"/>
                        </a:rPr>
                        <a:t>Assessment for learning </a:t>
                      </a:r>
                      <a:endParaRPr lang="en-US" sz="1600" dirty="0">
                        <a:solidFill>
                          <a:schemeClr val="tx1"/>
                        </a:solidFill>
                        <a:latin typeface="Calibri"/>
                        <a:ea typeface="Calibri"/>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800" dirty="0">
                          <a:solidFill>
                            <a:schemeClr val="tx1"/>
                          </a:solidFill>
                          <a:latin typeface="Times New Roman"/>
                          <a:ea typeface="Times New Roman"/>
                          <a:cs typeface="Times New Roman"/>
                        </a:rPr>
                        <a:t>Assessment of learning </a:t>
                      </a:r>
                      <a:endParaRPr lang="en-US" sz="1600" dirty="0">
                        <a:solidFill>
                          <a:schemeClr val="tx1"/>
                        </a:solidFill>
                        <a:latin typeface="Calibri"/>
                        <a:ea typeface="Calibri"/>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844969">
                <a:tc>
                  <a:txBody>
                    <a:bodyPr/>
                    <a:lstStyle/>
                    <a:p>
                      <a:pPr marL="0" marR="0">
                        <a:lnSpc>
                          <a:spcPct val="115000"/>
                        </a:lnSpc>
                        <a:spcBef>
                          <a:spcPts val="0"/>
                        </a:spcBef>
                        <a:spcAft>
                          <a:spcPts val="0"/>
                        </a:spcAft>
                      </a:pPr>
                      <a:r>
                        <a:rPr lang="en-US" sz="2000" dirty="0">
                          <a:solidFill>
                            <a:schemeClr val="tx1"/>
                          </a:solidFill>
                          <a:latin typeface="Times New Roman"/>
                          <a:ea typeface="Times New Roman"/>
                          <a:cs typeface="Times New Roman"/>
                        </a:rPr>
                        <a:t>Assessment for learning is ongoing, diagnostic, and formative. It is for ongoing planning. It is not used for grading and Report Cards. </a:t>
                      </a:r>
                      <a:endParaRPr lang="en-US" sz="2000" dirty="0">
                        <a:solidFill>
                          <a:schemeClr val="tx1"/>
                        </a:solidFill>
                        <a:latin typeface="Calibri"/>
                        <a:ea typeface="Calibri"/>
                        <a:cs typeface="Times New Roman"/>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dirty="0">
                          <a:solidFill>
                            <a:schemeClr val="tx1"/>
                          </a:solidFill>
                          <a:latin typeface="Times New Roman"/>
                          <a:ea typeface="Times New Roman"/>
                          <a:cs typeface="Times New Roman"/>
                        </a:rPr>
                        <a:t>Assessment of learning occurs at end of year or at key stages. It is summative. It is for grading and Report cards. </a:t>
                      </a:r>
                      <a:endParaRPr lang="en-US" sz="2000" dirty="0">
                        <a:solidFill>
                          <a:schemeClr val="tx1"/>
                        </a:solidFill>
                        <a:latin typeface="Calibri"/>
                        <a:ea typeface="Calibri"/>
                        <a:cs typeface="Times New Roman"/>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5737">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diagnostic and formative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teacher assessment, student self-assessment, and/or student peer assessment </a:t>
                      </a:r>
                      <a:endParaRPr lang="en-US" sz="2000" dirty="0">
                        <a:solidFill>
                          <a:schemeClr val="tx1"/>
                        </a:solidFill>
                        <a:latin typeface="Calibri"/>
                        <a:ea typeface="Calibri"/>
                        <a:cs typeface="Times New Roman"/>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summative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teacher assessment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may be either criterion-referenced (based on prescribed learning outcomes) or norm-referenced (comparing student achievement to that of others) </a:t>
                      </a:r>
                      <a:endParaRPr lang="en-US" sz="2000" dirty="0">
                        <a:solidFill>
                          <a:schemeClr val="tx1"/>
                        </a:solidFill>
                        <a:latin typeface="Calibri"/>
                        <a:ea typeface="Calibri"/>
                        <a:cs typeface="Times New Roman"/>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LEARNING</a:t>
            </a:r>
            <a:endParaRPr lang="en-US" dirty="0"/>
          </a:p>
        </p:txBody>
      </p:sp>
      <p:graphicFrame>
        <p:nvGraphicFramePr>
          <p:cNvPr id="4" name="Content Placeholder 3"/>
          <p:cNvGraphicFramePr>
            <a:graphicFrameLocks noGrp="1"/>
          </p:cNvGraphicFramePr>
          <p:nvPr>
            <p:ph idx="1"/>
          </p:nvPr>
        </p:nvGraphicFramePr>
        <p:xfrm>
          <a:off x="457200" y="1295400"/>
          <a:ext cx="8229600" cy="5257799"/>
        </p:xfrm>
        <a:graphic>
          <a:graphicData uri="http://schemas.openxmlformats.org/drawingml/2006/table">
            <a:tbl>
              <a:tblPr firstRow="1" bandRow="1">
                <a:tableStyleId>{5C22544A-7EE6-4342-B048-85BDC9FD1C3A}</a:tableStyleId>
              </a:tblPr>
              <a:tblGrid>
                <a:gridCol w="4114800"/>
                <a:gridCol w="4114800"/>
              </a:tblGrid>
              <a:tr h="521251">
                <a:tc>
                  <a:txBody>
                    <a:bodyPr/>
                    <a:lstStyle/>
                    <a:p>
                      <a:pPr marL="0" marR="0" algn="ctr">
                        <a:lnSpc>
                          <a:spcPct val="115000"/>
                        </a:lnSpc>
                        <a:spcBef>
                          <a:spcPts val="0"/>
                        </a:spcBef>
                        <a:spcAft>
                          <a:spcPts val="0"/>
                        </a:spcAft>
                      </a:pPr>
                      <a:r>
                        <a:rPr lang="en-US" sz="2000" dirty="0">
                          <a:solidFill>
                            <a:schemeClr val="tx1"/>
                          </a:solidFill>
                          <a:latin typeface="Times New Roman"/>
                          <a:ea typeface="Times New Roman"/>
                          <a:cs typeface="Times New Roman"/>
                        </a:rPr>
                        <a:t>Assessment for learning </a:t>
                      </a:r>
                      <a:endParaRPr lang="en-US" sz="1800" dirty="0">
                        <a:solidFill>
                          <a:schemeClr val="tx1"/>
                        </a:solidFill>
                        <a:latin typeface="Calibri"/>
                        <a:ea typeface="Calibri"/>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000" dirty="0">
                          <a:solidFill>
                            <a:schemeClr val="tx1"/>
                          </a:solidFill>
                          <a:latin typeface="Times New Roman"/>
                          <a:ea typeface="Times New Roman"/>
                          <a:cs typeface="Times New Roman"/>
                        </a:rPr>
                        <a:t>Assessment of learning </a:t>
                      </a:r>
                      <a:endParaRPr lang="en-US" sz="1800" dirty="0">
                        <a:solidFill>
                          <a:schemeClr val="tx1"/>
                        </a:solidFill>
                        <a:latin typeface="Calibri"/>
                        <a:ea typeface="Calibri"/>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736548">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000" dirty="0" smtClean="0">
                          <a:solidFill>
                            <a:schemeClr val="tx1"/>
                          </a:solidFill>
                          <a:latin typeface="Times New Roman"/>
                          <a:ea typeface="Times New Roman"/>
                          <a:cs typeface="Times New Roman"/>
                        </a:rPr>
                        <a:t>criterion-referenced </a:t>
                      </a:r>
                      <a:r>
                        <a:rPr lang="en-US" sz="2000" dirty="0">
                          <a:solidFill>
                            <a:schemeClr val="tx1"/>
                          </a:solidFill>
                          <a:latin typeface="Times New Roman"/>
                          <a:ea typeface="Times New Roman"/>
                          <a:cs typeface="Times New Roman"/>
                        </a:rPr>
                        <a:t>– criteria based on prescribed learning outcomes identified in the provincial curriculum, reflecting performance in relation to a specific learning task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involves both teacher and student in a process of continual reflection and review about progress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teachers adjust their plans and engage in corrective teaching in response to formative assessment </a:t>
                      </a:r>
                      <a:endParaRPr lang="en-US" sz="2000" dirty="0">
                        <a:solidFill>
                          <a:schemeClr val="tx1"/>
                        </a:solidFill>
                        <a:latin typeface="Calibri"/>
                        <a:ea typeface="Calibri"/>
                        <a:cs typeface="Times New Roman"/>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000" dirty="0" smtClean="0">
                          <a:solidFill>
                            <a:schemeClr val="tx1"/>
                          </a:solidFill>
                          <a:latin typeface="Times New Roman"/>
                          <a:ea typeface="Times New Roman"/>
                          <a:cs typeface="Times New Roman"/>
                        </a:rPr>
                        <a:t>information </a:t>
                      </a:r>
                      <a:r>
                        <a:rPr lang="en-US" sz="2000" dirty="0">
                          <a:solidFill>
                            <a:schemeClr val="tx1"/>
                          </a:solidFill>
                          <a:latin typeface="Times New Roman"/>
                          <a:ea typeface="Times New Roman"/>
                          <a:cs typeface="Times New Roman"/>
                        </a:rPr>
                        <a:t>on student performance can be shared with parents/guardians, school and district staff, and other education professionals (e.g., for the purposes of curriculum development)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used to make judgments about students’ performance in relation to provincial standards </a:t>
                      </a:r>
                      <a:endParaRPr lang="en-US" sz="2000" dirty="0">
                        <a:solidFill>
                          <a:schemeClr val="tx1"/>
                        </a:solidFill>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2000" dirty="0">
                          <a:solidFill>
                            <a:schemeClr val="tx1"/>
                          </a:solidFill>
                          <a:latin typeface="Times New Roman"/>
                          <a:ea typeface="Times New Roman"/>
                          <a:cs typeface="Times New Roman"/>
                        </a:rPr>
                        <a:t>used for grading and Report Cards </a:t>
                      </a:r>
                      <a:endParaRPr lang="en-US" sz="2000" dirty="0">
                        <a:solidFill>
                          <a:schemeClr val="tx1"/>
                        </a:solidFill>
                        <a:latin typeface="Calibri"/>
                        <a:ea typeface="Calibri"/>
                        <a:cs typeface="Times New Roman"/>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 PURPOSES OF ASSESSMENT</a:t>
            </a:r>
            <a:endParaRPr lang="en-US" dirty="0"/>
          </a:p>
        </p:txBody>
      </p:sp>
      <p:sp>
        <p:nvSpPr>
          <p:cNvPr id="3" name="Content Placeholder 2"/>
          <p:cNvSpPr>
            <a:spLocks noGrp="1"/>
          </p:cNvSpPr>
          <p:nvPr>
            <p:ph idx="1"/>
          </p:nvPr>
        </p:nvSpPr>
        <p:spPr/>
        <p:txBody>
          <a:bodyPr>
            <a:normAutofit/>
          </a:bodyPr>
          <a:lstStyle/>
          <a:p>
            <a:r>
              <a:rPr lang="en-US" dirty="0" smtClean="0"/>
              <a:t>Specifying the purpose of an assessment instrument and stating its objectives is an essential first step in choosing, designing, revising, or adapting procedure you will finally use.</a:t>
            </a:r>
          </a:p>
          <a:p>
            <a:r>
              <a:rPr lang="en-US" dirty="0" smtClean="0"/>
              <a:t>Tests tend to fall into a finite number of types, classified according to their purposes.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Achievement Tests:</a:t>
            </a:r>
          </a:p>
          <a:p>
            <a:pPr lvl="1"/>
            <a:r>
              <a:rPr lang="en-US" dirty="0" smtClean="0"/>
              <a:t>To measure learners’ ability  within a classroom lesson, unit, or even total curriculum.</a:t>
            </a:r>
          </a:p>
          <a:p>
            <a:pPr lvl="1"/>
            <a:r>
              <a:rPr lang="en-US" dirty="0" smtClean="0"/>
              <a:t>Limited to particular material addressed in a curriculum within a particular time frame and offered after a course has focused on the objectives in question.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Achievement Tests:</a:t>
            </a:r>
          </a:p>
          <a:p>
            <a:pPr lvl="1"/>
            <a:r>
              <a:rPr lang="en-US" dirty="0" smtClean="0"/>
              <a:t>Also serve the diagnostic role of indicating what a student needs to continue to work on in the future, but the primary role is to determine whether course objectives have been met – and appropriate knowledge and skills acquired – by the end of a given period of instruction.</a:t>
            </a:r>
          </a:p>
          <a:p>
            <a:pPr lvl="1"/>
            <a:r>
              <a:rPr lang="en-US" dirty="0" smtClean="0"/>
              <a:t>Often summative – administered at the end of a lesson, unit, or term of study.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Achievement Tests:</a:t>
            </a:r>
          </a:p>
          <a:p>
            <a:pPr lvl="1"/>
            <a:r>
              <a:rPr lang="en-US" dirty="0" smtClean="0"/>
              <a:t>Also play an important formative role – an effective achievement test offers feedback about the quality of a learner’s performance in subsets of the unit or course.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Achievement Tests:</a:t>
            </a:r>
          </a:p>
          <a:p>
            <a:pPr lvl="1"/>
            <a:r>
              <a:rPr lang="en-US" dirty="0" smtClean="0"/>
              <a:t>The specifications:</a:t>
            </a:r>
          </a:p>
          <a:p>
            <a:pPr lvl="2"/>
            <a:r>
              <a:rPr lang="en-US" dirty="0" smtClean="0"/>
              <a:t>The objectives of the lesson, unit, or course being assessed.</a:t>
            </a:r>
          </a:p>
          <a:p>
            <a:pPr lvl="2"/>
            <a:r>
              <a:rPr lang="en-US" dirty="0" smtClean="0"/>
              <a:t>The relative importance / weight assigned to each objective.</a:t>
            </a:r>
          </a:p>
          <a:p>
            <a:pPr lvl="2"/>
            <a:r>
              <a:rPr lang="en-US" dirty="0" smtClean="0"/>
              <a:t>The tasks employed in classroom lessons during the unit of time.</a:t>
            </a:r>
          </a:p>
          <a:p>
            <a:pPr lvl="2"/>
            <a:r>
              <a:rPr lang="en-US" dirty="0" smtClean="0"/>
              <a:t>The time frame for the test and turnaround time.</a:t>
            </a:r>
          </a:p>
          <a:p>
            <a:pPr lvl="2"/>
            <a:r>
              <a:rPr lang="en-US" dirty="0" smtClean="0"/>
              <a:t>Its potential for formative feedback.</a:t>
            </a:r>
          </a:p>
          <a:p>
            <a:pPr lvl="2"/>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Achievement Tests:</a:t>
            </a:r>
          </a:p>
          <a:p>
            <a:pPr lvl="1"/>
            <a:r>
              <a:rPr lang="en-US" dirty="0" smtClean="0"/>
              <a:t>Range from 5- or 10-minute quizzes to three-hour final examinations, with an almost infinite variety of item types and formats.</a:t>
            </a:r>
          </a:p>
          <a:p>
            <a:pPr lvl="2"/>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AND PURPOSES OF ASSESSMENT</a:t>
            </a:r>
            <a:endParaRPr lang="en-US" dirty="0"/>
          </a:p>
        </p:txBody>
      </p:sp>
      <p:sp>
        <p:nvSpPr>
          <p:cNvPr id="3" name="Content Placeholder 2"/>
          <p:cNvSpPr>
            <a:spLocks noGrp="1"/>
          </p:cNvSpPr>
          <p:nvPr>
            <p:ph idx="1"/>
          </p:nvPr>
        </p:nvSpPr>
        <p:spPr/>
        <p:txBody>
          <a:bodyPr>
            <a:normAutofit/>
          </a:bodyPr>
          <a:lstStyle/>
          <a:p>
            <a:r>
              <a:rPr lang="en-US" dirty="0" smtClean="0"/>
              <a:t>Diagnostic Tests:</a:t>
            </a:r>
          </a:p>
          <a:p>
            <a:pPr lvl="1"/>
            <a:r>
              <a:rPr lang="en-US" dirty="0" smtClean="0"/>
              <a:t>To diagnose aspects of a language that a student needs to develop or that a course should include.</a:t>
            </a:r>
          </a:p>
          <a:p>
            <a:pPr lvl="1"/>
            <a:r>
              <a:rPr lang="en-US" dirty="0" smtClean="0"/>
              <a:t>For example: a test in pronunciation – the phonological features of English.</a:t>
            </a:r>
          </a:p>
          <a:p>
            <a:pPr lvl="1"/>
            <a:r>
              <a:rPr lang="en-US" dirty="0" smtClean="0"/>
              <a:t>Usually, such tests offer a checklist of features for the teacher to use in pinpointing difficulties.</a:t>
            </a:r>
          </a:p>
          <a:p>
            <a:pPr lvl="1">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1500</Words>
  <Application>Microsoft Office PowerPoint</Application>
  <PresentationFormat>On-screen Show (4:3)</PresentationFormat>
  <Paragraphs>126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ROLE AND PURPOSES OF ASSESSMENT IN TEACHING AND LEARNING</vt:lpstr>
      <vt:lpstr>REASONS / PURPOSES OF ASSESSMENT</vt:lpstr>
      <vt:lpstr>REASONS /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TYPES AND PURPOSES OF ASSESSMENT</vt:lpstr>
      <vt:lpstr>ASSESSMENT AND LEARNING</vt:lpstr>
      <vt:lpstr>ASSESSMENT AND LEARNING</vt:lpstr>
      <vt:lpstr>ASSESSMENT AND LEARNING</vt:lpstr>
      <vt:lpstr>PowerPoint Presentation</vt:lpstr>
      <vt:lpstr>ASSESSMENT AND LEARNING</vt:lpstr>
      <vt:lpstr>PowerPoint Presentation</vt:lpstr>
      <vt:lpstr>PowerPoint Presentation</vt:lpstr>
      <vt:lpstr>ASSESSMENT AND LEARNING</vt:lpstr>
      <vt:lpstr>ASSESSMENT AND LEARNING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ASSESSMENT: CONTEXT, ISSUES &amp; TRENDS</dc:title>
  <dc:creator>user</dc:creator>
  <cp:lastModifiedBy>Acer</cp:lastModifiedBy>
  <cp:revision>64</cp:revision>
  <dcterms:created xsi:type="dcterms:W3CDTF">2013-06-14T13:43:56Z</dcterms:created>
  <dcterms:modified xsi:type="dcterms:W3CDTF">2013-10-20T08:29:57Z</dcterms:modified>
</cp:coreProperties>
</file>