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9"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B279A-A83C-4E67-A94A-E699969EBCAE}" type="datetimeFigureOut">
              <a:rPr lang="en-US" smtClean="0"/>
              <a:pPr/>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0E1EC7-0965-4E3E-AD0C-5F4819826F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B279A-A83C-4E67-A94A-E699969EBCAE}" type="datetimeFigureOut">
              <a:rPr lang="en-US" smtClean="0"/>
              <a:pPr/>
              <a:t>10/20/2013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E1EC7-0965-4E3E-AD0C-5F4819826F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DESIGNING CLASSROOM TESTS (Continued)</a:t>
            </a:r>
            <a:endParaRPr lang="en-US" dirty="0"/>
          </a:p>
        </p:txBody>
      </p:sp>
      <p:sp>
        <p:nvSpPr>
          <p:cNvPr id="3" name="Subtitle 2"/>
          <p:cNvSpPr>
            <a:spLocks noGrp="1"/>
          </p:cNvSpPr>
          <p:nvPr>
            <p:ph type="subTitle" idx="1"/>
          </p:nvPr>
        </p:nvSpPr>
        <p:spPr/>
        <p:txBody>
          <a:bodyPr/>
          <a:lstStyle/>
          <a:p>
            <a:r>
              <a:rPr lang="en-US" dirty="0" smtClean="0"/>
              <a:t>TSL3112 LANGUAGE ASSESSMENT</a:t>
            </a:r>
          </a:p>
          <a:p>
            <a:r>
              <a:rPr lang="en-US" dirty="0" smtClean="0"/>
              <a:t>PISMP TESL SEMESTER 6</a:t>
            </a:r>
          </a:p>
          <a:p>
            <a:r>
              <a:rPr lang="en-US" dirty="0" smtClean="0"/>
              <a:t>IPGKDRI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GUIDELINES FOR CONSTRUCTING TEST ITEMS</a:t>
            </a:r>
            <a:endParaRPr lang="en-US" dirty="0"/>
          </a:p>
        </p:txBody>
      </p:sp>
      <p:sp>
        <p:nvSpPr>
          <p:cNvPr id="3" name="Content Placeholder 2"/>
          <p:cNvSpPr>
            <a:spLocks noGrp="1"/>
          </p:cNvSpPr>
          <p:nvPr>
            <p:ph idx="1"/>
          </p:nvPr>
        </p:nvSpPr>
        <p:spPr/>
        <p:txBody>
          <a:bodyPr>
            <a:normAutofit lnSpcReduction="10000"/>
          </a:bodyPr>
          <a:lstStyle/>
          <a:p>
            <a:r>
              <a:rPr lang="en-US" dirty="0" smtClean="0"/>
              <a:t>TEST SPECIFICATION GUIDELINES:</a:t>
            </a:r>
          </a:p>
          <a:p>
            <a:pPr lvl="1"/>
            <a:r>
              <a:rPr lang="en-US" dirty="0" smtClean="0"/>
              <a:t>Aims of the test</a:t>
            </a:r>
            <a:endParaRPr lang="en-US" sz="4000" dirty="0" smtClean="0"/>
          </a:p>
          <a:p>
            <a:pPr lvl="1"/>
            <a:r>
              <a:rPr lang="en-US" dirty="0" smtClean="0"/>
              <a:t>Range of topics to be tested</a:t>
            </a:r>
            <a:endParaRPr lang="en-US" sz="4000" dirty="0" smtClean="0"/>
          </a:p>
          <a:p>
            <a:pPr lvl="1"/>
            <a:r>
              <a:rPr lang="en-US" dirty="0" smtClean="0"/>
              <a:t>Range of skills to be tested</a:t>
            </a:r>
            <a:endParaRPr lang="en-US" sz="4000" dirty="0" smtClean="0"/>
          </a:p>
          <a:p>
            <a:pPr lvl="1"/>
            <a:r>
              <a:rPr lang="en-US" dirty="0" smtClean="0"/>
              <a:t>Decide on test formats for each skill</a:t>
            </a:r>
            <a:endParaRPr lang="en-US" sz="4000" dirty="0" smtClean="0"/>
          </a:p>
          <a:p>
            <a:pPr lvl="1"/>
            <a:r>
              <a:rPr lang="en-US" dirty="0" smtClean="0"/>
              <a:t>Types of test items</a:t>
            </a:r>
            <a:endParaRPr lang="en-US" sz="4000" dirty="0" smtClean="0"/>
          </a:p>
          <a:p>
            <a:pPr lvl="1"/>
            <a:r>
              <a:rPr lang="en-US" dirty="0" smtClean="0"/>
              <a:t>Number of items by topic, skill and types</a:t>
            </a:r>
            <a:endParaRPr lang="en-US" sz="4000" dirty="0" smtClean="0"/>
          </a:p>
          <a:p>
            <a:pPr lvl="1"/>
            <a:r>
              <a:rPr lang="en-US" dirty="0" smtClean="0"/>
              <a:t>Level of difficulty of test items</a:t>
            </a:r>
            <a:endParaRPr lang="en-US" sz="4000" dirty="0" smtClean="0"/>
          </a:p>
          <a:p>
            <a:pPr lvl="1"/>
            <a:r>
              <a:rPr lang="en-US" dirty="0" smtClean="0"/>
              <a:t>Allocation of marks</a:t>
            </a:r>
            <a:endParaRPr lang="en-US" sz="4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Decide on test formats for each skill:</a:t>
            </a:r>
            <a:endParaRPr lang="en-US" dirty="0"/>
          </a:p>
        </p:txBody>
      </p:sp>
      <p:sp>
        <p:nvSpPr>
          <p:cNvPr id="3" name="Content Placeholder 2"/>
          <p:cNvSpPr>
            <a:spLocks noGrp="1"/>
          </p:cNvSpPr>
          <p:nvPr>
            <p:ph idx="1"/>
          </p:nvPr>
        </p:nvSpPr>
        <p:spPr/>
        <p:txBody>
          <a:bodyPr>
            <a:normAutofit/>
          </a:bodyPr>
          <a:lstStyle/>
          <a:p>
            <a:r>
              <a:rPr lang="en-US" sz="2800" dirty="0" smtClean="0"/>
              <a:t>Elicitation and response modes in test construction</a:t>
            </a:r>
          </a:p>
          <a:p>
            <a:pPr>
              <a:buNone/>
            </a:pPr>
            <a:endParaRPr lang="en-US" sz="4400" dirty="0" smtClean="0"/>
          </a:p>
        </p:txBody>
      </p:sp>
      <p:graphicFrame>
        <p:nvGraphicFramePr>
          <p:cNvPr id="4" name="Table 3"/>
          <p:cNvGraphicFramePr>
            <a:graphicFrameLocks noGrp="1"/>
          </p:cNvGraphicFramePr>
          <p:nvPr/>
        </p:nvGraphicFramePr>
        <p:xfrm>
          <a:off x="381000" y="2286000"/>
          <a:ext cx="8382000" cy="4206240"/>
        </p:xfrm>
        <a:graphic>
          <a:graphicData uri="http://schemas.openxmlformats.org/drawingml/2006/table">
            <a:tbl>
              <a:tblPr firstRow="1" bandRow="1">
                <a:tableStyleId>{5C22544A-7EE6-4342-B048-85BDC9FD1C3A}</a:tableStyleId>
              </a:tblPr>
              <a:tblGrid>
                <a:gridCol w="1905000"/>
                <a:gridCol w="3238500"/>
                <a:gridCol w="3238500"/>
              </a:tblGrid>
              <a:tr h="616577">
                <a:tc>
                  <a:txBody>
                    <a:bodyPr/>
                    <a:lstStyle/>
                    <a:p>
                      <a:r>
                        <a:rPr lang="en-US" sz="2400" dirty="0" smtClean="0">
                          <a:solidFill>
                            <a:schemeClr val="tx1"/>
                          </a:solidFill>
                        </a:rPr>
                        <a:t>Elicitation</a:t>
                      </a:r>
                      <a:r>
                        <a:rPr lang="en-US" sz="2400" baseline="0" dirty="0" smtClean="0">
                          <a:solidFill>
                            <a:schemeClr val="tx1"/>
                          </a:solidFill>
                        </a:rPr>
                        <a:t> mode: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2400" dirty="0" smtClean="0">
                          <a:solidFill>
                            <a:schemeClr val="tx1"/>
                          </a:solidFill>
                        </a:rPr>
                        <a:t>Oral</a:t>
                      </a:r>
                      <a:r>
                        <a:rPr lang="en-US" sz="2400" baseline="0" dirty="0" smtClean="0">
                          <a:solidFill>
                            <a:schemeClr val="tx1"/>
                          </a:solidFill>
                        </a:rPr>
                        <a:t> (student listens)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2400" dirty="0" smtClean="0">
                          <a:solidFill>
                            <a:schemeClr val="tx1"/>
                          </a:solidFill>
                        </a:rPr>
                        <a:t>Written (student writes)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888623">
                <a:tc>
                  <a:txBody>
                    <a:bodyPr/>
                    <a:lstStyle/>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administration directions;</a:t>
                      </a:r>
                    </a:p>
                    <a:p>
                      <a:r>
                        <a:rPr lang="en-US" sz="2400" dirty="0" smtClean="0">
                          <a:solidFill>
                            <a:schemeClr val="tx1"/>
                          </a:solidFill>
                        </a:rPr>
                        <a:t>sentence(s), question;</a:t>
                      </a:r>
                    </a:p>
                    <a:p>
                      <a:r>
                        <a:rPr lang="en-US" sz="2400" dirty="0" smtClean="0">
                          <a:solidFill>
                            <a:schemeClr val="tx1"/>
                          </a:solidFill>
                        </a:rPr>
                        <a:t>word, pair of words;</a:t>
                      </a:r>
                    </a:p>
                    <a:p>
                      <a:r>
                        <a:rPr lang="en-US" sz="2400" dirty="0" smtClean="0">
                          <a:solidFill>
                            <a:schemeClr val="tx1"/>
                          </a:solidFill>
                        </a:rPr>
                        <a:t>monologue, speech;</a:t>
                      </a:r>
                    </a:p>
                    <a:p>
                      <a:r>
                        <a:rPr lang="en-US" sz="2400" dirty="0" smtClean="0">
                          <a:solidFill>
                            <a:schemeClr val="tx1"/>
                          </a:solidFill>
                        </a:rPr>
                        <a:t>prerecorded conversation;</a:t>
                      </a:r>
                    </a:p>
                    <a:p>
                      <a:r>
                        <a:rPr lang="en-US" sz="2400" dirty="0" smtClean="0">
                          <a:solidFill>
                            <a:schemeClr val="tx1"/>
                          </a:solidFill>
                        </a:rPr>
                        <a:t>interactive (live) dialogue.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administration directions;</a:t>
                      </a:r>
                    </a:p>
                    <a:p>
                      <a:r>
                        <a:rPr lang="en-US" sz="2400" dirty="0" smtClean="0">
                          <a:solidFill>
                            <a:schemeClr val="tx1"/>
                          </a:solidFill>
                        </a:rPr>
                        <a:t>sentence(s), question;</a:t>
                      </a:r>
                    </a:p>
                    <a:p>
                      <a:r>
                        <a:rPr lang="en-US" sz="2400" dirty="0" smtClean="0">
                          <a:solidFill>
                            <a:schemeClr val="tx1"/>
                          </a:solidFill>
                        </a:rPr>
                        <a:t>word, set of words;</a:t>
                      </a:r>
                    </a:p>
                    <a:p>
                      <a:r>
                        <a:rPr lang="en-US" sz="2400" dirty="0" smtClean="0">
                          <a:solidFill>
                            <a:schemeClr val="tx1"/>
                          </a:solidFill>
                        </a:rPr>
                        <a:t>Paragraph;</a:t>
                      </a:r>
                    </a:p>
                    <a:p>
                      <a:r>
                        <a:rPr lang="en-US" sz="2400" dirty="0" smtClean="0">
                          <a:solidFill>
                            <a:schemeClr val="tx1"/>
                          </a:solidFill>
                        </a:rPr>
                        <a:t>essay, excerpt;</a:t>
                      </a:r>
                    </a:p>
                    <a:p>
                      <a:r>
                        <a:rPr lang="en-US" sz="2400" dirty="0" smtClean="0">
                          <a:solidFill>
                            <a:schemeClr val="tx1"/>
                          </a:solidFill>
                        </a:rPr>
                        <a:t>short story,</a:t>
                      </a:r>
                      <a:r>
                        <a:rPr lang="en-US" sz="2400" baseline="0" dirty="0" smtClean="0">
                          <a:solidFill>
                            <a:schemeClr val="tx1"/>
                          </a:solidFill>
                        </a:rPr>
                        <a:t> book.</a:t>
                      </a:r>
                      <a:endParaRPr lang="en-US" sz="2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Decide on test formats for each skill:</a:t>
            </a:r>
            <a:endParaRPr lang="en-US" dirty="0"/>
          </a:p>
        </p:txBody>
      </p:sp>
      <p:sp>
        <p:nvSpPr>
          <p:cNvPr id="3" name="Content Placeholder 2"/>
          <p:cNvSpPr>
            <a:spLocks noGrp="1"/>
          </p:cNvSpPr>
          <p:nvPr>
            <p:ph idx="1"/>
          </p:nvPr>
        </p:nvSpPr>
        <p:spPr/>
        <p:txBody>
          <a:bodyPr>
            <a:normAutofit/>
          </a:bodyPr>
          <a:lstStyle/>
          <a:p>
            <a:r>
              <a:rPr lang="en-US" sz="2800" dirty="0" smtClean="0"/>
              <a:t>Elicitation and response modes in test construction</a:t>
            </a:r>
          </a:p>
          <a:p>
            <a:pPr>
              <a:buNone/>
            </a:pPr>
            <a:endParaRPr lang="en-US" sz="4400" dirty="0" smtClean="0"/>
          </a:p>
        </p:txBody>
      </p:sp>
      <p:graphicFrame>
        <p:nvGraphicFramePr>
          <p:cNvPr id="4" name="Table 3"/>
          <p:cNvGraphicFramePr>
            <a:graphicFrameLocks noGrp="1"/>
          </p:cNvGraphicFramePr>
          <p:nvPr/>
        </p:nvGraphicFramePr>
        <p:xfrm>
          <a:off x="381000" y="2286000"/>
          <a:ext cx="8382000" cy="4297855"/>
        </p:xfrm>
        <a:graphic>
          <a:graphicData uri="http://schemas.openxmlformats.org/drawingml/2006/table">
            <a:tbl>
              <a:tblPr firstRow="1" bandRow="1">
                <a:tableStyleId>{5C22544A-7EE6-4342-B048-85BDC9FD1C3A}</a:tableStyleId>
              </a:tblPr>
              <a:tblGrid>
                <a:gridCol w="1905000"/>
                <a:gridCol w="3238500"/>
                <a:gridCol w="3238500"/>
              </a:tblGrid>
              <a:tr h="563705">
                <a:tc>
                  <a:txBody>
                    <a:bodyPr/>
                    <a:lstStyle/>
                    <a:p>
                      <a:r>
                        <a:rPr lang="en-US" sz="2400" b="1" dirty="0" smtClean="0">
                          <a:solidFill>
                            <a:schemeClr val="tx1"/>
                          </a:solidFill>
                        </a:rPr>
                        <a:t>Response mode:</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2400" b="1" dirty="0" smtClean="0">
                          <a:solidFill>
                            <a:schemeClr val="tx1"/>
                          </a:solidFill>
                        </a:rPr>
                        <a:t>Oral</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2400" b="1" dirty="0" smtClean="0">
                          <a:solidFill>
                            <a:schemeClr val="tx1"/>
                          </a:solidFill>
                        </a:rPr>
                        <a:t>Written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474895">
                <a:tc>
                  <a:txBody>
                    <a:bodyPr/>
                    <a:lstStyle/>
                    <a:p>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repeat;</a:t>
                      </a:r>
                    </a:p>
                    <a:p>
                      <a:r>
                        <a:rPr lang="en-US" sz="2400" dirty="0" smtClean="0">
                          <a:solidFill>
                            <a:schemeClr val="tx1"/>
                          </a:solidFill>
                        </a:rPr>
                        <a:t>read aloud;</a:t>
                      </a:r>
                    </a:p>
                    <a:p>
                      <a:r>
                        <a:rPr lang="en-US" sz="2400" dirty="0" smtClean="0">
                          <a:solidFill>
                            <a:schemeClr val="tx1"/>
                          </a:solidFill>
                        </a:rPr>
                        <a:t>yes / no;</a:t>
                      </a:r>
                    </a:p>
                    <a:p>
                      <a:r>
                        <a:rPr lang="en-US" sz="2400" dirty="0" smtClean="0">
                          <a:solidFill>
                            <a:schemeClr val="tx1"/>
                          </a:solidFill>
                        </a:rPr>
                        <a:t>short response;</a:t>
                      </a:r>
                    </a:p>
                    <a:p>
                      <a:r>
                        <a:rPr lang="en-US" sz="2400" dirty="0" smtClean="0">
                          <a:solidFill>
                            <a:schemeClr val="tx1"/>
                          </a:solidFill>
                        </a:rPr>
                        <a:t>describe;</a:t>
                      </a:r>
                    </a:p>
                    <a:p>
                      <a:r>
                        <a:rPr lang="en-US" sz="2400" dirty="0" smtClean="0">
                          <a:solidFill>
                            <a:schemeClr val="tx1"/>
                          </a:solidFill>
                        </a:rPr>
                        <a:t>role play;</a:t>
                      </a:r>
                    </a:p>
                    <a:p>
                      <a:r>
                        <a:rPr lang="en-US" sz="2400" dirty="0" smtClean="0">
                          <a:solidFill>
                            <a:schemeClr val="tx1"/>
                          </a:solidFill>
                        </a:rPr>
                        <a:t>monologue (speech);</a:t>
                      </a:r>
                    </a:p>
                    <a:p>
                      <a:r>
                        <a:rPr lang="en-US" sz="2400" dirty="0" smtClean="0">
                          <a:solidFill>
                            <a:schemeClr val="tx1"/>
                          </a:solidFill>
                        </a:rPr>
                        <a:t>interactive dialogue).</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rPr>
                        <a:t>mark multiple-choice option;</a:t>
                      </a:r>
                    </a:p>
                    <a:p>
                      <a:r>
                        <a:rPr lang="en-US" sz="2400" dirty="0" smtClean="0">
                          <a:solidFill>
                            <a:schemeClr val="tx1"/>
                          </a:solidFill>
                        </a:rPr>
                        <a:t>fill in the blank;</a:t>
                      </a:r>
                    </a:p>
                    <a:p>
                      <a:r>
                        <a:rPr lang="en-US" sz="2400" dirty="0" smtClean="0">
                          <a:solidFill>
                            <a:schemeClr val="tx1"/>
                          </a:solidFill>
                        </a:rPr>
                        <a:t>spell a word;</a:t>
                      </a:r>
                    </a:p>
                    <a:p>
                      <a:r>
                        <a:rPr lang="en-US" sz="2400" dirty="0" smtClean="0">
                          <a:solidFill>
                            <a:schemeClr val="tx1"/>
                          </a:solidFill>
                        </a:rPr>
                        <a:t>define a term (with a phrase);</a:t>
                      </a:r>
                    </a:p>
                    <a:p>
                      <a:r>
                        <a:rPr lang="en-US" sz="2400" dirty="0" smtClean="0">
                          <a:solidFill>
                            <a:schemeClr val="tx1"/>
                          </a:solidFill>
                        </a:rPr>
                        <a:t>short answer (2 to 3 sentences);</a:t>
                      </a:r>
                    </a:p>
                    <a:p>
                      <a:r>
                        <a:rPr lang="en-US" sz="2400" dirty="0" smtClean="0">
                          <a:solidFill>
                            <a:schemeClr val="tx1"/>
                          </a:solidFill>
                        </a:rPr>
                        <a:t>essay.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test items:</a:t>
            </a:r>
            <a:endParaRPr lang="en-US" dirty="0"/>
          </a:p>
        </p:txBody>
      </p:sp>
      <p:sp>
        <p:nvSpPr>
          <p:cNvPr id="3" name="Content Placeholder 2"/>
          <p:cNvSpPr>
            <a:spLocks noGrp="1"/>
          </p:cNvSpPr>
          <p:nvPr>
            <p:ph idx="1"/>
          </p:nvPr>
        </p:nvSpPr>
        <p:spPr/>
        <p:txBody>
          <a:bodyPr>
            <a:normAutofit fontScale="62500" lnSpcReduction="20000"/>
          </a:bodyPr>
          <a:lstStyle/>
          <a:p>
            <a:r>
              <a:rPr lang="en-US" sz="4400" dirty="0" smtClean="0"/>
              <a:t>Select the item type that provides the most direct measure of the intended learning outcome (Linn &amp;Miller, 2005).</a:t>
            </a:r>
          </a:p>
          <a:p>
            <a:r>
              <a:rPr lang="en-US" sz="4400" dirty="0" smtClean="0"/>
              <a:t>For example – if the intended learning outcome is writing, naming, listing, or speaking, the task should require the students to supply the answer.</a:t>
            </a:r>
          </a:p>
          <a:p>
            <a:r>
              <a:rPr lang="en-US" sz="4400" dirty="0" smtClean="0"/>
              <a:t>In cases where the learning outcome does not make clear which item type to use, selection-type items would be </a:t>
            </a:r>
            <a:r>
              <a:rPr lang="en-US" sz="4400" dirty="0" err="1" smtClean="0"/>
              <a:t>favoured</a:t>
            </a:r>
            <a:r>
              <a:rPr lang="en-US" sz="4400" dirty="0" smtClean="0"/>
              <a:t> because of the greater control over the student’s response and the objectivity of the scoring.</a:t>
            </a:r>
          </a:p>
          <a:p>
            <a:endParaRPr lang="en-US" sz="4400" dirty="0" smtClean="0"/>
          </a:p>
          <a:p>
            <a:endParaRPr lang="en-US" sz="4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test items:</a:t>
            </a:r>
            <a:endParaRPr lang="en-US" dirty="0"/>
          </a:p>
        </p:txBody>
      </p:sp>
      <p:sp>
        <p:nvSpPr>
          <p:cNvPr id="3" name="Content Placeholder 2"/>
          <p:cNvSpPr>
            <a:spLocks noGrp="1"/>
          </p:cNvSpPr>
          <p:nvPr>
            <p:ph idx="1"/>
          </p:nvPr>
        </p:nvSpPr>
        <p:spPr/>
        <p:txBody>
          <a:bodyPr>
            <a:normAutofit lnSpcReduction="10000"/>
          </a:bodyPr>
          <a:lstStyle/>
          <a:p>
            <a:r>
              <a:rPr lang="en-US" sz="4400" dirty="0" smtClean="0"/>
              <a:t>The objective test item:</a:t>
            </a:r>
          </a:p>
          <a:p>
            <a:pPr lvl="1"/>
            <a:r>
              <a:rPr lang="en-US" sz="3600" dirty="0" smtClean="0"/>
              <a:t> the great variety of different type of objective test items can be classified into those that require the student to supply the answer and those that require the student to select the answer from a given number of alternatives. </a:t>
            </a:r>
            <a:endParaRPr lang="en-US" sz="3200" dirty="0" smtClean="0"/>
          </a:p>
          <a:p>
            <a:pPr lvl="1"/>
            <a:endParaRPr lang="en-US" sz="4000" dirty="0" smtClean="0"/>
          </a:p>
          <a:p>
            <a:endParaRPr lang="en-US" sz="4400" dirty="0" smtClean="0"/>
          </a:p>
          <a:p>
            <a:endParaRPr lang="en-US" sz="4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test items:</a:t>
            </a:r>
            <a:endParaRPr lang="en-US" dirty="0"/>
          </a:p>
        </p:txBody>
      </p:sp>
      <p:sp>
        <p:nvSpPr>
          <p:cNvPr id="3" name="Content Placeholder 2"/>
          <p:cNvSpPr>
            <a:spLocks noGrp="1"/>
          </p:cNvSpPr>
          <p:nvPr>
            <p:ph idx="1"/>
          </p:nvPr>
        </p:nvSpPr>
        <p:spPr/>
        <p:txBody>
          <a:bodyPr>
            <a:normAutofit fontScale="92500" lnSpcReduction="10000"/>
          </a:bodyPr>
          <a:lstStyle/>
          <a:p>
            <a:r>
              <a:rPr lang="en-US" sz="4400" dirty="0" smtClean="0"/>
              <a:t>Supply types:</a:t>
            </a:r>
          </a:p>
          <a:p>
            <a:pPr lvl="1"/>
            <a:r>
              <a:rPr lang="en-US" sz="4000" dirty="0" smtClean="0"/>
              <a:t> short-answer items</a:t>
            </a:r>
          </a:p>
          <a:p>
            <a:pPr lvl="1"/>
            <a:r>
              <a:rPr lang="en-US" sz="4000" dirty="0" smtClean="0"/>
              <a:t> completion</a:t>
            </a:r>
          </a:p>
          <a:p>
            <a:r>
              <a:rPr lang="en-US" sz="4400" dirty="0" smtClean="0"/>
              <a:t>Selection types:</a:t>
            </a:r>
          </a:p>
          <a:p>
            <a:pPr lvl="1"/>
            <a:r>
              <a:rPr lang="en-US" sz="4000" dirty="0" smtClean="0"/>
              <a:t> multiple-choice items</a:t>
            </a:r>
          </a:p>
          <a:p>
            <a:pPr lvl="1"/>
            <a:r>
              <a:rPr lang="en-US" sz="4000" dirty="0" smtClean="0"/>
              <a:t> true-false items</a:t>
            </a:r>
          </a:p>
          <a:p>
            <a:pPr lvl="1"/>
            <a:r>
              <a:rPr lang="en-US" sz="4000" dirty="0" smtClean="0"/>
              <a:t> matching items</a:t>
            </a:r>
          </a:p>
          <a:p>
            <a:pPr lvl="1"/>
            <a:endParaRPr lang="en-US" sz="4000" dirty="0" smtClean="0"/>
          </a:p>
          <a:p>
            <a:endParaRPr lang="en-US" sz="4400" dirty="0" smtClean="0"/>
          </a:p>
          <a:p>
            <a:endParaRPr lang="en-US" sz="4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test items:</a:t>
            </a:r>
            <a:endParaRPr lang="en-US" dirty="0"/>
          </a:p>
        </p:txBody>
      </p:sp>
      <p:sp>
        <p:nvSpPr>
          <p:cNvPr id="3" name="Content Placeholder 2"/>
          <p:cNvSpPr>
            <a:spLocks noGrp="1"/>
          </p:cNvSpPr>
          <p:nvPr>
            <p:ph idx="1"/>
          </p:nvPr>
        </p:nvSpPr>
        <p:spPr/>
        <p:txBody>
          <a:bodyPr>
            <a:normAutofit/>
          </a:bodyPr>
          <a:lstStyle/>
          <a:p>
            <a:r>
              <a:rPr lang="en-US" sz="4400" dirty="0" smtClean="0"/>
              <a:t>Designing multiple-choice items:</a:t>
            </a:r>
          </a:p>
          <a:p>
            <a:pPr lvl="1"/>
            <a:r>
              <a:rPr lang="en-US" sz="3600" smtClean="0"/>
              <a:t> </a:t>
            </a:r>
            <a:endParaRPr lang="en-US" sz="3600" dirty="0" smtClean="0"/>
          </a:p>
          <a:p>
            <a:pPr lvl="1"/>
            <a:endParaRPr lang="en-US" sz="4000" dirty="0" smtClean="0"/>
          </a:p>
          <a:p>
            <a:endParaRPr lang="en-US" sz="4400" dirty="0" smtClean="0"/>
          </a:p>
          <a:p>
            <a:endParaRPr lang="en-US" sz="4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1295</TotalTime>
  <Words>400</Words>
  <Application>Microsoft Office PowerPoint</Application>
  <PresentationFormat>On-screen Show (4:3)</PresentationFormat>
  <Paragraphs>71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DESIGNING CLASSROOM TESTS (Continued)</vt:lpstr>
      <vt:lpstr>GUIDELINES FOR CONSTRUCTING TEST ITEMS</vt:lpstr>
      <vt:lpstr>Decide on test formats for each skill:</vt:lpstr>
      <vt:lpstr>Decide on test formats for each skill:</vt:lpstr>
      <vt:lpstr>Types of test items:</vt:lpstr>
      <vt:lpstr>Types of test items:</vt:lpstr>
      <vt:lpstr>Types of test items:</vt:lpstr>
      <vt:lpstr>Types of test items: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ASSESSMENT: CONTEXT, ISSUES &amp; TRENDS</dc:title>
  <dc:creator>user</dc:creator>
  <cp:lastModifiedBy>Acer</cp:lastModifiedBy>
  <cp:revision>125</cp:revision>
  <dcterms:created xsi:type="dcterms:W3CDTF">2013-06-14T13:43:56Z</dcterms:created>
  <dcterms:modified xsi:type="dcterms:W3CDTF">2013-10-20T08:31:51Z</dcterms:modified>
</cp:coreProperties>
</file>