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57" r:id="rId3"/>
    <p:sldId id="320" r:id="rId4"/>
    <p:sldId id="258" r:id="rId5"/>
    <p:sldId id="259" r:id="rId6"/>
    <p:sldId id="322" r:id="rId7"/>
    <p:sldId id="323" r:id="rId8"/>
    <p:sldId id="324" r:id="rId9"/>
    <p:sldId id="325"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301" r:id="rId50"/>
    <p:sldId id="302"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9"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954" autoAdjust="0"/>
  </p:normalViewPr>
  <p:slideViewPr>
    <p:cSldViewPr>
      <p:cViewPr varScale="1">
        <p:scale>
          <a:sx n="52" d="100"/>
          <a:sy n="52" d="100"/>
        </p:scale>
        <p:origin x="-1219"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8EAE13-F085-436B-86B1-C5FD3AB55601}" type="datetimeFigureOut">
              <a:rPr lang="en-AU" smtClean="0"/>
              <a:t>5/12/2013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7AB4D-48E8-48FE-98AB-1AB720E6A979}" type="slidenum">
              <a:rPr lang="en-AU" smtClean="0"/>
              <a:t>‹#›</a:t>
            </a:fld>
            <a:endParaRPr lang="en-AU"/>
          </a:p>
        </p:txBody>
      </p:sp>
    </p:spTree>
    <p:extLst>
      <p:ext uri="{BB962C8B-B14F-4D97-AF65-F5344CB8AC3E}">
        <p14:creationId xmlns:p14="http://schemas.microsoft.com/office/powerpoint/2010/main" val="142452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Confusion</a:t>
            </a:r>
            <a:r>
              <a:rPr lang="en-AU" baseline="0" dirty="0" smtClean="0"/>
              <a:t> frequently exists regarding the use of these three similar words.</a:t>
            </a:r>
          </a:p>
          <a:p>
            <a:r>
              <a:rPr lang="en-AU" baseline="0" dirty="0" smtClean="0"/>
              <a:t>When a linguist studies ‘phonetics’ they examine ALL of the different sounds in a language. </a:t>
            </a:r>
          </a:p>
          <a:p>
            <a:r>
              <a:rPr lang="en-AU" baseline="0" dirty="0" smtClean="0"/>
              <a:t>For example, in English there are (at least) 2 ‘p’ sounds. One is an unreleased [p] like at the end of a word ‘hop’. The other is an aspirated sound like at the beginning of a word such as ‘pit’. You can demonstrate the difference by putting a piece of paper in front of your lips when you say them and noticing the puff of air with the aspirated sound.</a:t>
            </a:r>
          </a:p>
          <a:p>
            <a:r>
              <a:rPr lang="en-AU" baseline="0" dirty="0" smtClean="0"/>
              <a:t>In some languages this is a significant difference and there are ‘minimal pairs’ to prove it. (Two words with different meanings, the only difference being in the pronunciation of the ‘p’.) In English it is not significant, it is not a phonemic difference, and so both sounds can be represented by the one symbol ‘p’.</a:t>
            </a:r>
          </a:p>
          <a:p>
            <a:r>
              <a:rPr lang="en-AU" baseline="0" dirty="0" smtClean="0"/>
              <a:t>Traditionally, phonetic symbols are placed in square brackets [p], phonemic symbols in slash brackets /p/.</a:t>
            </a:r>
          </a:p>
          <a:p>
            <a:r>
              <a:rPr lang="en-AU" baseline="0" dirty="0" smtClean="0"/>
              <a:t>Phonics is about teaching children to read by ‘sounding out’ words.</a:t>
            </a:r>
            <a:endParaRPr lang="en-AU" dirty="0"/>
          </a:p>
        </p:txBody>
      </p:sp>
      <p:sp>
        <p:nvSpPr>
          <p:cNvPr id="4" name="Slide Number Placeholder 3"/>
          <p:cNvSpPr>
            <a:spLocks noGrp="1"/>
          </p:cNvSpPr>
          <p:nvPr>
            <p:ph type="sldNum" sz="quarter" idx="10"/>
          </p:nvPr>
        </p:nvSpPr>
        <p:spPr/>
        <p:txBody>
          <a:bodyPr/>
          <a:lstStyle/>
          <a:p>
            <a:fld id="{46C2673B-6403-48D6-9CE8-84D27C13E488}" type="slidenum">
              <a:rPr lang="en-AU" smtClean="0"/>
              <a:t>2</a:t>
            </a:fld>
            <a:endParaRPr lang="en-AU"/>
          </a:p>
        </p:txBody>
      </p:sp>
    </p:spTree>
    <p:extLst>
      <p:ext uri="{BB962C8B-B14F-4D97-AF65-F5344CB8AC3E}">
        <p14:creationId xmlns:p14="http://schemas.microsoft.com/office/powerpoint/2010/main" val="308508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Phonology – the study of sound – describes how</a:t>
            </a:r>
            <a:r>
              <a:rPr lang="en-AU" baseline="0" dirty="0" smtClean="0"/>
              <a:t> we use all of our mouth parts to articulate a particular sound. Your tongue interacts with your teeth, and the ‘alveolar ridge’ behind your teeth, your palate, and your lips. The air can be stopped and then released, or allowed to slowly push past. Some sounds vibrate through your nose. Your uvula (the little thing hanging at the back in your throat) can also get involved, and your larynx (voice box) engages for some sounds and not others. You can breathe in or out, and use lung or mouth air, and even use clicking sounds with your teeth and/or tongue. All of these are parts of someone’s language.</a:t>
            </a:r>
            <a:endParaRPr lang="en-AU" dirty="0"/>
          </a:p>
        </p:txBody>
      </p:sp>
      <p:sp>
        <p:nvSpPr>
          <p:cNvPr id="4" name="Slide Number Placeholder 3"/>
          <p:cNvSpPr>
            <a:spLocks noGrp="1"/>
          </p:cNvSpPr>
          <p:nvPr>
            <p:ph type="sldNum" sz="quarter" idx="10"/>
          </p:nvPr>
        </p:nvSpPr>
        <p:spPr/>
        <p:txBody>
          <a:bodyPr/>
          <a:lstStyle/>
          <a:p>
            <a:fld id="{46C2673B-6403-48D6-9CE8-84D27C13E488}" type="slidenum">
              <a:rPr lang="en-AU" smtClean="0"/>
              <a:t>4</a:t>
            </a:fld>
            <a:endParaRPr lang="en-AU"/>
          </a:p>
        </p:txBody>
      </p:sp>
    </p:spTree>
    <p:extLst>
      <p:ext uri="{BB962C8B-B14F-4D97-AF65-F5344CB8AC3E}">
        <p14:creationId xmlns:p14="http://schemas.microsoft.com/office/powerpoint/2010/main" val="120537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Here is a chart showing the</a:t>
            </a:r>
            <a:r>
              <a:rPr lang="en-AU" baseline="0" dirty="0" smtClean="0"/>
              <a:t> parts of your head that are involved in speech, and which can be included in an explanation of any one sound.</a:t>
            </a:r>
          </a:p>
          <a:p>
            <a:r>
              <a:rPr lang="en-AU" baseline="0" dirty="0" smtClean="0"/>
              <a:t>We are going to briefly describe each of the English phonemes (significant sounds). </a:t>
            </a:r>
            <a:endParaRPr lang="en-AU" dirty="0"/>
          </a:p>
        </p:txBody>
      </p:sp>
      <p:sp>
        <p:nvSpPr>
          <p:cNvPr id="4" name="Slide Number Placeholder 3"/>
          <p:cNvSpPr>
            <a:spLocks noGrp="1"/>
          </p:cNvSpPr>
          <p:nvPr>
            <p:ph type="sldNum" sz="quarter" idx="10"/>
          </p:nvPr>
        </p:nvSpPr>
        <p:spPr/>
        <p:txBody>
          <a:bodyPr/>
          <a:lstStyle/>
          <a:p>
            <a:fld id="{46C2673B-6403-48D6-9CE8-84D27C13E488}" type="slidenum">
              <a:rPr lang="en-AU" smtClean="0"/>
              <a:t>5</a:t>
            </a:fld>
            <a:endParaRPr lang="en-AU"/>
          </a:p>
        </p:txBody>
      </p:sp>
    </p:spTree>
    <p:extLst>
      <p:ext uri="{BB962C8B-B14F-4D97-AF65-F5344CB8AC3E}">
        <p14:creationId xmlns:p14="http://schemas.microsoft.com/office/powerpoint/2010/main" val="178707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Try identifying meaning from some rhythms.</a:t>
            </a:r>
            <a:endParaRPr lang="en-AU" dirty="0"/>
          </a:p>
        </p:txBody>
      </p:sp>
      <p:sp>
        <p:nvSpPr>
          <p:cNvPr id="4" name="Slide Number Placeholder 3"/>
          <p:cNvSpPr>
            <a:spLocks noGrp="1"/>
          </p:cNvSpPr>
          <p:nvPr>
            <p:ph type="sldNum" sz="quarter" idx="10"/>
          </p:nvPr>
        </p:nvSpPr>
        <p:spPr/>
        <p:txBody>
          <a:bodyPr/>
          <a:lstStyle/>
          <a:p>
            <a:fld id="{B85FF62A-ED71-4D0F-876B-1D8460214976}" type="slidenum">
              <a:rPr lang="en-AU" smtClean="0"/>
              <a:pPr/>
              <a:t>35</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F7A52125-E8BD-4A51-9E4D-C1578DEFA260}" type="slidenum">
              <a:rPr lang="en-AU" smtClean="0"/>
              <a:pPr/>
              <a:t>37</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slideLayout" Target="../slideLayouts/slideLayout6.xml"/><Relationship Id="rId6" Type="http://schemas.openxmlformats.org/officeDocument/2006/relationships/image" Target="../media/image17.wmf"/><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jpeg"/><Relationship Id="rId9"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1.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 Id="rId4" Type="http://schemas.openxmlformats.org/officeDocument/2006/relationships/image" Target="../media/image55.jpeg"/></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2" name="Title 1"/>
          <p:cNvSpPr>
            <a:spLocks noGrp="1"/>
          </p:cNvSpPr>
          <p:nvPr>
            <p:ph type="ctrTitle"/>
          </p:nvPr>
        </p:nvSpPr>
        <p:spPr>
          <a:xfrm>
            <a:off x="685800" y="1"/>
            <a:ext cx="7772400" cy="1143000"/>
          </a:xfrm>
        </p:spPr>
        <p:txBody>
          <a:bodyPr>
            <a:normAutofit/>
          </a:bodyPr>
          <a:lstStyle/>
          <a:p>
            <a:r>
              <a:rPr lang="en-A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English Sound System</a:t>
            </a:r>
            <a:endParaRPr lang="en-AU"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ubtitle 2"/>
          <p:cNvSpPr>
            <a:spLocks noGrp="1"/>
          </p:cNvSpPr>
          <p:nvPr>
            <p:ph type="subTitle" idx="1"/>
          </p:nvPr>
        </p:nvSpPr>
        <p:spPr>
          <a:xfrm>
            <a:off x="2286000" y="5715000"/>
            <a:ext cx="6400800" cy="838200"/>
          </a:xfrm>
        </p:spPr>
        <p:txBody>
          <a:bodyPr/>
          <a:lstStyle/>
          <a:p>
            <a:r>
              <a:rPr lang="en-A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Reading and Pronunciation</a:t>
            </a:r>
            <a:endParaRPr lang="en-A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790494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gel ki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57200" y="125162"/>
            <a:ext cx="8229600" cy="6539928"/>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609600" y="381000"/>
            <a:ext cx="7848600" cy="1470025"/>
          </a:xfrm>
        </p:spPr>
        <p:txBody>
          <a:bodyPr>
            <a:normAutofit fontScale="90000"/>
          </a:bodyPr>
          <a:lstStyle/>
          <a:p>
            <a:r>
              <a:rPr lang="en-AU"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English Pronunciation:</a:t>
            </a:r>
            <a:endParaRPr lang="en-AU"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Subtitle 2"/>
          <p:cNvSpPr>
            <a:spLocks noGrp="1"/>
          </p:cNvSpPr>
          <p:nvPr>
            <p:ph type="subTitle" idx="1"/>
          </p:nvPr>
        </p:nvSpPr>
        <p:spPr>
          <a:xfrm>
            <a:off x="1066800" y="3048000"/>
            <a:ext cx="2590800" cy="2590800"/>
          </a:xfrm>
        </p:spPr>
        <p:txBody>
          <a:bodyPr>
            <a:noAutofit/>
          </a:bodyPr>
          <a:lstStyle/>
          <a:p>
            <a:r>
              <a:rPr lang="en-AU"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Word</a:t>
            </a:r>
          </a:p>
          <a:p>
            <a:r>
              <a:rPr lang="en-AU"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Stress!</a:t>
            </a:r>
            <a:endParaRPr lang="en-AU"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730527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A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Speak clearly to be understood</a:t>
            </a:r>
            <a:endParaRPr lang="en-AU"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Picture 5" descr="confused.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8600" y="1600200"/>
            <a:ext cx="4024363" cy="50546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724400" y="2514600"/>
            <a:ext cx="4038600" cy="3170099"/>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Incorrect stress </a:t>
            </a:r>
          </a:p>
          <a:p>
            <a:r>
              <a:rPr lang="en-A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can cause misunderstanding just as much as incorrect sounds.</a:t>
            </a:r>
            <a:endParaRPr lang="en-A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67325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AU"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Stress and Unstress</a:t>
            </a:r>
            <a:endParaRPr lang="en-AU"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3" name="Picture 2" descr="stress sand face pres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447800"/>
            <a:ext cx="4343400" cy="2565925"/>
          </a:xfrm>
          <a:prstGeom prst="rect">
            <a:avLst/>
          </a:prstGeom>
          <a:ln>
            <a:noFill/>
          </a:ln>
          <a:effectLst>
            <a:outerShdw blurRad="292100" dist="139700" dir="2700000" algn="tl" rotWithShape="0">
              <a:srgbClr val="333333">
                <a:alpha val="65000"/>
              </a:srgbClr>
            </a:outerShdw>
          </a:effectLst>
        </p:spPr>
      </p:pic>
      <p:pic>
        <p:nvPicPr>
          <p:cNvPr id="4" name="Picture 3" descr="cat sleep flat.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953000" y="1447800"/>
            <a:ext cx="3733800" cy="254577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219200" y="4343400"/>
            <a:ext cx="6781800"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does STRESS sound like?</a:t>
            </a:r>
            <a:endParaRPr lang="en-A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TextBox 5"/>
          <p:cNvSpPr txBox="1"/>
          <p:nvPr/>
        </p:nvSpPr>
        <p:spPr>
          <a:xfrm>
            <a:off x="685800" y="5410200"/>
            <a:ext cx="1981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A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Louder</a:t>
            </a:r>
            <a:endParaRPr lang="en-AU"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3467100" y="5410200"/>
            <a:ext cx="1981200" cy="76944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A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Longer</a:t>
            </a:r>
            <a:endParaRPr lang="en-AU"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6248400" y="5410200"/>
            <a:ext cx="1981200" cy="76944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A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Higher</a:t>
            </a:r>
            <a:endParaRPr lang="en-AU"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1511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0-#ppt_h/2"/>
                                          </p:val>
                                        </p:tav>
                                        <p:tav tm="100000">
                                          <p:val>
                                            <p:strVal val="#ppt_y"/>
                                          </p:val>
                                        </p:tav>
                                      </p:tavLst>
                                    </p:anim>
                                  </p:childTnLst>
                                </p:cTn>
                              </p:par>
                            </p:childTnLst>
                          </p:cTn>
                        </p:par>
                        <p:par>
                          <p:cTn id="23" fill="hold">
                            <p:stCondLst>
                              <p:cond delay="500"/>
                            </p:stCondLst>
                            <p:childTnLst>
                              <p:par>
                                <p:cTn id="24" presetID="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 presetClass="entr" presetSubtype="9"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5"/>
          <p:cNvGrpSpPr/>
          <p:nvPr/>
        </p:nvGrpSpPr>
        <p:grpSpPr>
          <a:xfrm>
            <a:off x="1866900" y="1600200"/>
            <a:ext cx="685800" cy="609600"/>
            <a:chOff x="1676400" y="2057400"/>
            <a:chExt cx="685800" cy="609600"/>
          </a:xfrm>
        </p:grpSpPr>
        <p:sp>
          <p:nvSpPr>
            <p:cNvPr id="37" name="Rectangle 36"/>
            <p:cNvSpPr/>
            <p:nvPr/>
          </p:nvSpPr>
          <p:spPr>
            <a:xfrm>
              <a:off x="1676400" y="20574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Box 37"/>
            <p:cNvSpPr txBox="1"/>
            <p:nvPr/>
          </p:nvSpPr>
          <p:spPr>
            <a:xfrm>
              <a:off x="1828800" y="2133600"/>
              <a:ext cx="533400" cy="461665"/>
            </a:xfrm>
            <a:prstGeom prst="rect">
              <a:avLst/>
            </a:prstGeom>
            <a:noFill/>
          </p:spPr>
          <p:txBody>
            <a:bodyPr wrap="square" rtlCol="0">
              <a:spAutoFit/>
            </a:bodyPr>
            <a:lstStyle/>
            <a:p>
              <a:r>
                <a:rPr lang="en-AU" sz="2400" dirty="0" err="1" smtClean="0"/>
                <a:t>er</a:t>
              </a:r>
              <a:endParaRPr lang="en-AU" sz="2400" dirty="0"/>
            </a:p>
          </p:txBody>
        </p:sp>
      </p:grpSp>
      <p:grpSp>
        <p:nvGrpSpPr>
          <p:cNvPr id="4" name="Group 38"/>
          <p:cNvGrpSpPr/>
          <p:nvPr/>
        </p:nvGrpSpPr>
        <p:grpSpPr>
          <a:xfrm>
            <a:off x="3479800" y="1600200"/>
            <a:ext cx="685800" cy="609600"/>
            <a:chOff x="1676400" y="2057400"/>
            <a:chExt cx="685800" cy="609600"/>
          </a:xfrm>
        </p:grpSpPr>
        <p:sp>
          <p:nvSpPr>
            <p:cNvPr id="40" name="Rectangle 39"/>
            <p:cNvSpPr/>
            <p:nvPr/>
          </p:nvSpPr>
          <p:spPr>
            <a:xfrm>
              <a:off x="1676400" y="20574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TextBox 40"/>
            <p:cNvSpPr txBox="1"/>
            <p:nvPr/>
          </p:nvSpPr>
          <p:spPr>
            <a:xfrm>
              <a:off x="1752600" y="2133600"/>
              <a:ext cx="533400" cy="461665"/>
            </a:xfrm>
            <a:prstGeom prst="rect">
              <a:avLst/>
            </a:prstGeom>
            <a:noFill/>
          </p:spPr>
          <p:txBody>
            <a:bodyPr wrap="square" rtlCol="0">
              <a:spAutoFit/>
            </a:bodyPr>
            <a:lstStyle/>
            <a:p>
              <a:r>
                <a:rPr lang="en-AU" sz="2400" dirty="0" err="1" smtClean="0"/>
                <a:t>ar</a:t>
              </a:r>
              <a:endParaRPr lang="en-AU" sz="2400" dirty="0"/>
            </a:p>
          </p:txBody>
        </p:sp>
      </p:grpSp>
      <p:grpSp>
        <p:nvGrpSpPr>
          <p:cNvPr id="5" name="Group 41"/>
          <p:cNvGrpSpPr/>
          <p:nvPr/>
        </p:nvGrpSpPr>
        <p:grpSpPr>
          <a:xfrm>
            <a:off x="5092700" y="1600200"/>
            <a:ext cx="762000" cy="609600"/>
            <a:chOff x="1676400" y="2057400"/>
            <a:chExt cx="762000" cy="609600"/>
          </a:xfrm>
        </p:grpSpPr>
        <p:sp>
          <p:nvSpPr>
            <p:cNvPr id="43" name="Rectangle 42"/>
            <p:cNvSpPr/>
            <p:nvPr/>
          </p:nvSpPr>
          <p:spPr>
            <a:xfrm>
              <a:off x="1676400" y="20574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p:cNvSpPr txBox="1"/>
            <p:nvPr/>
          </p:nvSpPr>
          <p:spPr>
            <a:xfrm>
              <a:off x="1828800" y="2133600"/>
              <a:ext cx="609600" cy="461665"/>
            </a:xfrm>
            <a:prstGeom prst="rect">
              <a:avLst/>
            </a:prstGeom>
            <a:noFill/>
          </p:spPr>
          <p:txBody>
            <a:bodyPr wrap="square" rtlCol="0">
              <a:spAutoFit/>
            </a:bodyPr>
            <a:lstStyle/>
            <a:p>
              <a:r>
                <a:rPr lang="en-AU" sz="2400" dirty="0" smtClean="0"/>
                <a:t>or</a:t>
              </a:r>
              <a:endParaRPr lang="en-AU" sz="2400" dirty="0"/>
            </a:p>
          </p:txBody>
        </p:sp>
      </p:grpSp>
      <p:grpSp>
        <p:nvGrpSpPr>
          <p:cNvPr id="6" name="Group 44"/>
          <p:cNvGrpSpPr/>
          <p:nvPr/>
        </p:nvGrpSpPr>
        <p:grpSpPr>
          <a:xfrm>
            <a:off x="6781800" y="1600200"/>
            <a:ext cx="762000" cy="609600"/>
            <a:chOff x="1676400" y="2057400"/>
            <a:chExt cx="762000" cy="609600"/>
          </a:xfrm>
        </p:grpSpPr>
        <p:sp>
          <p:nvSpPr>
            <p:cNvPr id="46" name="Rectangle 45"/>
            <p:cNvSpPr/>
            <p:nvPr/>
          </p:nvSpPr>
          <p:spPr>
            <a:xfrm>
              <a:off x="1676400" y="20574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TextBox 46"/>
            <p:cNvSpPr txBox="1"/>
            <p:nvPr/>
          </p:nvSpPr>
          <p:spPr>
            <a:xfrm>
              <a:off x="1676400" y="2133600"/>
              <a:ext cx="762000" cy="461665"/>
            </a:xfrm>
            <a:prstGeom prst="rect">
              <a:avLst/>
            </a:prstGeom>
            <a:noFill/>
          </p:spPr>
          <p:txBody>
            <a:bodyPr wrap="square" rtlCol="0">
              <a:spAutoFit/>
            </a:bodyPr>
            <a:lstStyle/>
            <a:p>
              <a:r>
                <a:rPr lang="en-AU" sz="2400" dirty="0" err="1" smtClean="0"/>
                <a:t>ure</a:t>
              </a:r>
              <a:endParaRPr lang="en-AU" sz="2400" dirty="0"/>
            </a:p>
          </p:txBody>
        </p:sp>
      </p:grpSp>
      <p:grpSp>
        <p:nvGrpSpPr>
          <p:cNvPr id="7" name="Group 55"/>
          <p:cNvGrpSpPr/>
          <p:nvPr/>
        </p:nvGrpSpPr>
        <p:grpSpPr>
          <a:xfrm>
            <a:off x="457200" y="1600200"/>
            <a:ext cx="762000" cy="609600"/>
            <a:chOff x="381000" y="3733800"/>
            <a:chExt cx="762000" cy="609600"/>
          </a:xfrm>
        </p:grpSpPr>
        <p:grpSp>
          <p:nvGrpSpPr>
            <p:cNvPr id="8" name="Group 22"/>
            <p:cNvGrpSpPr/>
            <p:nvPr/>
          </p:nvGrpSpPr>
          <p:grpSpPr>
            <a:xfrm>
              <a:off x="381000" y="3733800"/>
              <a:ext cx="685800" cy="609600"/>
              <a:chOff x="838200" y="1981200"/>
              <a:chExt cx="685800" cy="609600"/>
            </a:xfrm>
          </p:grpSpPr>
          <p:sp>
            <p:nvSpPr>
              <p:cNvPr id="24" name="Rectangle 23"/>
              <p:cNvSpPr/>
              <p:nvPr/>
            </p:nvSpPr>
            <p:spPr>
              <a:xfrm>
                <a:off x="914400" y="2057400"/>
                <a:ext cx="533400"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endParaRPr lang="en-AU" sz="2400" dirty="0">
                  <a:solidFill>
                    <a:sysClr val="windowText" lastClr="000000"/>
                  </a:solidFill>
                  <a:latin typeface="Lucida Sans Unicode" pitchFamily="34" charset="0"/>
                  <a:cs typeface="Lucida Sans Unicode" pitchFamily="34" charset="0"/>
                </a:endParaRPr>
              </a:p>
            </p:txBody>
          </p:sp>
          <p:sp>
            <p:nvSpPr>
              <p:cNvPr id="25" name="Oval 24"/>
              <p:cNvSpPr/>
              <p:nvPr/>
            </p:nvSpPr>
            <p:spPr>
              <a:xfrm>
                <a:off x="838200" y="19812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5" name="TextBox 54"/>
            <p:cNvSpPr txBox="1"/>
            <p:nvPr/>
          </p:nvSpPr>
          <p:spPr>
            <a:xfrm>
              <a:off x="381000" y="3810000"/>
              <a:ext cx="762000" cy="461665"/>
            </a:xfrm>
            <a:prstGeom prst="rect">
              <a:avLst/>
            </a:prstGeom>
            <a:noFill/>
          </p:spPr>
          <p:txBody>
            <a:bodyPr wrap="square" rtlCol="0">
              <a:spAutoFit/>
            </a:bodyPr>
            <a:lstStyle/>
            <a:p>
              <a:r>
                <a:rPr lang="en-AU" sz="2400" dirty="0" smtClean="0"/>
                <a:t>/</a:t>
              </a:r>
              <a:r>
                <a:rPr lang="en-AU" sz="2400" dirty="0" smtClean="0">
                  <a:latin typeface="Lucida Sans Unicode"/>
                  <a:cs typeface="Lucida Sans Unicode"/>
                </a:rPr>
                <a:t>ə/</a:t>
              </a:r>
              <a:endParaRPr lang="en-AU" sz="2400" dirty="0"/>
            </a:p>
          </p:txBody>
        </p:sp>
      </p:grpSp>
      <p:grpSp>
        <p:nvGrpSpPr>
          <p:cNvPr id="9" name="Group 35"/>
          <p:cNvGrpSpPr/>
          <p:nvPr/>
        </p:nvGrpSpPr>
        <p:grpSpPr>
          <a:xfrm>
            <a:off x="685800" y="4038600"/>
            <a:ext cx="685800" cy="609600"/>
            <a:chOff x="1676400" y="2057400"/>
            <a:chExt cx="685800" cy="609600"/>
          </a:xfrm>
        </p:grpSpPr>
        <p:sp>
          <p:nvSpPr>
            <p:cNvPr id="50" name="Rectangle 49"/>
            <p:cNvSpPr/>
            <p:nvPr/>
          </p:nvSpPr>
          <p:spPr>
            <a:xfrm>
              <a:off x="1676400" y="20574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TextBox 50"/>
            <p:cNvSpPr txBox="1"/>
            <p:nvPr/>
          </p:nvSpPr>
          <p:spPr>
            <a:xfrm>
              <a:off x="1828800" y="2133600"/>
              <a:ext cx="533400" cy="461665"/>
            </a:xfrm>
            <a:prstGeom prst="rect">
              <a:avLst/>
            </a:prstGeom>
            <a:noFill/>
          </p:spPr>
          <p:txBody>
            <a:bodyPr wrap="square" rtlCol="0">
              <a:spAutoFit/>
            </a:bodyPr>
            <a:lstStyle/>
            <a:p>
              <a:r>
                <a:rPr lang="en-AU" sz="2400" dirty="0" smtClean="0"/>
                <a:t>a</a:t>
              </a:r>
              <a:endParaRPr lang="en-AU" sz="2400" dirty="0"/>
            </a:p>
          </p:txBody>
        </p:sp>
      </p:grpSp>
      <p:grpSp>
        <p:nvGrpSpPr>
          <p:cNvPr id="10" name="Group 38"/>
          <p:cNvGrpSpPr/>
          <p:nvPr/>
        </p:nvGrpSpPr>
        <p:grpSpPr>
          <a:xfrm>
            <a:off x="2228850" y="4038600"/>
            <a:ext cx="685800" cy="609600"/>
            <a:chOff x="1676400" y="2057400"/>
            <a:chExt cx="685800" cy="609600"/>
          </a:xfrm>
        </p:grpSpPr>
        <p:sp>
          <p:nvSpPr>
            <p:cNvPr id="53" name="Rectangle 52"/>
            <p:cNvSpPr/>
            <p:nvPr/>
          </p:nvSpPr>
          <p:spPr>
            <a:xfrm>
              <a:off x="1676400" y="20574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TextBox 53"/>
            <p:cNvSpPr txBox="1"/>
            <p:nvPr/>
          </p:nvSpPr>
          <p:spPr>
            <a:xfrm>
              <a:off x="1809750" y="2133600"/>
              <a:ext cx="438150" cy="461665"/>
            </a:xfrm>
            <a:prstGeom prst="rect">
              <a:avLst/>
            </a:prstGeom>
            <a:noFill/>
          </p:spPr>
          <p:txBody>
            <a:bodyPr wrap="square" rtlCol="0">
              <a:spAutoFit/>
            </a:bodyPr>
            <a:lstStyle/>
            <a:p>
              <a:r>
                <a:rPr lang="en-AU" sz="2400" dirty="0" smtClean="0"/>
                <a:t>e</a:t>
              </a:r>
              <a:endParaRPr lang="en-AU" sz="2400" dirty="0"/>
            </a:p>
          </p:txBody>
        </p:sp>
      </p:grpSp>
      <p:grpSp>
        <p:nvGrpSpPr>
          <p:cNvPr id="11" name="Group 41"/>
          <p:cNvGrpSpPr/>
          <p:nvPr/>
        </p:nvGrpSpPr>
        <p:grpSpPr>
          <a:xfrm>
            <a:off x="3771900" y="4038600"/>
            <a:ext cx="685800" cy="609600"/>
            <a:chOff x="1676400" y="2057400"/>
            <a:chExt cx="685800" cy="609600"/>
          </a:xfrm>
        </p:grpSpPr>
        <p:sp>
          <p:nvSpPr>
            <p:cNvPr id="59" name="Rectangle 58"/>
            <p:cNvSpPr/>
            <p:nvPr/>
          </p:nvSpPr>
          <p:spPr>
            <a:xfrm>
              <a:off x="1676400" y="20574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TextBox 60"/>
            <p:cNvSpPr txBox="1"/>
            <p:nvPr/>
          </p:nvSpPr>
          <p:spPr>
            <a:xfrm>
              <a:off x="1828800" y="2133600"/>
              <a:ext cx="304800" cy="461665"/>
            </a:xfrm>
            <a:prstGeom prst="rect">
              <a:avLst/>
            </a:prstGeom>
            <a:noFill/>
          </p:spPr>
          <p:txBody>
            <a:bodyPr wrap="square" rtlCol="0">
              <a:spAutoFit/>
            </a:bodyPr>
            <a:lstStyle/>
            <a:p>
              <a:r>
                <a:rPr lang="en-AU" sz="2400" dirty="0" err="1" smtClean="0"/>
                <a:t>i</a:t>
              </a:r>
              <a:endParaRPr lang="en-AU" sz="2400" dirty="0"/>
            </a:p>
          </p:txBody>
        </p:sp>
      </p:grpSp>
      <p:grpSp>
        <p:nvGrpSpPr>
          <p:cNvPr id="12" name="Group 44"/>
          <p:cNvGrpSpPr/>
          <p:nvPr/>
        </p:nvGrpSpPr>
        <p:grpSpPr>
          <a:xfrm>
            <a:off x="5314950" y="4038600"/>
            <a:ext cx="685800" cy="609600"/>
            <a:chOff x="1676400" y="2057400"/>
            <a:chExt cx="685800" cy="609600"/>
          </a:xfrm>
        </p:grpSpPr>
        <p:sp>
          <p:nvSpPr>
            <p:cNvPr id="64" name="Rectangle 63"/>
            <p:cNvSpPr/>
            <p:nvPr/>
          </p:nvSpPr>
          <p:spPr>
            <a:xfrm>
              <a:off x="1676400" y="20574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TextBox 64"/>
            <p:cNvSpPr txBox="1"/>
            <p:nvPr/>
          </p:nvSpPr>
          <p:spPr>
            <a:xfrm>
              <a:off x="1752600" y="2133600"/>
              <a:ext cx="457200" cy="461665"/>
            </a:xfrm>
            <a:prstGeom prst="rect">
              <a:avLst/>
            </a:prstGeom>
            <a:noFill/>
          </p:spPr>
          <p:txBody>
            <a:bodyPr wrap="square" rtlCol="0">
              <a:spAutoFit/>
            </a:bodyPr>
            <a:lstStyle/>
            <a:p>
              <a:r>
                <a:rPr lang="en-AU" sz="2400" dirty="0" smtClean="0"/>
                <a:t>o</a:t>
              </a:r>
              <a:endParaRPr lang="en-AU" sz="2400" dirty="0"/>
            </a:p>
          </p:txBody>
        </p:sp>
      </p:grpSp>
      <p:grpSp>
        <p:nvGrpSpPr>
          <p:cNvPr id="13" name="Group 41"/>
          <p:cNvGrpSpPr/>
          <p:nvPr/>
        </p:nvGrpSpPr>
        <p:grpSpPr>
          <a:xfrm>
            <a:off x="6858000" y="4038600"/>
            <a:ext cx="685800" cy="609600"/>
            <a:chOff x="1676400" y="2057400"/>
            <a:chExt cx="685800" cy="609600"/>
          </a:xfrm>
        </p:grpSpPr>
        <p:sp>
          <p:nvSpPr>
            <p:cNvPr id="68" name="Rectangle 67"/>
            <p:cNvSpPr/>
            <p:nvPr/>
          </p:nvSpPr>
          <p:spPr>
            <a:xfrm>
              <a:off x="1676400" y="20574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TextBox 68"/>
            <p:cNvSpPr txBox="1"/>
            <p:nvPr/>
          </p:nvSpPr>
          <p:spPr>
            <a:xfrm>
              <a:off x="1828800" y="2133600"/>
              <a:ext cx="304800" cy="461665"/>
            </a:xfrm>
            <a:prstGeom prst="rect">
              <a:avLst/>
            </a:prstGeom>
            <a:noFill/>
          </p:spPr>
          <p:txBody>
            <a:bodyPr wrap="square" rtlCol="0">
              <a:spAutoFit/>
            </a:bodyPr>
            <a:lstStyle/>
            <a:p>
              <a:r>
                <a:rPr lang="en-AU" sz="2400" dirty="0" smtClean="0"/>
                <a:t>u</a:t>
              </a:r>
              <a:endParaRPr lang="en-AU" sz="2400" dirty="0"/>
            </a:p>
          </p:txBody>
        </p:sp>
      </p:grpSp>
      <p:grpSp>
        <p:nvGrpSpPr>
          <p:cNvPr id="14" name="Group 71"/>
          <p:cNvGrpSpPr/>
          <p:nvPr/>
        </p:nvGrpSpPr>
        <p:grpSpPr>
          <a:xfrm>
            <a:off x="1524000" y="2362200"/>
            <a:ext cx="1295400" cy="1300163"/>
            <a:chOff x="1371600" y="2514600"/>
            <a:chExt cx="1295400" cy="1300163"/>
          </a:xfrm>
        </p:grpSpPr>
        <p:pic>
          <p:nvPicPr>
            <p:cNvPr id="5123" name="Picture 3" descr="C:\Users\Ruth\AppData\Local\Microsoft\Windows\Temporary Internet Files\Content.IE5\UF9JOU0N\MC900436129[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2971800"/>
              <a:ext cx="934349" cy="842963"/>
            </a:xfrm>
            <a:prstGeom prst="rect">
              <a:avLst/>
            </a:prstGeom>
            <a:noFill/>
          </p:spPr>
        </p:pic>
        <p:sp>
          <p:nvSpPr>
            <p:cNvPr id="71" name="TextBox 70"/>
            <p:cNvSpPr txBox="1"/>
            <p:nvPr/>
          </p:nvSpPr>
          <p:spPr>
            <a:xfrm>
              <a:off x="1371600" y="2514600"/>
              <a:ext cx="1295400" cy="461665"/>
            </a:xfrm>
            <a:prstGeom prst="rect">
              <a:avLst/>
            </a:prstGeom>
            <a:noFill/>
          </p:spPr>
          <p:txBody>
            <a:bodyPr wrap="square" rtlCol="0">
              <a:spAutoFit/>
            </a:bodyPr>
            <a:lstStyle/>
            <a:p>
              <a:r>
                <a:rPr lang="en-AU" sz="2400" dirty="0" smtClean="0"/>
                <a:t>teach</a:t>
              </a:r>
              <a:r>
                <a:rPr lang="en-AU" sz="2400" u="sng" dirty="0" smtClean="0"/>
                <a:t>er</a:t>
              </a:r>
              <a:endParaRPr lang="en-AU" sz="2400" u="sng" dirty="0"/>
            </a:p>
          </p:txBody>
        </p:sp>
      </p:grpSp>
      <p:grpSp>
        <p:nvGrpSpPr>
          <p:cNvPr id="15" name="Group 74"/>
          <p:cNvGrpSpPr/>
          <p:nvPr/>
        </p:nvGrpSpPr>
        <p:grpSpPr>
          <a:xfrm>
            <a:off x="3251200" y="2362200"/>
            <a:ext cx="1219200" cy="1233948"/>
            <a:chOff x="3276600" y="2514600"/>
            <a:chExt cx="1219200" cy="1233948"/>
          </a:xfrm>
        </p:grpSpPr>
        <p:pic>
          <p:nvPicPr>
            <p:cNvPr id="5124" name="Picture 4" descr="C:\Users\Ruth\AppData\Local\Microsoft\Windows\Temporary Internet Files\Content.IE5\UF9JOU0N\MP900443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2971800"/>
              <a:ext cx="1219200" cy="776748"/>
            </a:xfrm>
            <a:prstGeom prst="rect">
              <a:avLst/>
            </a:prstGeom>
            <a:noFill/>
          </p:spPr>
        </p:pic>
        <p:sp>
          <p:nvSpPr>
            <p:cNvPr id="74" name="TextBox 73"/>
            <p:cNvSpPr txBox="1"/>
            <p:nvPr/>
          </p:nvSpPr>
          <p:spPr>
            <a:xfrm>
              <a:off x="3352800" y="2514600"/>
              <a:ext cx="1066800" cy="461665"/>
            </a:xfrm>
            <a:prstGeom prst="rect">
              <a:avLst/>
            </a:prstGeom>
            <a:noFill/>
          </p:spPr>
          <p:txBody>
            <a:bodyPr wrap="square" rtlCol="0">
              <a:spAutoFit/>
            </a:bodyPr>
            <a:lstStyle/>
            <a:p>
              <a:r>
                <a:rPr lang="en-AU" sz="2400" dirty="0" smtClean="0"/>
                <a:t>coll</a:t>
              </a:r>
              <a:r>
                <a:rPr lang="en-AU" sz="2400" u="sng" dirty="0" smtClean="0"/>
                <a:t>ar</a:t>
              </a:r>
              <a:endParaRPr lang="en-AU" sz="2400" u="sng" dirty="0"/>
            </a:p>
          </p:txBody>
        </p:sp>
      </p:grpSp>
      <p:grpSp>
        <p:nvGrpSpPr>
          <p:cNvPr id="16" name="Group 76"/>
          <p:cNvGrpSpPr/>
          <p:nvPr/>
        </p:nvGrpSpPr>
        <p:grpSpPr>
          <a:xfrm>
            <a:off x="4902200" y="2362200"/>
            <a:ext cx="1143000" cy="1371600"/>
            <a:chOff x="4572000" y="2362200"/>
            <a:chExt cx="1143000" cy="1371600"/>
          </a:xfrm>
        </p:grpSpPr>
        <p:pic>
          <p:nvPicPr>
            <p:cNvPr id="5126" name="Picture 6" descr="C:\Users\Ruth\AppData\Local\Microsoft\Windows\Temporary Internet Files\Content.IE5\IDQYU5JW\MC900447146[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2743200"/>
              <a:ext cx="833352" cy="990600"/>
            </a:xfrm>
            <a:prstGeom prst="rect">
              <a:avLst/>
            </a:prstGeom>
            <a:noFill/>
          </p:spPr>
        </p:pic>
        <p:sp>
          <p:nvSpPr>
            <p:cNvPr id="76" name="TextBox 75"/>
            <p:cNvSpPr txBox="1"/>
            <p:nvPr/>
          </p:nvSpPr>
          <p:spPr>
            <a:xfrm>
              <a:off x="4572000" y="2362200"/>
              <a:ext cx="1143000" cy="461665"/>
            </a:xfrm>
            <a:prstGeom prst="rect">
              <a:avLst/>
            </a:prstGeom>
            <a:noFill/>
          </p:spPr>
          <p:txBody>
            <a:bodyPr wrap="square" rtlCol="0">
              <a:spAutoFit/>
            </a:bodyPr>
            <a:lstStyle/>
            <a:p>
              <a:r>
                <a:rPr lang="en-AU" sz="2400" dirty="0" smtClean="0"/>
                <a:t>doct</a:t>
              </a:r>
              <a:r>
                <a:rPr lang="en-AU" sz="2400" u="sng" dirty="0" smtClean="0"/>
                <a:t>or</a:t>
              </a:r>
              <a:endParaRPr lang="en-AU" sz="2400" u="sng" dirty="0"/>
            </a:p>
          </p:txBody>
        </p:sp>
      </p:grpSp>
      <p:grpSp>
        <p:nvGrpSpPr>
          <p:cNvPr id="17" name="Group 78"/>
          <p:cNvGrpSpPr/>
          <p:nvPr/>
        </p:nvGrpSpPr>
        <p:grpSpPr>
          <a:xfrm>
            <a:off x="6477000" y="2362200"/>
            <a:ext cx="1371600" cy="1358900"/>
            <a:chOff x="6477000" y="2514600"/>
            <a:chExt cx="1371600" cy="1358900"/>
          </a:xfrm>
        </p:grpSpPr>
        <p:pic>
          <p:nvPicPr>
            <p:cNvPr id="5129" name="Picture 9" descr="C:\Users\Ruth\AppData\Local\Microsoft\Windows\Temporary Internet Files\Content.IE5\ZI74OX90\MC900182948[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53200" y="2971800"/>
              <a:ext cx="1129019" cy="901700"/>
            </a:xfrm>
            <a:prstGeom prst="rect">
              <a:avLst/>
            </a:prstGeom>
            <a:noFill/>
          </p:spPr>
        </p:pic>
        <p:sp>
          <p:nvSpPr>
            <p:cNvPr id="78" name="TextBox 77"/>
            <p:cNvSpPr txBox="1"/>
            <p:nvPr/>
          </p:nvSpPr>
          <p:spPr>
            <a:xfrm>
              <a:off x="6477000" y="2514600"/>
              <a:ext cx="1371600" cy="461665"/>
            </a:xfrm>
            <a:prstGeom prst="rect">
              <a:avLst/>
            </a:prstGeom>
            <a:noFill/>
          </p:spPr>
          <p:txBody>
            <a:bodyPr wrap="square" rtlCol="0">
              <a:spAutoFit/>
            </a:bodyPr>
            <a:lstStyle/>
            <a:p>
              <a:r>
                <a:rPr lang="en-AU" sz="2400" dirty="0" smtClean="0"/>
                <a:t>meas</a:t>
              </a:r>
              <a:r>
                <a:rPr lang="en-AU" sz="2400" u="sng" dirty="0" smtClean="0"/>
                <a:t>ure</a:t>
              </a:r>
              <a:endParaRPr lang="en-AU" sz="2400" u="sng" dirty="0"/>
            </a:p>
          </p:txBody>
        </p:sp>
      </p:grpSp>
      <p:grpSp>
        <p:nvGrpSpPr>
          <p:cNvPr id="18" name="Group 80"/>
          <p:cNvGrpSpPr/>
          <p:nvPr/>
        </p:nvGrpSpPr>
        <p:grpSpPr>
          <a:xfrm>
            <a:off x="381000" y="4800600"/>
            <a:ext cx="1069975" cy="1402577"/>
            <a:chOff x="381000" y="5105400"/>
            <a:chExt cx="1069975" cy="1402577"/>
          </a:xfrm>
        </p:grpSpPr>
        <p:pic>
          <p:nvPicPr>
            <p:cNvPr id="5131" name="Picture 11" descr="C:\Users\Ruth\AppData\Local\Microsoft\Windows\Temporary Internet Files\Content.IE5\ZI74OX90\MC900197387[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1000" y="5562600"/>
              <a:ext cx="1069975" cy="945377"/>
            </a:xfrm>
            <a:prstGeom prst="rect">
              <a:avLst/>
            </a:prstGeom>
            <a:noFill/>
          </p:spPr>
        </p:pic>
        <p:sp>
          <p:nvSpPr>
            <p:cNvPr id="80" name="TextBox 79"/>
            <p:cNvSpPr txBox="1"/>
            <p:nvPr/>
          </p:nvSpPr>
          <p:spPr>
            <a:xfrm>
              <a:off x="381000" y="5105400"/>
              <a:ext cx="1066800" cy="461665"/>
            </a:xfrm>
            <a:prstGeom prst="rect">
              <a:avLst/>
            </a:prstGeom>
            <a:noFill/>
          </p:spPr>
          <p:txBody>
            <a:bodyPr wrap="square" rtlCol="0">
              <a:spAutoFit/>
            </a:bodyPr>
            <a:lstStyle/>
            <a:p>
              <a:r>
                <a:rPr lang="en-AU" sz="2400" dirty="0" smtClean="0"/>
                <a:t>zebr</a:t>
              </a:r>
              <a:r>
                <a:rPr lang="en-AU" sz="2400" u="sng" dirty="0" smtClean="0"/>
                <a:t>a</a:t>
              </a:r>
              <a:endParaRPr lang="en-AU" sz="2400" u="sng" dirty="0"/>
            </a:p>
          </p:txBody>
        </p:sp>
      </p:grpSp>
      <p:grpSp>
        <p:nvGrpSpPr>
          <p:cNvPr id="19" name="Group 92"/>
          <p:cNvGrpSpPr/>
          <p:nvPr/>
        </p:nvGrpSpPr>
        <p:grpSpPr>
          <a:xfrm>
            <a:off x="1981200" y="4800600"/>
            <a:ext cx="1219200" cy="1487488"/>
            <a:chOff x="1981200" y="5029200"/>
            <a:chExt cx="1219200" cy="1487488"/>
          </a:xfrm>
        </p:grpSpPr>
        <p:pic>
          <p:nvPicPr>
            <p:cNvPr id="5132" name="Picture 12" descr="C:\Users\Ruth\AppData\Local\Microsoft\Windows\Temporary Internet Files\Content.IE5\ZI74OX90\MC900089666[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33600" y="5486400"/>
              <a:ext cx="853563" cy="1030288"/>
            </a:xfrm>
            <a:prstGeom prst="rect">
              <a:avLst/>
            </a:prstGeom>
            <a:noFill/>
          </p:spPr>
        </p:pic>
        <p:sp>
          <p:nvSpPr>
            <p:cNvPr id="83" name="TextBox 82"/>
            <p:cNvSpPr txBox="1"/>
            <p:nvPr/>
          </p:nvSpPr>
          <p:spPr>
            <a:xfrm>
              <a:off x="1981200" y="5029200"/>
              <a:ext cx="1219200" cy="461665"/>
            </a:xfrm>
            <a:prstGeom prst="rect">
              <a:avLst/>
            </a:prstGeom>
            <a:noFill/>
          </p:spPr>
          <p:txBody>
            <a:bodyPr wrap="square" rtlCol="0">
              <a:spAutoFit/>
            </a:bodyPr>
            <a:lstStyle/>
            <a:p>
              <a:r>
                <a:rPr lang="en-AU" sz="2400" dirty="0" smtClean="0"/>
                <a:t>gard</a:t>
              </a:r>
              <a:r>
                <a:rPr lang="en-AU" sz="2400" u="sng" dirty="0" smtClean="0"/>
                <a:t>e</a:t>
              </a:r>
              <a:r>
                <a:rPr lang="en-AU" sz="2400" dirty="0" smtClean="0"/>
                <a:t>n</a:t>
              </a:r>
              <a:endParaRPr lang="en-AU" sz="2400" dirty="0"/>
            </a:p>
          </p:txBody>
        </p:sp>
      </p:grpSp>
      <p:grpSp>
        <p:nvGrpSpPr>
          <p:cNvPr id="20" name="Group 86"/>
          <p:cNvGrpSpPr/>
          <p:nvPr/>
        </p:nvGrpSpPr>
        <p:grpSpPr>
          <a:xfrm>
            <a:off x="3505200" y="4800600"/>
            <a:ext cx="990600" cy="1539972"/>
            <a:chOff x="3505200" y="5105400"/>
            <a:chExt cx="990600" cy="1539972"/>
          </a:xfrm>
        </p:grpSpPr>
        <p:pic>
          <p:nvPicPr>
            <p:cNvPr id="5133" name="Picture 13" descr="C:\Users\Ruth\AppData\Local\Microsoft\Windows\Temporary Internet Files\Content.IE5\Z3G7OUYG\MP900438617[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5400000">
              <a:off x="3505200" y="5791200"/>
              <a:ext cx="1025593" cy="682752"/>
            </a:xfrm>
            <a:prstGeom prst="rect">
              <a:avLst/>
            </a:prstGeom>
            <a:noFill/>
          </p:spPr>
        </p:pic>
        <p:sp>
          <p:nvSpPr>
            <p:cNvPr id="86" name="TextBox 85"/>
            <p:cNvSpPr txBox="1"/>
            <p:nvPr/>
          </p:nvSpPr>
          <p:spPr>
            <a:xfrm>
              <a:off x="3505200" y="5105400"/>
              <a:ext cx="990600" cy="461665"/>
            </a:xfrm>
            <a:prstGeom prst="rect">
              <a:avLst/>
            </a:prstGeom>
            <a:noFill/>
          </p:spPr>
          <p:txBody>
            <a:bodyPr wrap="square" rtlCol="0">
              <a:spAutoFit/>
            </a:bodyPr>
            <a:lstStyle/>
            <a:p>
              <a:r>
                <a:rPr lang="en-AU" sz="2400" dirty="0" smtClean="0"/>
                <a:t>foss</a:t>
              </a:r>
              <a:r>
                <a:rPr lang="en-AU" sz="2400" u="sng" dirty="0" smtClean="0"/>
                <a:t>i</a:t>
              </a:r>
              <a:r>
                <a:rPr lang="en-AU" sz="2400" dirty="0" smtClean="0"/>
                <a:t>l</a:t>
              </a:r>
              <a:endParaRPr lang="en-AU" sz="2400" dirty="0"/>
            </a:p>
          </p:txBody>
        </p:sp>
      </p:grpSp>
      <p:grpSp>
        <p:nvGrpSpPr>
          <p:cNvPr id="21" name="Group 91"/>
          <p:cNvGrpSpPr/>
          <p:nvPr/>
        </p:nvGrpSpPr>
        <p:grpSpPr>
          <a:xfrm>
            <a:off x="5181600" y="4800600"/>
            <a:ext cx="1072609" cy="1565275"/>
            <a:chOff x="5181600" y="5105400"/>
            <a:chExt cx="1072609" cy="1565275"/>
          </a:xfrm>
        </p:grpSpPr>
        <p:pic>
          <p:nvPicPr>
            <p:cNvPr id="5136" name="Picture 16" descr="C:\Users\Ruth\AppData\Local\Microsoft\Windows\Temporary Internet Files\Content.IE5\TKUTJBQ1\MC900332332[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181600" y="5562600"/>
              <a:ext cx="1072609" cy="1108075"/>
            </a:xfrm>
            <a:prstGeom prst="rect">
              <a:avLst/>
            </a:prstGeom>
            <a:noFill/>
          </p:spPr>
        </p:pic>
        <p:sp>
          <p:nvSpPr>
            <p:cNvPr id="91" name="TextBox 90"/>
            <p:cNvSpPr txBox="1"/>
            <p:nvPr/>
          </p:nvSpPr>
          <p:spPr>
            <a:xfrm>
              <a:off x="5257800" y="5105400"/>
              <a:ext cx="762000" cy="461665"/>
            </a:xfrm>
            <a:prstGeom prst="rect">
              <a:avLst/>
            </a:prstGeom>
            <a:noFill/>
          </p:spPr>
          <p:txBody>
            <a:bodyPr wrap="square" rtlCol="0">
              <a:spAutoFit/>
            </a:bodyPr>
            <a:lstStyle/>
            <a:p>
              <a:r>
                <a:rPr lang="en-AU" sz="2400" dirty="0" smtClean="0"/>
                <a:t>li</a:t>
              </a:r>
              <a:r>
                <a:rPr lang="en-AU" sz="2400" u="sng" dirty="0" smtClean="0"/>
                <a:t>o</a:t>
              </a:r>
              <a:r>
                <a:rPr lang="en-AU" sz="2400" dirty="0" smtClean="0"/>
                <a:t>n</a:t>
              </a:r>
              <a:endParaRPr lang="en-AU" sz="2400" dirty="0"/>
            </a:p>
          </p:txBody>
        </p:sp>
      </p:grpSp>
      <p:grpSp>
        <p:nvGrpSpPr>
          <p:cNvPr id="22" name="Group 99"/>
          <p:cNvGrpSpPr/>
          <p:nvPr/>
        </p:nvGrpSpPr>
        <p:grpSpPr>
          <a:xfrm>
            <a:off x="6629400" y="4800600"/>
            <a:ext cx="1229944" cy="1828800"/>
            <a:chOff x="6705600" y="5029200"/>
            <a:chExt cx="1229944" cy="1828800"/>
          </a:xfrm>
        </p:grpSpPr>
        <p:pic>
          <p:nvPicPr>
            <p:cNvPr id="5141" name="Picture 21" descr="C:\Users\Ruth\AppData\Local\Microsoft\Windows\Temporary Internet Files\Content.IE5\ZI74OX90\MC900290868[1].wm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705600" y="5562600"/>
              <a:ext cx="1229944" cy="1295400"/>
            </a:xfrm>
            <a:prstGeom prst="rect">
              <a:avLst/>
            </a:prstGeom>
            <a:noFill/>
          </p:spPr>
        </p:pic>
        <p:sp>
          <p:nvSpPr>
            <p:cNvPr id="99" name="TextBox 98"/>
            <p:cNvSpPr txBox="1"/>
            <p:nvPr/>
          </p:nvSpPr>
          <p:spPr>
            <a:xfrm>
              <a:off x="6705600" y="5029200"/>
              <a:ext cx="1066800" cy="461665"/>
            </a:xfrm>
            <a:prstGeom prst="rect">
              <a:avLst/>
            </a:prstGeom>
            <a:noFill/>
          </p:spPr>
          <p:txBody>
            <a:bodyPr wrap="square" rtlCol="0">
              <a:spAutoFit/>
            </a:bodyPr>
            <a:lstStyle/>
            <a:p>
              <a:r>
                <a:rPr lang="en-AU" sz="2400" dirty="0" smtClean="0"/>
                <a:t>circ</a:t>
              </a:r>
              <a:r>
                <a:rPr lang="en-AU" sz="2400" u="sng" dirty="0" smtClean="0"/>
                <a:t>u</a:t>
              </a:r>
              <a:r>
                <a:rPr lang="en-AU" sz="2400" dirty="0" smtClean="0"/>
                <a:t>s</a:t>
              </a:r>
              <a:endParaRPr lang="en-AU" sz="2400" dirty="0"/>
            </a:p>
          </p:txBody>
        </p:sp>
      </p:grpSp>
      <p:sp>
        <p:nvSpPr>
          <p:cNvPr id="63" name="Title 1"/>
          <p:cNvSpPr>
            <a:spLocks noGrp="1"/>
          </p:cNvSpPr>
          <p:nvPr>
            <p:ph type="title"/>
          </p:nvPr>
        </p:nvSpPr>
        <p:spPr>
          <a:xfrm>
            <a:off x="304800" y="274638"/>
            <a:ext cx="8534400" cy="1143000"/>
          </a:xfrm>
          <a:effectLst>
            <a:outerShdw blurRad="50800" dist="38100" dir="2700000" algn="tl" rotWithShape="0">
              <a:prstClr val="black">
                <a:alpha val="40000"/>
              </a:prstClr>
            </a:outerShdw>
          </a:effectLst>
        </p:spPr>
        <p:txBody>
          <a:bodyPr>
            <a:normAutofit fontScale="90000"/>
          </a:bodyPr>
          <a:lstStyle/>
          <a:p>
            <a:r>
              <a:rPr lang="en-A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What does UNSTRESS sound like?</a:t>
            </a:r>
            <a:endParaRPr lang="en-AU"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5413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2"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2"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1+#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1+#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 presetClass="entr" presetSubtype="2"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1+#ppt_w/2"/>
                                          </p:val>
                                        </p:tav>
                                        <p:tav tm="100000">
                                          <p:val>
                                            <p:strVal val="#ppt_x"/>
                                          </p:val>
                                        </p:tav>
                                      </p:tavLst>
                                    </p:anim>
                                    <p:anim calcmode="lin" valueType="num">
                                      <p:cBhvr additive="base">
                                        <p:cTn id="49" dur="500" fill="hold"/>
                                        <p:tgtEl>
                                          <p:spTgt spid="9"/>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1+#ppt_w/2"/>
                                          </p:val>
                                        </p:tav>
                                        <p:tav tm="100000">
                                          <p:val>
                                            <p:strVal val="#ppt_x"/>
                                          </p:val>
                                        </p:tav>
                                      </p:tavLst>
                                    </p:anim>
                                    <p:anim calcmode="lin" valueType="num">
                                      <p:cBhvr additive="base">
                                        <p:cTn id="53" dur="500" fill="hold"/>
                                        <p:tgtEl>
                                          <p:spTgt spid="18"/>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2" presetClass="entr" presetSubtype="2"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1+#ppt_w/2"/>
                                          </p:val>
                                        </p:tav>
                                        <p:tav tm="100000">
                                          <p:val>
                                            <p:strVal val="#ppt_x"/>
                                          </p:val>
                                        </p:tav>
                                      </p:tavLst>
                                    </p:anim>
                                    <p:anim calcmode="lin" valueType="num">
                                      <p:cBhvr additive="base">
                                        <p:cTn id="58" dur="500" fill="hold"/>
                                        <p:tgtEl>
                                          <p:spTgt spid="10"/>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1+#ppt_w/2"/>
                                          </p:val>
                                        </p:tav>
                                        <p:tav tm="100000">
                                          <p:val>
                                            <p:strVal val="#ppt_x"/>
                                          </p:val>
                                        </p:tav>
                                      </p:tavLst>
                                    </p:anim>
                                    <p:anim calcmode="lin" valueType="num">
                                      <p:cBhvr additive="base">
                                        <p:cTn id="62" dur="500" fill="hold"/>
                                        <p:tgtEl>
                                          <p:spTgt spid="19"/>
                                        </p:tgtEl>
                                        <p:attrNameLst>
                                          <p:attrName>ppt_y</p:attrName>
                                        </p:attrNameLst>
                                      </p:cBhvr>
                                      <p:tavLst>
                                        <p:tav tm="0">
                                          <p:val>
                                            <p:strVal val="#ppt_y"/>
                                          </p:val>
                                        </p:tav>
                                        <p:tav tm="100000">
                                          <p:val>
                                            <p:strVal val="#ppt_y"/>
                                          </p:val>
                                        </p:tav>
                                      </p:tavLst>
                                    </p:anim>
                                  </p:childTnLst>
                                </p:cTn>
                              </p:par>
                            </p:childTnLst>
                          </p:cTn>
                        </p:par>
                        <p:par>
                          <p:cTn id="63" fill="hold">
                            <p:stCondLst>
                              <p:cond delay="3500"/>
                            </p:stCondLst>
                            <p:childTnLst>
                              <p:par>
                                <p:cTn id="64" presetID="2" presetClass="entr" presetSubtype="2"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1+#ppt_w/2"/>
                                          </p:val>
                                        </p:tav>
                                        <p:tav tm="100000">
                                          <p:val>
                                            <p:strVal val="#ppt_x"/>
                                          </p:val>
                                        </p:tav>
                                      </p:tavLst>
                                    </p:anim>
                                    <p:anim calcmode="lin" valueType="num">
                                      <p:cBhvr additive="base">
                                        <p:cTn id="67" dur="500" fill="hold"/>
                                        <p:tgtEl>
                                          <p:spTgt spid="11"/>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1+#ppt_w/2"/>
                                          </p:val>
                                        </p:tav>
                                        <p:tav tm="100000">
                                          <p:val>
                                            <p:strVal val="#ppt_x"/>
                                          </p:val>
                                        </p:tav>
                                      </p:tavLst>
                                    </p:anim>
                                    <p:anim calcmode="lin" valueType="num">
                                      <p:cBhvr additive="base">
                                        <p:cTn id="71" dur="500" fill="hold"/>
                                        <p:tgtEl>
                                          <p:spTgt spid="20"/>
                                        </p:tgtEl>
                                        <p:attrNameLst>
                                          <p:attrName>ppt_y</p:attrName>
                                        </p:attrNameLst>
                                      </p:cBhvr>
                                      <p:tavLst>
                                        <p:tav tm="0">
                                          <p:val>
                                            <p:strVal val="#ppt_y"/>
                                          </p:val>
                                        </p:tav>
                                        <p:tav tm="100000">
                                          <p:val>
                                            <p:strVal val="#ppt_y"/>
                                          </p:val>
                                        </p:tav>
                                      </p:tavLst>
                                    </p:anim>
                                  </p:childTnLst>
                                </p:cTn>
                              </p:par>
                            </p:childTnLst>
                          </p:cTn>
                        </p:par>
                        <p:par>
                          <p:cTn id="72" fill="hold">
                            <p:stCondLst>
                              <p:cond delay="4000"/>
                            </p:stCondLst>
                            <p:childTnLst>
                              <p:par>
                                <p:cTn id="73" presetID="2" presetClass="entr" presetSubtype="2" fill="hold"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1+#ppt_w/2"/>
                                          </p:val>
                                        </p:tav>
                                        <p:tav tm="100000">
                                          <p:val>
                                            <p:strVal val="#ppt_x"/>
                                          </p:val>
                                        </p:tav>
                                      </p:tavLst>
                                    </p:anim>
                                    <p:anim calcmode="lin" valueType="num">
                                      <p:cBhvr additive="base">
                                        <p:cTn id="76" dur="500" fill="hold"/>
                                        <p:tgtEl>
                                          <p:spTgt spid="12"/>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1+#ppt_w/2"/>
                                          </p:val>
                                        </p:tav>
                                        <p:tav tm="100000">
                                          <p:val>
                                            <p:strVal val="#ppt_x"/>
                                          </p:val>
                                        </p:tav>
                                      </p:tavLst>
                                    </p:anim>
                                    <p:anim calcmode="lin" valueType="num">
                                      <p:cBhvr additive="base">
                                        <p:cTn id="80" dur="500" fill="hold"/>
                                        <p:tgtEl>
                                          <p:spTgt spid="21"/>
                                        </p:tgtEl>
                                        <p:attrNameLst>
                                          <p:attrName>ppt_y</p:attrName>
                                        </p:attrNameLst>
                                      </p:cBhvr>
                                      <p:tavLst>
                                        <p:tav tm="0">
                                          <p:val>
                                            <p:strVal val="#ppt_y"/>
                                          </p:val>
                                        </p:tav>
                                        <p:tav tm="100000">
                                          <p:val>
                                            <p:strVal val="#ppt_y"/>
                                          </p:val>
                                        </p:tav>
                                      </p:tavLst>
                                    </p:anim>
                                  </p:childTnLst>
                                </p:cTn>
                              </p:par>
                            </p:childTnLst>
                          </p:cTn>
                        </p:par>
                        <p:par>
                          <p:cTn id="81" fill="hold">
                            <p:stCondLst>
                              <p:cond delay="4500"/>
                            </p:stCondLst>
                            <p:childTnLst>
                              <p:par>
                                <p:cTn id="82" presetID="2" presetClass="entr" presetSubtype="2" fill="hold" nodeType="after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additive="base">
                                        <p:cTn id="84" dur="500" fill="hold"/>
                                        <p:tgtEl>
                                          <p:spTgt spid="13"/>
                                        </p:tgtEl>
                                        <p:attrNameLst>
                                          <p:attrName>ppt_x</p:attrName>
                                        </p:attrNameLst>
                                      </p:cBhvr>
                                      <p:tavLst>
                                        <p:tav tm="0">
                                          <p:val>
                                            <p:strVal val="1+#ppt_w/2"/>
                                          </p:val>
                                        </p:tav>
                                        <p:tav tm="100000">
                                          <p:val>
                                            <p:strVal val="#ppt_x"/>
                                          </p:val>
                                        </p:tav>
                                      </p:tavLst>
                                    </p:anim>
                                    <p:anim calcmode="lin" valueType="num">
                                      <p:cBhvr additive="base">
                                        <p:cTn id="85" dur="500" fill="hold"/>
                                        <p:tgtEl>
                                          <p:spTgt spid="13"/>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fill="hold"/>
                                        <p:tgtEl>
                                          <p:spTgt spid="22"/>
                                        </p:tgtEl>
                                        <p:attrNameLst>
                                          <p:attrName>ppt_x</p:attrName>
                                        </p:attrNameLst>
                                      </p:cBhvr>
                                      <p:tavLst>
                                        <p:tav tm="0">
                                          <p:val>
                                            <p:strVal val="1+#ppt_w/2"/>
                                          </p:val>
                                        </p:tav>
                                        <p:tav tm="100000">
                                          <p:val>
                                            <p:strVal val="#ppt_x"/>
                                          </p:val>
                                        </p:tav>
                                      </p:tavLst>
                                    </p:anim>
                                    <p:anim calcmode="lin" valueType="num">
                                      <p:cBhvr additive="base">
                                        <p:cTn id="8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Autofit/>
          </a:bodyPr>
          <a:lstStyle/>
          <a:p>
            <a:r>
              <a:rPr lang="en-A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Stress on the </a:t>
            </a:r>
            <a:r>
              <a:rPr lang="en-AU" sz="6000" b="1" dirty="0" smtClean="0">
                <a:ln w="10541" cmpd="sng">
                  <a:solidFill>
                    <a:schemeClr val="accent1">
                      <a:shade val="88000"/>
                      <a:satMod val="110000"/>
                    </a:schemeClr>
                  </a:solidFill>
                  <a:prstDash val="solid"/>
                </a:ln>
                <a:solidFill>
                  <a:srgbClr val="C00000"/>
                </a:solidFill>
              </a:rPr>
              <a:t>1</a:t>
            </a:r>
            <a:r>
              <a:rPr lang="en-AU" sz="6000" b="1" baseline="30000" dirty="0" smtClean="0">
                <a:ln w="10541" cmpd="sng">
                  <a:solidFill>
                    <a:schemeClr val="accent1">
                      <a:shade val="88000"/>
                      <a:satMod val="110000"/>
                    </a:schemeClr>
                  </a:solidFill>
                  <a:prstDash val="solid"/>
                </a:ln>
                <a:solidFill>
                  <a:srgbClr val="C00000"/>
                </a:solidFill>
              </a:rPr>
              <a:t>st</a:t>
            </a:r>
            <a:r>
              <a:rPr lang="en-A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syllable:</a:t>
            </a:r>
            <a:endParaRPr lang="en-AU"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sz="quarter" idx="1"/>
          </p:nvPr>
        </p:nvSpPr>
        <p:spPr>
          <a:xfrm>
            <a:off x="228600" y="1447800"/>
            <a:ext cx="8686800" cy="4678363"/>
          </a:xfrm>
        </p:spPr>
        <p:txBody>
          <a:bodyPr/>
          <a:lstStyle/>
          <a:p>
            <a:pPr>
              <a:buNone/>
            </a:pPr>
            <a:r>
              <a:rPr lang="en-AU" sz="2800" dirty="0" smtClean="0">
                <a:latin typeface="Arial" pitchFamily="34" charset="0"/>
                <a:cs typeface="Arial" pitchFamily="34" charset="0"/>
              </a:rPr>
              <a:t>MOST 2-syllable </a:t>
            </a:r>
            <a:r>
              <a:rPr lang="en-AU" sz="4800" b="1" dirty="0" smtClean="0">
                <a:solidFill>
                  <a:srgbClr val="C00000"/>
                </a:solidFill>
                <a:latin typeface="Arial" pitchFamily="34" charset="0"/>
                <a:cs typeface="Arial" pitchFamily="34" charset="0"/>
              </a:rPr>
              <a:t>nouns</a:t>
            </a:r>
            <a:r>
              <a:rPr lang="en-AU" sz="3200" dirty="0" smtClean="0">
                <a:latin typeface="Arial" pitchFamily="34" charset="0"/>
                <a:cs typeface="Arial" pitchFamily="34" charset="0"/>
              </a:rPr>
              <a:t> </a:t>
            </a:r>
            <a:r>
              <a:rPr lang="en-AU" sz="2800" dirty="0" smtClean="0">
                <a:latin typeface="Arial" pitchFamily="34" charset="0"/>
                <a:cs typeface="Arial" pitchFamily="34" charset="0"/>
              </a:rPr>
              <a:t>and</a:t>
            </a:r>
            <a:r>
              <a:rPr lang="en-AU" sz="3200" dirty="0" smtClean="0">
                <a:latin typeface="Arial" pitchFamily="34" charset="0"/>
                <a:cs typeface="Arial" pitchFamily="34" charset="0"/>
              </a:rPr>
              <a:t> </a:t>
            </a:r>
            <a:r>
              <a:rPr lang="en-AU" sz="4800" b="1" dirty="0" smtClean="0">
                <a:solidFill>
                  <a:srgbClr val="C00000"/>
                </a:solidFill>
                <a:latin typeface="Arial" pitchFamily="34" charset="0"/>
                <a:cs typeface="Arial" pitchFamily="34" charset="0"/>
              </a:rPr>
              <a:t>adjectives </a:t>
            </a:r>
            <a:r>
              <a:rPr lang="en-AU" sz="2800" dirty="0" smtClean="0">
                <a:latin typeface="Arial" pitchFamily="34" charset="0"/>
                <a:cs typeface="Arial" pitchFamily="34" charset="0"/>
              </a:rPr>
              <a:t>have stress on the </a:t>
            </a:r>
            <a:r>
              <a:rPr lang="en-AU" sz="4000" b="1" i="1" u="sng" dirty="0" smtClean="0">
                <a:solidFill>
                  <a:srgbClr val="7030A0"/>
                </a:solidFill>
                <a:latin typeface="Arial" pitchFamily="34" charset="0"/>
                <a:cs typeface="Arial" pitchFamily="34" charset="0"/>
              </a:rPr>
              <a:t>FIRST</a:t>
            </a:r>
            <a:r>
              <a:rPr lang="en-AU" sz="4000" b="1" i="1" dirty="0" smtClean="0">
                <a:solidFill>
                  <a:srgbClr val="7030A0"/>
                </a:solidFill>
                <a:latin typeface="Arial" pitchFamily="34" charset="0"/>
                <a:cs typeface="Arial" pitchFamily="34" charset="0"/>
              </a:rPr>
              <a:t> </a:t>
            </a:r>
            <a:r>
              <a:rPr lang="en-AU" sz="2800" dirty="0" smtClean="0">
                <a:latin typeface="Arial" pitchFamily="34" charset="0"/>
                <a:cs typeface="Arial" pitchFamily="34" charset="0"/>
              </a:rPr>
              <a:t>syllable.</a:t>
            </a:r>
          </a:p>
          <a:p>
            <a:endParaRPr lang="en-AU" dirty="0" smtClean="0"/>
          </a:p>
          <a:p>
            <a:pPr>
              <a:buNone/>
            </a:pPr>
            <a:endParaRPr lang="en-AU" dirty="0"/>
          </a:p>
        </p:txBody>
      </p:sp>
      <p:pic>
        <p:nvPicPr>
          <p:cNvPr id="1026" name="Picture 2" descr="C:\Users\Ruth\AppData\Local\Microsoft\Windows\Temporary Internet Files\Content.IE5\NIA2V004\MC900264252[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4038600"/>
            <a:ext cx="3352800" cy="2341727"/>
          </a:xfrm>
          <a:prstGeom prst="rect">
            <a:avLst/>
          </a:prstGeom>
          <a:noFill/>
        </p:spPr>
      </p:pic>
      <p:pic>
        <p:nvPicPr>
          <p:cNvPr id="1027" name="Picture 3" descr="C:\Users\Ruth\AppData\Local\Microsoft\Windows\Temporary Internet Files\Content.IE5\LWJ31NZR\MC900441748[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53000" y="4038600"/>
            <a:ext cx="3657600" cy="2438400"/>
          </a:xfrm>
          <a:prstGeom prst="rect">
            <a:avLst/>
          </a:prstGeom>
          <a:noFill/>
        </p:spPr>
      </p:pic>
      <p:sp>
        <p:nvSpPr>
          <p:cNvPr id="7" name="TextBox 6"/>
          <p:cNvSpPr txBox="1"/>
          <p:nvPr/>
        </p:nvSpPr>
        <p:spPr>
          <a:xfrm>
            <a:off x="838200" y="3048000"/>
            <a:ext cx="1905000" cy="707886"/>
          </a:xfrm>
          <a:prstGeom prst="rect">
            <a:avLst/>
          </a:prstGeom>
          <a:solidFill>
            <a:schemeClr val="accent2">
              <a:lumMod val="20000"/>
              <a:lumOff val="80000"/>
            </a:schemeClr>
          </a:solidFill>
          <a:effectLst>
            <a:glow rad="228600">
              <a:schemeClr val="accent2">
                <a:satMod val="175000"/>
                <a:alpha val="40000"/>
              </a:schemeClr>
            </a:glow>
          </a:effectLst>
        </p:spPr>
        <p:txBody>
          <a:bodyPr wrap="square" rtlCol="0">
            <a:spAutoFit/>
          </a:bodyPr>
          <a:lstStyle/>
          <a:p>
            <a:r>
              <a:rPr lang="en-AU" sz="4000" b="1" dirty="0" err="1" smtClean="0">
                <a:latin typeface="Arial" pitchFamily="34" charset="0"/>
                <a:cs typeface="Arial" pitchFamily="34" charset="0"/>
              </a:rPr>
              <a:t>BUT</a:t>
            </a:r>
            <a:r>
              <a:rPr lang="en-AU" sz="3600" dirty="0" err="1" smtClean="0">
                <a:latin typeface="Arial" pitchFamily="34" charset="0"/>
                <a:cs typeface="Arial" pitchFamily="34" charset="0"/>
              </a:rPr>
              <a:t>ter</a:t>
            </a:r>
            <a:endParaRPr lang="en-AU" sz="3600" dirty="0">
              <a:latin typeface="Arial" pitchFamily="34" charset="0"/>
              <a:cs typeface="Arial" pitchFamily="34" charset="0"/>
            </a:endParaRPr>
          </a:p>
        </p:txBody>
      </p:sp>
      <p:sp>
        <p:nvSpPr>
          <p:cNvPr id="8" name="TextBox 7"/>
          <p:cNvSpPr txBox="1"/>
          <p:nvPr/>
        </p:nvSpPr>
        <p:spPr>
          <a:xfrm>
            <a:off x="5638800" y="3048000"/>
            <a:ext cx="2667000" cy="707886"/>
          </a:xfrm>
          <a:prstGeom prst="rect">
            <a:avLst/>
          </a:prstGeom>
          <a:solidFill>
            <a:schemeClr val="accent2">
              <a:lumMod val="20000"/>
              <a:lumOff val="80000"/>
            </a:schemeClr>
          </a:solidFill>
          <a:effectLst>
            <a:glow rad="228600">
              <a:schemeClr val="accent2">
                <a:satMod val="175000"/>
                <a:alpha val="40000"/>
              </a:schemeClr>
            </a:glow>
          </a:effectLst>
        </p:spPr>
        <p:txBody>
          <a:bodyPr wrap="square" rtlCol="0">
            <a:spAutoFit/>
          </a:bodyPr>
          <a:lstStyle/>
          <a:p>
            <a:r>
              <a:rPr lang="en-AU" sz="4000" b="1" dirty="0" err="1" smtClean="0">
                <a:latin typeface="Arial" pitchFamily="34" charset="0"/>
                <a:cs typeface="Arial" pitchFamily="34" charset="0"/>
              </a:rPr>
              <a:t>SAND</a:t>
            </a:r>
            <a:r>
              <a:rPr lang="en-AU" sz="3600" dirty="0" err="1" smtClean="0">
                <a:latin typeface="Arial" pitchFamily="34" charset="0"/>
                <a:cs typeface="Arial" pitchFamily="34" charset="0"/>
              </a:rPr>
              <a:t>wich</a:t>
            </a:r>
            <a:endParaRPr lang="en-AU" sz="3600" dirty="0">
              <a:latin typeface="Arial" pitchFamily="34" charset="0"/>
              <a:cs typeface="Arial" pitchFamily="34" charset="0"/>
            </a:endParaRPr>
          </a:p>
        </p:txBody>
      </p:sp>
    </p:spTree>
    <p:extLst>
      <p:ext uri="{BB962C8B-B14F-4D97-AF65-F5344CB8AC3E}">
        <p14:creationId xmlns:p14="http://schemas.microsoft.com/office/powerpoint/2010/main" val="11646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3"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1+#ppt_w/2"/>
                                          </p:val>
                                        </p:tav>
                                        <p:tav tm="100000">
                                          <p:val>
                                            <p:strVal val="#ppt_x"/>
                                          </p:val>
                                        </p:tav>
                                      </p:tavLst>
                                    </p:anim>
                                    <p:anim calcmode="lin" valueType="num">
                                      <p:cBhvr additive="base">
                                        <p:cTn id="19" dur="500" fill="hold"/>
                                        <p:tgtEl>
                                          <p:spTgt spid="1026"/>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9" fill="hold" nodeType="afterEffect">
                                  <p:stCondLst>
                                    <p:cond delay="0"/>
                                  </p:stCondLst>
                                  <p:childTnLst>
                                    <p:set>
                                      <p:cBhvr>
                                        <p:cTn id="27" dur="1" fill="hold">
                                          <p:stCondLst>
                                            <p:cond delay="0"/>
                                          </p:stCondLst>
                                        </p:cTn>
                                        <p:tgtEl>
                                          <p:spTgt spid="1027"/>
                                        </p:tgtEl>
                                        <p:attrNameLst>
                                          <p:attrName>style.visibility</p:attrName>
                                        </p:attrNameLst>
                                      </p:cBhvr>
                                      <p:to>
                                        <p:strVal val="visible"/>
                                      </p:to>
                                    </p:set>
                                    <p:anim calcmode="lin" valueType="num">
                                      <p:cBhvr additive="base">
                                        <p:cTn id="28" dur="500" fill="hold"/>
                                        <p:tgtEl>
                                          <p:spTgt spid="1027"/>
                                        </p:tgtEl>
                                        <p:attrNameLst>
                                          <p:attrName>ppt_x</p:attrName>
                                        </p:attrNameLst>
                                      </p:cBhvr>
                                      <p:tavLst>
                                        <p:tav tm="0">
                                          <p:val>
                                            <p:strVal val="0-#ppt_w/2"/>
                                          </p:val>
                                        </p:tav>
                                        <p:tav tm="100000">
                                          <p:val>
                                            <p:strVal val="#ppt_x"/>
                                          </p:val>
                                        </p:tav>
                                      </p:tavLst>
                                    </p:anim>
                                    <p:anim calcmode="lin" valueType="num">
                                      <p:cBhvr additive="base">
                                        <p:cTn id="29" dur="500" fill="hold"/>
                                        <p:tgtEl>
                                          <p:spTgt spid="1027"/>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76" y="228600"/>
            <a:ext cx="8842248" cy="758952"/>
          </a:xfrm>
        </p:spPr>
        <p:txBody>
          <a:bodyPr>
            <a:noAutofit/>
          </a:bodyPr>
          <a:lstStyle/>
          <a:p>
            <a:r>
              <a:rPr lang="en-A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Stress on the </a:t>
            </a:r>
            <a:r>
              <a:rPr lang="en-AU" sz="6000" b="1" dirty="0" smtClean="0">
                <a:ln w="10541" cmpd="sng">
                  <a:solidFill>
                    <a:schemeClr val="accent1">
                      <a:shade val="88000"/>
                      <a:satMod val="110000"/>
                    </a:schemeClr>
                  </a:solidFill>
                  <a:prstDash val="solid"/>
                </a:ln>
                <a:solidFill>
                  <a:srgbClr val="C00000"/>
                </a:solidFill>
              </a:rPr>
              <a:t>LAST</a:t>
            </a:r>
            <a:r>
              <a:rPr lang="en-A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Syllable</a:t>
            </a:r>
            <a:endParaRPr lang="en-AU"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sz="quarter" idx="1"/>
          </p:nvPr>
        </p:nvSpPr>
        <p:spPr>
          <a:xfrm>
            <a:off x="322389" y="1143000"/>
            <a:ext cx="8503920" cy="5334000"/>
          </a:xfrm>
        </p:spPr>
        <p:txBody>
          <a:bodyPr>
            <a:normAutofit/>
          </a:bodyPr>
          <a:lstStyle/>
          <a:p>
            <a:pPr>
              <a:buNone/>
            </a:pPr>
            <a:r>
              <a:rPr lang="en-AU" sz="3200" dirty="0" smtClean="0">
                <a:latin typeface="Arial" pitchFamily="34" charset="0"/>
                <a:cs typeface="Arial" pitchFamily="34" charset="0"/>
              </a:rPr>
              <a:t>MOST 2-syllable </a:t>
            </a:r>
            <a:r>
              <a:rPr lang="en-AU" sz="4800" b="1" dirty="0" smtClean="0">
                <a:solidFill>
                  <a:srgbClr val="C00000"/>
                </a:solidFill>
                <a:latin typeface="Arial" pitchFamily="34" charset="0"/>
                <a:cs typeface="Arial" pitchFamily="34" charset="0"/>
              </a:rPr>
              <a:t>verbs</a:t>
            </a:r>
            <a:r>
              <a:rPr lang="en-AU" sz="4800" dirty="0" smtClean="0">
                <a:latin typeface="Arial" pitchFamily="34" charset="0"/>
                <a:cs typeface="Arial" pitchFamily="34" charset="0"/>
              </a:rPr>
              <a:t> </a:t>
            </a:r>
          </a:p>
          <a:p>
            <a:pPr>
              <a:buNone/>
            </a:pPr>
            <a:r>
              <a:rPr lang="en-AU" sz="3200" dirty="0" smtClean="0">
                <a:latin typeface="Arial" pitchFamily="34" charset="0"/>
                <a:cs typeface="Arial" pitchFamily="34" charset="0"/>
              </a:rPr>
              <a:t>have stress on the </a:t>
            </a:r>
            <a:r>
              <a:rPr lang="en-AU" sz="3200" b="1" i="1" u="sng" dirty="0" smtClean="0">
                <a:solidFill>
                  <a:srgbClr val="7030A0"/>
                </a:solidFill>
                <a:latin typeface="Arial" pitchFamily="34" charset="0"/>
                <a:cs typeface="Arial" pitchFamily="34" charset="0"/>
              </a:rPr>
              <a:t>LAST</a:t>
            </a:r>
            <a:r>
              <a:rPr lang="en-AU" sz="3200" dirty="0" smtClean="0">
                <a:latin typeface="Arial" pitchFamily="34" charset="0"/>
                <a:cs typeface="Arial" pitchFamily="34" charset="0"/>
              </a:rPr>
              <a:t> syllable.</a:t>
            </a:r>
          </a:p>
          <a:p>
            <a:pPr algn="ctr">
              <a:buNone/>
            </a:pPr>
            <a:endParaRPr lang="en-AU" sz="3200" dirty="0">
              <a:latin typeface="Arial" pitchFamily="34" charset="0"/>
              <a:cs typeface="Arial" pitchFamily="34" charset="0"/>
            </a:endParaRPr>
          </a:p>
        </p:txBody>
      </p:sp>
      <p:pic>
        <p:nvPicPr>
          <p:cNvPr id="1026" name="Picture 2" descr="C:\Users\Ruth\AppData\Local\Microsoft\Windows\Temporary Internet Files\Content.IE5\ZI74OX90\MC900312418[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3505200"/>
            <a:ext cx="3352800" cy="2895999"/>
          </a:xfrm>
          <a:prstGeom prst="rect">
            <a:avLst/>
          </a:prstGeom>
          <a:noFill/>
        </p:spPr>
      </p:pic>
      <p:sp>
        <p:nvSpPr>
          <p:cNvPr id="5" name="TextBox 4"/>
          <p:cNvSpPr txBox="1"/>
          <p:nvPr/>
        </p:nvSpPr>
        <p:spPr>
          <a:xfrm>
            <a:off x="1066800" y="2971800"/>
            <a:ext cx="1828800" cy="707886"/>
          </a:xfrm>
          <a:prstGeom prst="rect">
            <a:avLst/>
          </a:prstGeom>
          <a:solidFill>
            <a:schemeClr val="accent2">
              <a:lumMod val="20000"/>
              <a:lumOff val="80000"/>
            </a:schemeClr>
          </a:solidFill>
          <a:effectLst>
            <a:glow rad="228600">
              <a:schemeClr val="accent2">
                <a:satMod val="175000"/>
                <a:alpha val="40000"/>
              </a:schemeClr>
            </a:glow>
          </a:effectLst>
        </p:spPr>
        <p:txBody>
          <a:bodyPr wrap="square" rtlCol="0">
            <a:spAutoFit/>
          </a:bodyPr>
          <a:lstStyle/>
          <a:p>
            <a:r>
              <a:rPr lang="en-AU" sz="3600" dirty="0" err="1" smtClean="0">
                <a:latin typeface="Arial" pitchFamily="34" charset="0"/>
                <a:cs typeface="Arial" pitchFamily="34" charset="0"/>
              </a:rPr>
              <a:t>di</a:t>
            </a:r>
            <a:r>
              <a:rPr lang="en-AU" sz="4000" b="1" dirty="0" err="1" smtClean="0">
                <a:latin typeface="Arial" pitchFamily="34" charset="0"/>
                <a:cs typeface="Arial" pitchFamily="34" charset="0"/>
              </a:rPr>
              <a:t>VIDE</a:t>
            </a:r>
            <a:endParaRPr lang="en-AU" sz="4000" b="1" dirty="0">
              <a:latin typeface="Arial" pitchFamily="34" charset="0"/>
              <a:cs typeface="Arial" pitchFamily="34" charset="0"/>
            </a:endParaRPr>
          </a:p>
        </p:txBody>
      </p:sp>
      <p:pic>
        <p:nvPicPr>
          <p:cNvPr id="1030" name="Picture 6" descr="C:\Users\Ruth\AppData\Local\Microsoft\Windows\Temporary Internet Files\Content.IE5\ZI74OX90\MC90043241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3810000"/>
            <a:ext cx="3731060" cy="2533650"/>
          </a:xfrm>
          <a:prstGeom prst="rect">
            <a:avLst/>
          </a:prstGeom>
          <a:noFill/>
        </p:spPr>
      </p:pic>
      <p:sp>
        <p:nvSpPr>
          <p:cNvPr id="10" name="TextBox 9"/>
          <p:cNvSpPr txBox="1"/>
          <p:nvPr/>
        </p:nvSpPr>
        <p:spPr>
          <a:xfrm>
            <a:off x="5410200" y="2971800"/>
            <a:ext cx="2209800" cy="707886"/>
          </a:xfrm>
          <a:prstGeom prst="rect">
            <a:avLst/>
          </a:prstGeom>
          <a:solidFill>
            <a:schemeClr val="accent2">
              <a:lumMod val="20000"/>
              <a:lumOff val="80000"/>
            </a:schemeClr>
          </a:solidFill>
          <a:effectLst>
            <a:glow rad="228600">
              <a:schemeClr val="accent2">
                <a:satMod val="175000"/>
                <a:alpha val="40000"/>
              </a:schemeClr>
            </a:glow>
          </a:effectLst>
        </p:spPr>
        <p:txBody>
          <a:bodyPr wrap="square" rtlCol="0">
            <a:spAutoFit/>
          </a:bodyPr>
          <a:lstStyle/>
          <a:p>
            <a:r>
              <a:rPr lang="en-AU" sz="3600" dirty="0" err="1" smtClean="0">
                <a:latin typeface="Arial" pitchFamily="34" charset="0"/>
                <a:cs typeface="Arial" pitchFamily="34" charset="0"/>
              </a:rPr>
              <a:t>re</a:t>
            </a:r>
            <a:r>
              <a:rPr lang="en-AU" sz="4000" b="1" dirty="0" err="1" smtClean="0">
                <a:latin typeface="Arial" pitchFamily="34" charset="0"/>
                <a:cs typeface="Arial" pitchFamily="34" charset="0"/>
              </a:rPr>
              <a:t>CEIVE</a:t>
            </a:r>
            <a:endParaRPr lang="en-AU" sz="4000" b="1" dirty="0">
              <a:latin typeface="Arial" pitchFamily="34" charset="0"/>
              <a:cs typeface="Arial" pitchFamily="34" charset="0"/>
            </a:endParaRPr>
          </a:p>
        </p:txBody>
      </p:sp>
    </p:spTree>
    <p:extLst>
      <p:ext uri="{BB962C8B-B14F-4D97-AF65-F5344CB8AC3E}">
        <p14:creationId xmlns:p14="http://schemas.microsoft.com/office/powerpoint/2010/main" val="290240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3"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1+#ppt_w/2"/>
                                          </p:val>
                                        </p:tav>
                                        <p:tav tm="100000">
                                          <p:val>
                                            <p:strVal val="#ppt_x"/>
                                          </p:val>
                                        </p:tav>
                                      </p:tavLst>
                                    </p:anim>
                                    <p:anim calcmode="lin" valueType="num">
                                      <p:cBhvr additive="base">
                                        <p:cTn id="24" dur="500" fill="hold"/>
                                        <p:tgtEl>
                                          <p:spTgt spid="1026"/>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9" fill="hold" nodeType="afterEffect">
                                  <p:stCondLst>
                                    <p:cond delay="0"/>
                                  </p:stCondLst>
                                  <p:childTnLst>
                                    <p:set>
                                      <p:cBhvr>
                                        <p:cTn id="32" dur="1" fill="hold">
                                          <p:stCondLst>
                                            <p:cond delay="0"/>
                                          </p:stCondLst>
                                        </p:cTn>
                                        <p:tgtEl>
                                          <p:spTgt spid="1030"/>
                                        </p:tgtEl>
                                        <p:attrNameLst>
                                          <p:attrName>style.visibility</p:attrName>
                                        </p:attrNameLst>
                                      </p:cBhvr>
                                      <p:to>
                                        <p:strVal val="visible"/>
                                      </p:to>
                                    </p:set>
                                    <p:anim calcmode="lin" valueType="num">
                                      <p:cBhvr additive="base">
                                        <p:cTn id="33" dur="500" fill="hold"/>
                                        <p:tgtEl>
                                          <p:spTgt spid="1030"/>
                                        </p:tgtEl>
                                        <p:attrNameLst>
                                          <p:attrName>ppt_x</p:attrName>
                                        </p:attrNameLst>
                                      </p:cBhvr>
                                      <p:tavLst>
                                        <p:tav tm="0">
                                          <p:val>
                                            <p:strVal val="0-#ppt_w/2"/>
                                          </p:val>
                                        </p:tav>
                                        <p:tav tm="100000">
                                          <p:val>
                                            <p:strVal val="#ppt_x"/>
                                          </p:val>
                                        </p:tav>
                                      </p:tavLst>
                                    </p:anim>
                                    <p:anim calcmode="lin" valueType="num">
                                      <p:cBhvr additive="base">
                                        <p:cTn id="34" dur="500" fill="hold"/>
                                        <p:tgtEl>
                                          <p:spTgt spid="1030"/>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AU"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Word Stress that Changes</a:t>
            </a:r>
            <a:endParaRPr lang="en-AU"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3" name="Picture 2" descr="chameleon multi.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7541" y="1371600"/>
            <a:ext cx="7888919" cy="5293542"/>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762000" y="1524000"/>
            <a:ext cx="7620000" cy="5078313"/>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Some 2 syllable  words change stress</a:t>
            </a:r>
          </a:p>
          <a:p>
            <a:r>
              <a:rPr lang="en-A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depending on whether they are used as an adjective or a noun,</a:t>
            </a:r>
          </a:p>
          <a:p>
            <a:r>
              <a:rPr lang="en-A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or a verb.</a:t>
            </a:r>
            <a:endParaRPr lang="en-AU"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43921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hore shells.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838200" y="2209800"/>
            <a:ext cx="1600200" cy="461665"/>
          </a:xfrm>
          <a:prstGeom prst="rect">
            <a:avLst/>
          </a:prstGeom>
          <a:solidFill>
            <a:schemeClr val="bg1"/>
          </a:solidFill>
        </p:spPr>
        <p:txBody>
          <a:bodyPr wrap="square" rtlCol="0">
            <a:spAutoFit/>
          </a:bodyPr>
          <a:lstStyle/>
          <a:p>
            <a:r>
              <a:rPr lang="en-AU" sz="2400" b="1" cap="all" dirty="0" smtClean="0">
                <a:ln w="9000" cmpd="sng">
                  <a:solidFill>
                    <a:schemeClr val="tx1"/>
                  </a:solidFill>
                  <a:prstDash val="solid"/>
                </a:ln>
                <a:solidFill>
                  <a:srgbClr val="C00000"/>
                </a:solidFill>
                <a:effectLst>
                  <a:reflection blurRad="12700" stA="28000" endPos="45000" dist="1000" dir="5400000" sy="-100000" algn="bl" rotWithShape="0"/>
                </a:effectLst>
              </a:rPr>
              <a:t>address</a:t>
            </a:r>
            <a:endParaRPr lang="en-AU" sz="2400" b="1" cap="all" dirty="0">
              <a:ln w="9000" cmpd="sng">
                <a:solidFill>
                  <a:schemeClr val="tx1"/>
                </a:solidFill>
                <a:prstDash val="solid"/>
              </a:ln>
              <a:solidFill>
                <a:srgbClr val="C00000"/>
              </a:solidFill>
              <a:effectLst>
                <a:reflection blurRad="12700" stA="28000" endPos="45000" dist="1000" dir="5400000" sy="-100000" algn="bl" rotWithShape="0"/>
              </a:effectLst>
            </a:endParaRPr>
          </a:p>
        </p:txBody>
      </p:sp>
      <p:sp>
        <p:nvSpPr>
          <p:cNvPr id="5" name="TextBox 4"/>
          <p:cNvSpPr txBox="1"/>
          <p:nvPr/>
        </p:nvSpPr>
        <p:spPr>
          <a:xfrm>
            <a:off x="1524000" y="3276600"/>
            <a:ext cx="1524000" cy="461665"/>
          </a:xfrm>
          <a:prstGeom prst="rect">
            <a:avLst/>
          </a:prstGeom>
          <a:solidFill>
            <a:schemeClr val="bg1"/>
          </a:solidFill>
        </p:spPr>
        <p:txBody>
          <a:bodyPr wrap="square" rtlCol="0">
            <a:spAutoFit/>
          </a:bodyPr>
          <a:lstStyle/>
          <a:p>
            <a:r>
              <a:rPr lang="en-AU" sz="2400" b="1" cap="all" dirty="0" smtClean="0">
                <a:ln w="9000" cmpd="sng">
                  <a:solidFill>
                    <a:schemeClr val="tx1"/>
                  </a:solidFill>
                  <a:prstDash val="solid"/>
                </a:ln>
                <a:solidFill>
                  <a:srgbClr val="C00000"/>
                </a:solidFill>
                <a:effectLst>
                  <a:reflection blurRad="12700" stA="28000" endPos="45000" dist="1000" dir="5400000" sy="-100000" algn="bl" rotWithShape="0"/>
                </a:effectLst>
              </a:rPr>
              <a:t>combat</a:t>
            </a:r>
            <a:endParaRPr lang="en-AU" sz="2400" b="1" cap="all" dirty="0">
              <a:ln w="9000" cmpd="sng">
                <a:solidFill>
                  <a:schemeClr val="tx1"/>
                </a:solidFill>
                <a:prstDash val="solid"/>
              </a:ln>
              <a:solidFill>
                <a:srgbClr val="C00000"/>
              </a:solidFill>
              <a:effectLst>
                <a:reflection blurRad="12700" stA="28000" endPos="45000" dist="1000" dir="5400000" sy="-100000" algn="bl" rotWithShape="0"/>
              </a:effectLst>
            </a:endParaRPr>
          </a:p>
        </p:txBody>
      </p:sp>
      <p:sp>
        <p:nvSpPr>
          <p:cNvPr id="6" name="TextBox 5"/>
          <p:cNvSpPr txBox="1"/>
          <p:nvPr/>
        </p:nvSpPr>
        <p:spPr>
          <a:xfrm>
            <a:off x="3276600" y="457200"/>
            <a:ext cx="1981200" cy="461665"/>
          </a:xfrm>
          <a:prstGeom prst="rect">
            <a:avLst/>
          </a:prstGeom>
          <a:solidFill>
            <a:schemeClr val="bg1"/>
          </a:solidFill>
        </p:spPr>
        <p:txBody>
          <a:bodyPr wrap="square" rtlCol="0">
            <a:spAutoFit/>
          </a:bodyPr>
          <a:lstStyle/>
          <a:p>
            <a:r>
              <a:rPr lang="en-AU" sz="2400" b="1" cap="all" dirty="0" smtClean="0">
                <a:ln w="9000" cmpd="sng">
                  <a:solidFill>
                    <a:schemeClr val="tx1"/>
                  </a:solidFill>
                  <a:prstDash val="solid"/>
                </a:ln>
                <a:solidFill>
                  <a:srgbClr val="C00000"/>
                </a:solidFill>
                <a:effectLst>
                  <a:reflection blurRad="12700" stA="28000" endPos="45000" dist="1000" dir="5400000" sy="-100000" algn="bl" rotWithShape="0"/>
                </a:effectLst>
              </a:rPr>
              <a:t>compound</a:t>
            </a:r>
            <a:endParaRPr lang="en-AU" sz="2400" b="1" cap="all" dirty="0">
              <a:ln w="9000" cmpd="sng">
                <a:solidFill>
                  <a:schemeClr val="tx1"/>
                </a:solidFill>
                <a:prstDash val="solid"/>
              </a:ln>
              <a:solidFill>
                <a:srgbClr val="C00000"/>
              </a:solidFill>
              <a:effectLst>
                <a:reflection blurRad="12700" stA="28000" endPos="45000" dist="1000" dir="5400000" sy="-100000" algn="bl" rotWithShape="0"/>
              </a:effectLst>
            </a:endParaRPr>
          </a:p>
        </p:txBody>
      </p:sp>
      <p:sp>
        <p:nvSpPr>
          <p:cNvPr id="7" name="TextBox 6"/>
          <p:cNvSpPr txBox="1"/>
          <p:nvPr/>
        </p:nvSpPr>
        <p:spPr>
          <a:xfrm>
            <a:off x="4267200" y="3124200"/>
            <a:ext cx="1676400" cy="461665"/>
          </a:xfrm>
          <a:prstGeom prst="rect">
            <a:avLst/>
          </a:prstGeom>
          <a:solidFill>
            <a:schemeClr val="bg1"/>
          </a:solidFill>
        </p:spPr>
        <p:txBody>
          <a:bodyPr wrap="square" rtlCol="0">
            <a:spAutoFit/>
          </a:bodyPr>
          <a:lstStyle/>
          <a:p>
            <a:r>
              <a:rPr lang="en-AU" sz="2400" b="1" cap="all" dirty="0" smtClean="0">
                <a:ln w="9000" cmpd="sng">
                  <a:solidFill>
                    <a:schemeClr val="tx1"/>
                  </a:solidFill>
                  <a:prstDash val="solid"/>
                </a:ln>
                <a:solidFill>
                  <a:srgbClr val="C00000"/>
                </a:solidFill>
                <a:effectLst>
                  <a:reflection blurRad="12700" stA="28000" endPos="45000" dist="1000" dir="5400000" sy="-100000" algn="bl" rotWithShape="0"/>
                </a:effectLst>
              </a:rPr>
              <a:t>conduct</a:t>
            </a:r>
            <a:endParaRPr lang="en-AU" sz="2400" b="1" cap="all" dirty="0">
              <a:ln w="9000" cmpd="sng">
                <a:solidFill>
                  <a:schemeClr val="tx1"/>
                </a:solidFill>
                <a:prstDash val="solid"/>
              </a:ln>
              <a:solidFill>
                <a:srgbClr val="C00000"/>
              </a:solidFill>
              <a:effectLst>
                <a:reflection blurRad="12700" stA="28000" endPos="45000" dist="1000" dir="5400000" sy="-100000" algn="bl" rotWithShape="0"/>
              </a:effectLst>
            </a:endParaRPr>
          </a:p>
        </p:txBody>
      </p:sp>
      <p:sp>
        <p:nvSpPr>
          <p:cNvPr id="8" name="TextBox 7"/>
          <p:cNvSpPr txBox="1"/>
          <p:nvPr/>
        </p:nvSpPr>
        <p:spPr>
          <a:xfrm>
            <a:off x="3352800" y="4495800"/>
            <a:ext cx="1600200" cy="461665"/>
          </a:xfrm>
          <a:prstGeom prst="rect">
            <a:avLst/>
          </a:prstGeom>
          <a:solidFill>
            <a:schemeClr val="bg1"/>
          </a:solidFill>
        </p:spPr>
        <p:txBody>
          <a:bodyPr wrap="square" rtlCol="0">
            <a:spAutoFit/>
          </a:bodyPr>
          <a:lstStyle/>
          <a:p>
            <a:r>
              <a:rPr lang="en-AU" sz="2400" b="1" cap="all" dirty="0" smtClean="0">
                <a:ln w="9000" cmpd="sng">
                  <a:solidFill>
                    <a:schemeClr val="tx1"/>
                  </a:solidFill>
                  <a:prstDash val="solid"/>
                </a:ln>
                <a:solidFill>
                  <a:srgbClr val="C00000"/>
                </a:solidFill>
                <a:effectLst>
                  <a:reflection blurRad="12700" stA="28000" endPos="45000" dist="1000" dir="5400000" sy="-100000" algn="bl" rotWithShape="0"/>
                </a:effectLst>
              </a:rPr>
              <a:t>content</a:t>
            </a:r>
            <a:endParaRPr lang="en-AU" sz="2400" b="1" cap="all" dirty="0">
              <a:ln w="9000" cmpd="sng">
                <a:solidFill>
                  <a:schemeClr val="tx1"/>
                </a:solidFill>
                <a:prstDash val="solid"/>
              </a:ln>
              <a:solidFill>
                <a:srgbClr val="C00000"/>
              </a:solidFill>
              <a:effectLst>
                <a:reflection blurRad="12700" stA="28000" endPos="45000" dist="1000" dir="5400000" sy="-100000" algn="bl" rotWithShape="0"/>
              </a:effectLst>
            </a:endParaRPr>
          </a:p>
        </p:txBody>
      </p:sp>
      <p:sp>
        <p:nvSpPr>
          <p:cNvPr id="9" name="TextBox 8"/>
          <p:cNvSpPr txBox="1"/>
          <p:nvPr/>
        </p:nvSpPr>
        <p:spPr>
          <a:xfrm>
            <a:off x="5638800" y="1447800"/>
            <a:ext cx="1600200" cy="461665"/>
          </a:xfrm>
          <a:prstGeom prst="rect">
            <a:avLst/>
          </a:prstGeom>
          <a:solidFill>
            <a:schemeClr val="bg1"/>
          </a:solidFill>
        </p:spPr>
        <p:txBody>
          <a:bodyPr wrap="square" rtlCol="0">
            <a:spAutoFit/>
          </a:bodyPr>
          <a:lstStyle/>
          <a:p>
            <a:r>
              <a:rPr lang="en-AU" sz="2400" b="1" cap="all" dirty="0" smtClean="0">
                <a:ln w="9000" cmpd="sng">
                  <a:solidFill>
                    <a:schemeClr val="tx1"/>
                  </a:solidFill>
                  <a:prstDash val="solid"/>
                </a:ln>
                <a:solidFill>
                  <a:srgbClr val="C00000"/>
                </a:solidFill>
                <a:effectLst>
                  <a:reflection blurRad="12700" stA="28000" endPos="45000" dist="1000" dir="5400000" sy="-100000" algn="bl" rotWithShape="0"/>
                </a:effectLst>
              </a:rPr>
              <a:t>decrease</a:t>
            </a:r>
            <a:endParaRPr lang="en-AU" sz="2400" b="1" cap="all" dirty="0">
              <a:ln w="9000" cmpd="sng">
                <a:solidFill>
                  <a:schemeClr val="tx1"/>
                </a:solidFill>
                <a:prstDash val="solid"/>
              </a:ln>
              <a:solidFill>
                <a:srgbClr val="C00000"/>
              </a:solidFill>
              <a:effectLst>
                <a:reflection blurRad="12700" stA="28000" endPos="45000" dist="1000" dir="5400000" sy="-100000" algn="bl" rotWithShape="0"/>
              </a:effectLst>
            </a:endParaRPr>
          </a:p>
        </p:txBody>
      </p:sp>
      <p:sp>
        <p:nvSpPr>
          <p:cNvPr id="10" name="TextBox 9"/>
          <p:cNvSpPr txBox="1"/>
          <p:nvPr/>
        </p:nvSpPr>
        <p:spPr>
          <a:xfrm>
            <a:off x="6781800" y="4800600"/>
            <a:ext cx="1295400" cy="461665"/>
          </a:xfrm>
          <a:prstGeom prst="rect">
            <a:avLst/>
          </a:prstGeom>
          <a:solidFill>
            <a:schemeClr val="bg1"/>
          </a:solidFill>
        </p:spPr>
        <p:txBody>
          <a:bodyPr wrap="square" rtlCol="0">
            <a:spAutoFit/>
          </a:bodyPr>
          <a:lstStyle/>
          <a:p>
            <a:r>
              <a:rPr lang="en-AU" sz="2400" b="1" cap="all" dirty="0" smtClean="0">
                <a:ln w="9000" cmpd="sng">
                  <a:solidFill>
                    <a:schemeClr val="tx1"/>
                  </a:solidFill>
                  <a:prstDash val="solid"/>
                </a:ln>
                <a:solidFill>
                  <a:srgbClr val="C00000"/>
                </a:solidFill>
                <a:effectLst>
                  <a:reflection blurRad="12700" stA="28000" endPos="45000" dist="1000" dir="5400000" sy="-100000" algn="bl" rotWithShape="0"/>
                </a:effectLst>
              </a:rPr>
              <a:t>desert</a:t>
            </a:r>
            <a:endParaRPr lang="en-AU" sz="2400" b="1" cap="all" dirty="0">
              <a:ln w="9000" cmpd="sng">
                <a:solidFill>
                  <a:schemeClr val="tx1"/>
                </a:solidFill>
                <a:prstDash val="solid"/>
              </a:ln>
              <a:solidFill>
                <a:srgbClr val="C00000"/>
              </a:solidFill>
              <a:effectLst>
                <a:reflection blurRad="12700" stA="28000" endPos="45000" dist="1000" dir="5400000" sy="-100000" algn="bl" rotWithShape="0"/>
              </a:effectLst>
            </a:endParaRPr>
          </a:p>
        </p:txBody>
      </p:sp>
      <p:sp>
        <p:nvSpPr>
          <p:cNvPr id="11" name="TextBox 10"/>
          <p:cNvSpPr txBox="1"/>
          <p:nvPr/>
        </p:nvSpPr>
        <p:spPr>
          <a:xfrm>
            <a:off x="838200" y="1066800"/>
            <a:ext cx="1447800" cy="461665"/>
          </a:xfrm>
          <a:prstGeom prst="rect">
            <a:avLst/>
          </a:prstGeom>
          <a:solidFill>
            <a:schemeClr val="bg1"/>
          </a:solidFill>
        </p:spPr>
        <p:txBody>
          <a:bodyPr wrap="square" rtlCol="0">
            <a:spAutoFit/>
          </a:bodyPr>
          <a:lstStyle/>
          <a:p>
            <a:r>
              <a:rPr lang="en-AU" sz="2400" b="1" cap="all" dirty="0" smtClean="0">
                <a:ln w="9000" cmpd="sng">
                  <a:solidFill>
                    <a:schemeClr val="tx1"/>
                  </a:solidFill>
                  <a:prstDash val="solid"/>
                </a:ln>
                <a:solidFill>
                  <a:srgbClr val="C00000"/>
                </a:solidFill>
                <a:effectLst>
                  <a:reflection blurRad="12700" stA="28000" endPos="45000" dist="1000" dir="5400000" sy="-100000" algn="bl" rotWithShape="0"/>
                </a:effectLst>
              </a:rPr>
              <a:t>export</a:t>
            </a:r>
            <a:endParaRPr lang="en-AU" sz="2400" b="1" cap="all" dirty="0">
              <a:ln w="9000" cmpd="sng">
                <a:solidFill>
                  <a:schemeClr val="tx1"/>
                </a:solidFill>
                <a:prstDash val="solid"/>
              </a:ln>
              <a:solidFill>
                <a:srgbClr val="C00000"/>
              </a:solidFill>
              <a:effectLst>
                <a:reflection blurRad="12700" stA="28000" endPos="45000" dist="1000" dir="5400000" sy="-100000" algn="bl" rotWithShape="0"/>
              </a:effectLst>
            </a:endParaRPr>
          </a:p>
        </p:txBody>
      </p:sp>
      <p:sp>
        <p:nvSpPr>
          <p:cNvPr id="12" name="TextBox 11"/>
          <p:cNvSpPr txBox="1"/>
          <p:nvPr/>
        </p:nvSpPr>
        <p:spPr>
          <a:xfrm>
            <a:off x="6705600" y="2514600"/>
            <a:ext cx="1828800" cy="461665"/>
          </a:xfrm>
          <a:prstGeom prst="rect">
            <a:avLst/>
          </a:prstGeom>
          <a:solidFill>
            <a:schemeClr val="bg1"/>
          </a:solidFill>
        </p:spPr>
        <p:txBody>
          <a:bodyPr wrap="square" rtlCol="0">
            <a:spAutoFit/>
          </a:bodyPr>
          <a:lstStyle/>
          <a:p>
            <a:r>
              <a:rPr lang="en-AU" sz="2400" b="1" cap="all" dirty="0" smtClean="0">
                <a:ln w="9000" cmpd="sng">
                  <a:solidFill>
                    <a:schemeClr val="tx1"/>
                  </a:solidFill>
                  <a:prstDash val="solid"/>
                </a:ln>
                <a:solidFill>
                  <a:srgbClr val="C00000"/>
                </a:solidFill>
                <a:effectLst>
                  <a:reflection blurRad="12700" stA="28000" endPos="45000" dist="1000" dir="5400000" sy="-100000" algn="bl" rotWithShape="0"/>
                </a:effectLst>
              </a:rPr>
              <a:t>frequent</a:t>
            </a:r>
            <a:endParaRPr lang="en-AU" sz="2400" b="1" cap="all" dirty="0">
              <a:ln w="9000" cmpd="sng">
                <a:solidFill>
                  <a:schemeClr val="tx1"/>
                </a:solidFill>
                <a:prstDash val="solid"/>
              </a:ln>
              <a:solidFill>
                <a:srgbClr val="C00000"/>
              </a:solidFill>
              <a:effectLst>
                <a:reflection blurRad="12700" stA="28000" endPos="45000" dist="1000" dir="5400000" sy="-100000" algn="bl" rotWithShape="0"/>
              </a:effectLst>
            </a:endParaRPr>
          </a:p>
        </p:txBody>
      </p:sp>
      <p:sp>
        <p:nvSpPr>
          <p:cNvPr id="13" name="TextBox 12"/>
          <p:cNvSpPr txBox="1"/>
          <p:nvPr/>
        </p:nvSpPr>
        <p:spPr>
          <a:xfrm>
            <a:off x="685800" y="4343400"/>
            <a:ext cx="1295400" cy="461665"/>
          </a:xfrm>
          <a:prstGeom prst="rect">
            <a:avLst/>
          </a:prstGeom>
          <a:solidFill>
            <a:schemeClr val="bg1"/>
          </a:solidFill>
        </p:spPr>
        <p:txBody>
          <a:bodyPr wrap="square" rtlCol="0">
            <a:spAutoFit/>
          </a:bodyPr>
          <a:lstStyle/>
          <a:p>
            <a:r>
              <a:rPr lang="en-AU" sz="2400" b="1" cap="all" dirty="0" smtClean="0">
                <a:ln w="9000" cmpd="sng">
                  <a:solidFill>
                    <a:schemeClr val="tx1"/>
                  </a:solidFill>
                  <a:prstDash val="solid"/>
                </a:ln>
                <a:solidFill>
                  <a:srgbClr val="C00000"/>
                </a:solidFill>
                <a:effectLst>
                  <a:reflection blurRad="12700" stA="28000" endPos="45000" dist="1000" dir="5400000" sy="-100000" algn="bl" rotWithShape="0"/>
                </a:effectLst>
              </a:rPr>
              <a:t>insult</a:t>
            </a:r>
            <a:endParaRPr lang="en-AU" sz="2400" b="1" cap="all" dirty="0">
              <a:ln w="9000" cmpd="sng">
                <a:solidFill>
                  <a:schemeClr val="tx1"/>
                </a:solidFill>
                <a:prstDash val="solid"/>
              </a:ln>
              <a:solidFill>
                <a:srgbClr val="C00000"/>
              </a:solidFill>
              <a:effectLst>
                <a:reflection blurRad="12700" stA="28000" endPos="45000" dist="1000" dir="5400000" sy="-100000" algn="bl" rotWithShape="0"/>
              </a:effectLst>
            </a:endParaRPr>
          </a:p>
        </p:txBody>
      </p:sp>
      <p:sp>
        <p:nvSpPr>
          <p:cNvPr id="14" name="TextBox 13"/>
          <p:cNvSpPr txBox="1"/>
          <p:nvPr/>
        </p:nvSpPr>
        <p:spPr>
          <a:xfrm>
            <a:off x="2667000" y="1524000"/>
            <a:ext cx="1371600" cy="461665"/>
          </a:xfrm>
          <a:prstGeom prst="rect">
            <a:avLst/>
          </a:prstGeom>
          <a:solidFill>
            <a:schemeClr val="bg1"/>
          </a:solidFill>
        </p:spPr>
        <p:txBody>
          <a:bodyPr wrap="square" rtlCol="0">
            <a:spAutoFit/>
          </a:bodyPr>
          <a:lstStyle/>
          <a:p>
            <a:r>
              <a:rPr lang="en-AU" sz="2400" b="1" cap="all" dirty="0" smtClean="0">
                <a:ln w="9000" cmpd="sng">
                  <a:solidFill>
                    <a:schemeClr val="tx1"/>
                  </a:solidFill>
                  <a:prstDash val="solid"/>
                </a:ln>
                <a:solidFill>
                  <a:srgbClr val="C00000"/>
                </a:solidFill>
                <a:effectLst>
                  <a:reflection blurRad="12700" stA="28000" endPos="45000" dist="1000" dir="5400000" sy="-100000" algn="bl" rotWithShape="0"/>
                </a:effectLst>
              </a:rPr>
              <a:t>object</a:t>
            </a:r>
            <a:endParaRPr lang="en-AU" sz="2400" b="1" cap="all" dirty="0">
              <a:ln w="9000" cmpd="sng">
                <a:solidFill>
                  <a:schemeClr val="tx1"/>
                </a:solidFill>
                <a:prstDash val="solid"/>
              </a:ln>
              <a:solidFill>
                <a:srgbClr val="C00000"/>
              </a:solidFill>
              <a:effectLst>
                <a:reflection blurRad="12700" stA="28000" endPos="45000" dist="1000" dir="5400000" sy="-100000" algn="bl" rotWithShape="0"/>
              </a:effectLst>
            </a:endParaRPr>
          </a:p>
        </p:txBody>
      </p:sp>
      <p:sp>
        <p:nvSpPr>
          <p:cNvPr id="15" name="TextBox 14"/>
          <p:cNvSpPr txBox="1"/>
          <p:nvPr/>
        </p:nvSpPr>
        <p:spPr>
          <a:xfrm>
            <a:off x="1752600" y="5410200"/>
            <a:ext cx="1524000" cy="461665"/>
          </a:xfrm>
          <a:prstGeom prst="rect">
            <a:avLst/>
          </a:prstGeom>
          <a:solidFill>
            <a:schemeClr val="bg1"/>
          </a:solidFill>
        </p:spPr>
        <p:txBody>
          <a:bodyPr wrap="square" rtlCol="0">
            <a:spAutoFit/>
          </a:bodyPr>
          <a:lstStyle/>
          <a:p>
            <a:r>
              <a:rPr lang="en-AU" sz="2400" b="1" cap="all" dirty="0" smtClean="0">
                <a:ln w="9000" cmpd="sng">
                  <a:solidFill>
                    <a:schemeClr val="tx1"/>
                  </a:solidFill>
                  <a:prstDash val="solid"/>
                </a:ln>
                <a:solidFill>
                  <a:srgbClr val="C00000"/>
                </a:solidFill>
                <a:effectLst>
                  <a:reflection blurRad="12700" stA="28000" endPos="45000" dist="1000" dir="5400000" sy="-100000" algn="bl" rotWithShape="0"/>
                </a:effectLst>
              </a:rPr>
              <a:t>perfect</a:t>
            </a:r>
            <a:endParaRPr lang="en-AU" sz="2400" b="1" cap="all" dirty="0">
              <a:ln w="9000" cmpd="sng">
                <a:solidFill>
                  <a:schemeClr val="tx1"/>
                </a:solidFill>
                <a:prstDash val="solid"/>
              </a:ln>
              <a:solidFill>
                <a:srgbClr val="C00000"/>
              </a:solidFill>
              <a:effectLst>
                <a:reflection blurRad="12700" stA="28000" endPos="45000" dist="1000" dir="5400000" sy="-100000" algn="bl" rotWithShape="0"/>
              </a:effectLst>
            </a:endParaRPr>
          </a:p>
        </p:txBody>
      </p:sp>
      <p:sp>
        <p:nvSpPr>
          <p:cNvPr id="16" name="TextBox 15"/>
          <p:cNvSpPr txBox="1"/>
          <p:nvPr/>
        </p:nvSpPr>
        <p:spPr>
          <a:xfrm>
            <a:off x="4953000" y="5334000"/>
            <a:ext cx="1295400" cy="461665"/>
          </a:xfrm>
          <a:prstGeom prst="rect">
            <a:avLst/>
          </a:prstGeom>
          <a:solidFill>
            <a:schemeClr val="bg1"/>
          </a:solidFill>
        </p:spPr>
        <p:txBody>
          <a:bodyPr wrap="square" rtlCol="0">
            <a:spAutoFit/>
          </a:bodyPr>
          <a:lstStyle/>
          <a:p>
            <a:r>
              <a:rPr lang="en-AU" sz="2400" b="1" cap="all" dirty="0" smtClean="0">
                <a:ln w="9000" cmpd="sng">
                  <a:solidFill>
                    <a:schemeClr val="tx1"/>
                  </a:solidFill>
                  <a:prstDash val="solid"/>
                </a:ln>
                <a:solidFill>
                  <a:srgbClr val="C00000"/>
                </a:solidFill>
                <a:effectLst>
                  <a:reflection blurRad="12700" stA="28000" endPos="45000" dist="1000" dir="5400000" sy="-100000" algn="bl" rotWithShape="0"/>
                </a:effectLst>
              </a:rPr>
              <a:t>permit</a:t>
            </a:r>
            <a:endParaRPr lang="en-AU" sz="2400" b="1" cap="all" dirty="0">
              <a:ln w="9000" cmpd="sng">
                <a:solidFill>
                  <a:schemeClr val="tx1"/>
                </a:solidFill>
                <a:prstDash val="solid"/>
              </a:ln>
              <a:solidFill>
                <a:srgbClr val="C00000"/>
              </a:solidFill>
              <a:effectLst>
                <a:reflection blurRad="12700" stA="28000" endPos="45000" dist="1000" dir="5400000" sy="-100000" algn="bl" rotWithShape="0"/>
              </a:effectLst>
            </a:endParaRPr>
          </a:p>
        </p:txBody>
      </p:sp>
      <p:sp>
        <p:nvSpPr>
          <p:cNvPr id="17" name="TextBox 16"/>
          <p:cNvSpPr txBox="1"/>
          <p:nvPr/>
        </p:nvSpPr>
        <p:spPr>
          <a:xfrm>
            <a:off x="6781800" y="685800"/>
            <a:ext cx="1371600" cy="461665"/>
          </a:xfrm>
          <a:prstGeom prst="rect">
            <a:avLst/>
          </a:prstGeom>
          <a:solidFill>
            <a:schemeClr val="bg1"/>
          </a:solidFill>
        </p:spPr>
        <p:txBody>
          <a:bodyPr wrap="square" rtlCol="0">
            <a:spAutoFit/>
          </a:bodyPr>
          <a:lstStyle/>
          <a:p>
            <a:r>
              <a:rPr lang="en-AU" sz="2400" b="1" cap="all" dirty="0" smtClean="0">
                <a:ln w="9000" cmpd="sng">
                  <a:solidFill>
                    <a:schemeClr val="tx1"/>
                  </a:solidFill>
                  <a:prstDash val="solid"/>
                </a:ln>
                <a:solidFill>
                  <a:srgbClr val="C00000"/>
                </a:solidFill>
                <a:effectLst>
                  <a:reflection blurRad="12700" stA="28000" endPos="45000" dist="1000" dir="5400000" sy="-100000" algn="bl" rotWithShape="0"/>
                </a:effectLst>
              </a:rPr>
              <a:t>present</a:t>
            </a:r>
            <a:endParaRPr lang="en-AU" sz="2400" b="1" cap="all" dirty="0">
              <a:ln w="9000" cmpd="sng">
                <a:solidFill>
                  <a:schemeClr val="tx1"/>
                </a:solidFill>
                <a:prstDash val="solid"/>
              </a:ln>
              <a:solidFill>
                <a:srgbClr val="C00000"/>
              </a:solidFill>
              <a:effectLst>
                <a:reflection blurRad="12700" stA="28000" endPos="45000" dist="1000" dir="5400000" sy="-100000" algn="bl" rotWithShape="0"/>
              </a:effectLst>
            </a:endParaRPr>
          </a:p>
        </p:txBody>
      </p:sp>
      <p:sp>
        <p:nvSpPr>
          <p:cNvPr id="18" name="TextBox 17"/>
          <p:cNvSpPr txBox="1"/>
          <p:nvPr/>
        </p:nvSpPr>
        <p:spPr>
          <a:xfrm>
            <a:off x="6629400" y="3657600"/>
            <a:ext cx="1600200" cy="461665"/>
          </a:xfrm>
          <a:prstGeom prst="rect">
            <a:avLst/>
          </a:prstGeom>
          <a:solidFill>
            <a:schemeClr val="bg1"/>
          </a:solidFill>
        </p:spPr>
        <p:txBody>
          <a:bodyPr wrap="square" rtlCol="0">
            <a:spAutoFit/>
          </a:bodyPr>
          <a:lstStyle/>
          <a:p>
            <a:r>
              <a:rPr lang="en-AU" sz="2400" b="1" cap="all" dirty="0" smtClean="0">
                <a:ln w="9000" cmpd="sng">
                  <a:solidFill>
                    <a:schemeClr val="tx1"/>
                  </a:solidFill>
                  <a:prstDash val="solid"/>
                </a:ln>
                <a:solidFill>
                  <a:srgbClr val="C00000"/>
                </a:solidFill>
                <a:effectLst>
                  <a:reflection blurRad="12700" stA="28000" endPos="45000" dist="1000" dir="5400000" sy="-100000" algn="bl" rotWithShape="0"/>
                </a:effectLst>
              </a:rPr>
              <a:t>protest</a:t>
            </a:r>
            <a:endParaRPr lang="en-AU" sz="2400" b="1" cap="all" dirty="0">
              <a:ln w="9000" cmpd="sng">
                <a:solidFill>
                  <a:schemeClr val="tx1"/>
                </a:solidFill>
                <a:prstDash val="solid"/>
              </a:ln>
              <a:solidFill>
                <a:srgbClr val="C00000"/>
              </a:solidFill>
              <a:effectLst>
                <a:reflection blurRad="12700" stA="28000" endPos="45000" dist="1000" dir="5400000" sy="-100000" algn="bl" rotWithShape="0"/>
              </a:effectLst>
            </a:endParaRPr>
          </a:p>
        </p:txBody>
      </p:sp>
      <p:sp>
        <p:nvSpPr>
          <p:cNvPr id="19" name="TextBox 18"/>
          <p:cNvSpPr txBox="1"/>
          <p:nvPr/>
        </p:nvSpPr>
        <p:spPr>
          <a:xfrm>
            <a:off x="4343400" y="2057400"/>
            <a:ext cx="1905000" cy="461665"/>
          </a:xfrm>
          <a:prstGeom prst="rect">
            <a:avLst/>
          </a:prstGeom>
          <a:solidFill>
            <a:schemeClr val="bg1"/>
          </a:solidFill>
        </p:spPr>
        <p:txBody>
          <a:bodyPr wrap="square" rtlCol="0">
            <a:spAutoFit/>
          </a:bodyPr>
          <a:lstStyle/>
          <a:p>
            <a:r>
              <a:rPr lang="en-AU" sz="2400" b="1" cap="all" dirty="0" smtClean="0">
                <a:ln w="9000" cmpd="sng">
                  <a:solidFill>
                    <a:schemeClr val="tx1"/>
                  </a:solidFill>
                  <a:prstDash val="solid"/>
                </a:ln>
                <a:solidFill>
                  <a:srgbClr val="C00000"/>
                </a:solidFill>
                <a:effectLst>
                  <a:reflection blurRad="12700" stA="28000" endPos="45000" dist="1000" dir="5400000" sy="-100000" algn="bl" rotWithShape="0"/>
                </a:effectLst>
              </a:rPr>
              <a:t>transport</a:t>
            </a:r>
            <a:endParaRPr lang="en-AU" sz="2400" b="1" cap="all" dirty="0">
              <a:ln w="9000" cmpd="sng">
                <a:solidFill>
                  <a:schemeClr val="tx1"/>
                </a:solidFill>
                <a:prstDash val="solid"/>
              </a:ln>
              <a:solidFill>
                <a:srgbClr val="C00000"/>
              </a:solidFill>
              <a:effectLst>
                <a:reflection blurRad="12700" stA="28000" endPos="45000" dist="1000" dir="5400000" sy="-100000" algn="bl" rotWithShape="0"/>
              </a:effectLst>
            </a:endParaRPr>
          </a:p>
        </p:txBody>
      </p:sp>
      <p:sp>
        <p:nvSpPr>
          <p:cNvPr id="21" name="TextBox 20"/>
          <p:cNvSpPr txBox="1"/>
          <p:nvPr/>
        </p:nvSpPr>
        <p:spPr>
          <a:xfrm>
            <a:off x="1295400" y="6019800"/>
            <a:ext cx="6400800" cy="707886"/>
          </a:xfrm>
          <a:prstGeom prst="rect">
            <a:avLst/>
          </a:prstGeom>
          <a:noFill/>
        </p:spPr>
        <p:txBody>
          <a:bodyPr wrap="square" rtlCol="0">
            <a:spAutoFit/>
          </a:bodyPr>
          <a:lstStyle/>
          <a:p>
            <a:r>
              <a:rPr lang="en-AU"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These are called heteronyms</a:t>
            </a:r>
            <a:endParaRPr lang="en-AU"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19128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2000" fill="hold"/>
                                        <p:tgtEl>
                                          <p:spTgt spid="17"/>
                                        </p:tgtEl>
                                        <p:attrNameLst>
                                          <p:attrName>ppt_x</p:attrName>
                                        </p:attrNameLst>
                                      </p:cBhvr>
                                      <p:tavLst>
                                        <p:tav tm="0">
                                          <p:val>
                                            <p:strVal val="#ppt_x"/>
                                          </p:val>
                                        </p:tav>
                                        <p:tav tm="100000">
                                          <p:val>
                                            <p:strVal val="#ppt_x"/>
                                          </p:val>
                                        </p:tav>
                                      </p:tavLst>
                                    </p:anim>
                                    <p:anim calcmode="lin" valueType="num">
                                      <p:cBhvr additive="base">
                                        <p:cTn id="16" dur="20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ppt_x"/>
                                          </p:val>
                                        </p:tav>
                                        <p:tav tm="100000">
                                          <p:val>
                                            <p:strVal val="#ppt_x"/>
                                          </p:val>
                                        </p:tav>
                                      </p:tavLst>
                                    </p:anim>
                                    <p:anim calcmode="lin" valueType="num">
                                      <p:cBhvr additive="base">
                                        <p:cTn id="20" dur="20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000" fill="hold"/>
                                        <p:tgtEl>
                                          <p:spTgt spid="14"/>
                                        </p:tgtEl>
                                        <p:attrNameLst>
                                          <p:attrName>ppt_x</p:attrName>
                                        </p:attrNameLst>
                                      </p:cBhvr>
                                      <p:tavLst>
                                        <p:tav tm="0">
                                          <p:val>
                                            <p:strVal val="#ppt_x"/>
                                          </p:val>
                                        </p:tav>
                                        <p:tav tm="100000">
                                          <p:val>
                                            <p:strVal val="#ppt_x"/>
                                          </p:val>
                                        </p:tav>
                                      </p:tavLst>
                                    </p:anim>
                                    <p:anim calcmode="lin" valueType="num">
                                      <p:cBhvr additive="base">
                                        <p:cTn id="24" dur="20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000" fill="hold"/>
                                        <p:tgtEl>
                                          <p:spTgt spid="4"/>
                                        </p:tgtEl>
                                        <p:attrNameLst>
                                          <p:attrName>ppt_x</p:attrName>
                                        </p:attrNameLst>
                                      </p:cBhvr>
                                      <p:tavLst>
                                        <p:tav tm="0">
                                          <p:val>
                                            <p:strVal val="#ppt_x"/>
                                          </p:val>
                                        </p:tav>
                                        <p:tav tm="100000">
                                          <p:val>
                                            <p:strVal val="#ppt_x"/>
                                          </p:val>
                                        </p:tav>
                                      </p:tavLst>
                                    </p:anim>
                                    <p:anim calcmode="lin" valueType="num">
                                      <p:cBhvr additive="base">
                                        <p:cTn id="28" dur="2000" fill="hold"/>
                                        <p:tgtEl>
                                          <p:spTgt spid="4"/>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2000" fill="hold"/>
                                        <p:tgtEl>
                                          <p:spTgt spid="5"/>
                                        </p:tgtEl>
                                        <p:attrNameLst>
                                          <p:attrName>ppt_x</p:attrName>
                                        </p:attrNameLst>
                                      </p:cBhvr>
                                      <p:tavLst>
                                        <p:tav tm="0">
                                          <p:val>
                                            <p:strVal val="#ppt_x"/>
                                          </p:val>
                                        </p:tav>
                                        <p:tav tm="100000">
                                          <p:val>
                                            <p:strVal val="#ppt_x"/>
                                          </p:val>
                                        </p:tav>
                                      </p:tavLst>
                                    </p:anim>
                                    <p:anim calcmode="lin" valueType="num">
                                      <p:cBhvr additive="base">
                                        <p:cTn id="32" dur="2000" fill="hold"/>
                                        <p:tgtEl>
                                          <p:spTgt spid="5"/>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2000" fill="hold"/>
                                        <p:tgtEl>
                                          <p:spTgt spid="13"/>
                                        </p:tgtEl>
                                        <p:attrNameLst>
                                          <p:attrName>ppt_x</p:attrName>
                                        </p:attrNameLst>
                                      </p:cBhvr>
                                      <p:tavLst>
                                        <p:tav tm="0">
                                          <p:val>
                                            <p:strVal val="#ppt_x"/>
                                          </p:val>
                                        </p:tav>
                                        <p:tav tm="100000">
                                          <p:val>
                                            <p:strVal val="#ppt_x"/>
                                          </p:val>
                                        </p:tav>
                                      </p:tavLst>
                                    </p:anim>
                                    <p:anim calcmode="lin" valueType="num">
                                      <p:cBhvr additive="base">
                                        <p:cTn id="36" dur="2000" fill="hold"/>
                                        <p:tgtEl>
                                          <p:spTgt spid="1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2000" fill="hold"/>
                                        <p:tgtEl>
                                          <p:spTgt spid="15"/>
                                        </p:tgtEl>
                                        <p:attrNameLst>
                                          <p:attrName>ppt_x</p:attrName>
                                        </p:attrNameLst>
                                      </p:cBhvr>
                                      <p:tavLst>
                                        <p:tav tm="0">
                                          <p:val>
                                            <p:strVal val="#ppt_x"/>
                                          </p:val>
                                        </p:tav>
                                        <p:tav tm="100000">
                                          <p:val>
                                            <p:strVal val="#ppt_x"/>
                                          </p:val>
                                        </p:tav>
                                      </p:tavLst>
                                    </p:anim>
                                    <p:anim calcmode="lin" valueType="num">
                                      <p:cBhvr additive="base">
                                        <p:cTn id="40" dur="2000" fill="hold"/>
                                        <p:tgtEl>
                                          <p:spTgt spid="15"/>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2000" fill="hold"/>
                                        <p:tgtEl>
                                          <p:spTgt spid="8"/>
                                        </p:tgtEl>
                                        <p:attrNameLst>
                                          <p:attrName>ppt_x</p:attrName>
                                        </p:attrNameLst>
                                      </p:cBhvr>
                                      <p:tavLst>
                                        <p:tav tm="0">
                                          <p:val>
                                            <p:strVal val="#ppt_x"/>
                                          </p:val>
                                        </p:tav>
                                        <p:tav tm="100000">
                                          <p:val>
                                            <p:strVal val="#ppt_x"/>
                                          </p:val>
                                        </p:tav>
                                      </p:tavLst>
                                    </p:anim>
                                    <p:anim calcmode="lin" valueType="num">
                                      <p:cBhvr additive="base">
                                        <p:cTn id="44" dur="2000" fill="hold"/>
                                        <p:tgtEl>
                                          <p:spTgt spid="8"/>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2000" fill="hold"/>
                                        <p:tgtEl>
                                          <p:spTgt spid="7"/>
                                        </p:tgtEl>
                                        <p:attrNameLst>
                                          <p:attrName>ppt_x</p:attrName>
                                        </p:attrNameLst>
                                      </p:cBhvr>
                                      <p:tavLst>
                                        <p:tav tm="0">
                                          <p:val>
                                            <p:strVal val="#ppt_x"/>
                                          </p:val>
                                        </p:tav>
                                        <p:tav tm="100000">
                                          <p:val>
                                            <p:strVal val="#ppt_x"/>
                                          </p:val>
                                        </p:tav>
                                      </p:tavLst>
                                    </p:anim>
                                    <p:anim calcmode="lin" valueType="num">
                                      <p:cBhvr additive="base">
                                        <p:cTn id="48" dur="2000" fill="hold"/>
                                        <p:tgtEl>
                                          <p:spTgt spid="7"/>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2000" fill="hold"/>
                                        <p:tgtEl>
                                          <p:spTgt spid="19"/>
                                        </p:tgtEl>
                                        <p:attrNameLst>
                                          <p:attrName>ppt_x</p:attrName>
                                        </p:attrNameLst>
                                      </p:cBhvr>
                                      <p:tavLst>
                                        <p:tav tm="0">
                                          <p:val>
                                            <p:strVal val="#ppt_x"/>
                                          </p:val>
                                        </p:tav>
                                        <p:tav tm="100000">
                                          <p:val>
                                            <p:strVal val="#ppt_x"/>
                                          </p:val>
                                        </p:tav>
                                      </p:tavLst>
                                    </p:anim>
                                    <p:anim calcmode="lin" valueType="num">
                                      <p:cBhvr additive="base">
                                        <p:cTn id="52" dur="2000" fill="hold"/>
                                        <p:tgtEl>
                                          <p:spTgt spid="19"/>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2000" fill="hold"/>
                                        <p:tgtEl>
                                          <p:spTgt spid="12"/>
                                        </p:tgtEl>
                                        <p:attrNameLst>
                                          <p:attrName>ppt_x</p:attrName>
                                        </p:attrNameLst>
                                      </p:cBhvr>
                                      <p:tavLst>
                                        <p:tav tm="0">
                                          <p:val>
                                            <p:strVal val="#ppt_x"/>
                                          </p:val>
                                        </p:tav>
                                        <p:tav tm="100000">
                                          <p:val>
                                            <p:strVal val="#ppt_x"/>
                                          </p:val>
                                        </p:tav>
                                      </p:tavLst>
                                    </p:anim>
                                    <p:anim calcmode="lin" valueType="num">
                                      <p:cBhvr additive="base">
                                        <p:cTn id="56" dur="2000" fill="hold"/>
                                        <p:tgtEl>
                                          <p:spTgt spid="12"/>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2000" fill="hold"/>
                                        <p:tgtEl>
                                          <p:spTgt spid="18"/>
                                        </p:tgtEl>
                                        <p:attrNameLst>
                                          <p:attrName>ppt_x</p:attrName>
                                        </p:attrNameLst>
                                      </p:cBhvr>
                                      <p:tavLst>
                                        <p:tav tm="0">
                                          <p:val>
                                            <p:strVal val="#ppt_x"/>
                                          </p:val>
                                        </p:tav>
                                        <p:tav tm="100000">
                                          <p:val>
                                            <p:strVal val="#ppt_x"/>
                                          </p:val>
                                        </p:tav>
                                      </p:tavLst>
                                    </p:anim>
                                    <p:anim calcmode="lin" valueType="num">
                                      <p:cBhvr additive="base">
                                        <p:cTn id="60" dur="2000" fill="hold"/>
                                        <p:tgtEl>
                                          <p:spTgt spid="18"/>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2000" fill="hold"/>
                                        <p:tgtEl>
                                          <p:spTgt spid="16"/>
                                        </p:tgtEl>
                                        <p:attrNameLst>
                                          <p:attrName>ppt_x</p:attrName>
                                        </p:attrNameLst>
                                      </p:cBhvr>
                                      <p:tavLst>
                                        <p:tav tm="0">
                                          <p:val>
                                            <p:strVal val="#ppt_x"/>
                                          </p:val>
                                        </p:tav>
                                        <p:tav tm="100000">
                                          <p:val>
                                            <p:strVal val="#ppt_x"/>
                                          </p:val>
                                        </p:tav>
                                      </p:tavLst>
                                    </p:anim>
                                    <p:anim calcmode="lin" valueType="num">
                                      <p:cBhvr additive="base">
                                        <p:cTn id="64" dur="2000" fill="hold"/>
                                        <p:tgtEl>
                                          <p:spTgt spid="16"/>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2000" fill="hold"/>
                                        <p:tgtEl>
                                          <p:spTgt spid="10"/>
                                        </p:tgtEl>
                                        <p:attrNameLst>
                                          <p:attrName>ppt_x</p:attrName>
                                        </p:attrNameLst>
                                      </p:cBhvr>
                                      <p:tavLst>
                                        <p:tav tm="0">
                                          <p:val>
                                            <p:strVal val="#ppt_x"/>
                                          </p:val>
                                        </p:tav>
                                        <p:tav tm="100000">
                                          <p:val>
                                            <p:strVal val="#ppt_x"/>
                                          </p:val>
                                        </p:tav>
                                      </p:tavLst>
                                    </p:anim>
                                    <p:anim calcmode="lin" valueType="num">
                                      <p:cBhvr additive="base">
                                        <p:cTn id="68" dur="2000" fill="hold"/>
                                        <p:tgtEl>
                                          <p:spTgt spid="10"/>
                                        </p:tgtEl>
                                        <p:attrNameLst>
                                          <p:attrName>ppt_y</p:attrName>
                                        </p:attrNameLst>
                                      </p:cBhvr>
                                      <p:tavLst>
                                        <p:tav tm="0">
                                          <p:val>
                                            <p:strVal val="0-#ppt_h/2"/>
                                          </p:val>
                                        </p:tav>
                                        <p:tav tm="100000">
                                          <p:val>
                                            <p:strVal val="#ppt_y"/>
                                          </p:val>
                                        </p:tav>
                                      </p:tavLst>
                                    </p:anim>
                                  </p:childTnLst>
                                </p:cTn>
                              </p:par>
                            </p:childTnLst>
                          </p:cTn>
                        </p:par>
                        <p:par>
                          <p:cTn id="69" fill="hold">
                            <p:stCondLst>
                              <p:cond delay="2000"/>
                            </p:stCondLst>
                            <p:childTnLst>
                              <p:par>
                                <p:cTn id="70" presetID="2" presetClass="entr" presetSubtype="1"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ppt_x"/>
                                          </p:val>
                                        </p:tav>
                                        <p:tav tm="100000">
                                          <p:val>
                                            <p:strVal val="#ppt_x"/>
                                          </p:val>
                                        </p:tav>
                                      </p:tavLst>
                                    </p:anim>
                                    <p:anim calcmode="lin" valueType="num">
                                      <p:cBhvr additive="base">
                                        <p:cTn id="73"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Rules for Longer Words:</a:t>
            </a:r>
            <a:endParaRPr lang="en-A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3" name="Picture 2" descr="elephant kid.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76825" y="1227546"/>
            <a:ext cx="4067175" cy="5630454"/>
          </a:xfrm>
          <a:prstGeom prst="rect">
            <a:avLst/>
          </a:prstGeom>
        </p:spPr>
      </p:pic>
      <p:sp>
        <p:nvSpPr>
          <p:cNvPr id="4" name="TextBox 3"/>
          <p:cNvSpPr txBox="1"/>
          <p:nvPr/>
        </p:nvSpPr>
        <p:spPr>
          <a:xfrm>
            <a:off x="228600" y="1676400"/>
            <a:ext cx="6553200"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Stress is attracted to certain syllables:</a:t>
            </a:r>
            <a:endParaRPr lang="en-A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TextBox 4"/>
          <p:cNvSpPr txBox="1"/>
          <p:nvPr/>
        </p:nvSpPr>
        <p:spPr>
          <a:xfrm>
            <a:off x="457200" y="3810000"/>
            <a:ext cx="83820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A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ic</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1600200" y="5029200"/>
            <a:ext cx="1447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A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sion</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3276600" y="5943600"/>
            <a:ext cx="1447800"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A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xion</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304800" y="2514600"/>
            <a:ext cx="4495800" cy="107721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3200" b="1" dirty="0" smtClean="0">
                <a:ln w="10541" cmpd="sng">
                  <a:solidFill>
                    <a:schemeClr val="accent1">
                      <a:shade val="88000"/>
                      <a:satMod val="110000"/>
                    </a:schemeClr>
                  </a:solidFill>
                  <a:prstDash val="solid"/>
                </a:ln>
                <a:solidFill>
                  <a:srgbClr val="C00000"/>
                </a:solidFill>
              </a:rPr>
              <a:t>The stress falls on the syllable just before ...</a:t>
            </a:r>
            <a:endParaRPr lang="en-AU" sz="3200" b="1" dirty="0">
              <a:ln w="10541" cmpd="sng">
                <a:solidFill>
                  <a:schemeClr val="accent1">
                    <a:shade val="88000"/>
                    <a:satMod val="110000"/>
                  </a:schemeClr>
                </a:solidFill>
                <a:prstDash val="solid"/>
              </a:ln>
              <a:solidFill>
                <a:srgbClr val="C00000"/>
              </a:solidFill>
            </a:endParaRPr>
          </a:p>
        </p:txBody>
      </p:sp>
      <p:sp>
        <p:nvSpPr>
          <p:cNvPr id="9" name="TextBox 8"/>
          <p:cNvSpPr txBox="1"/>
          <p:nvPr/>
        </p:nvSpPr>
        <p:spPr>
          <a:xfrm>
            <a:off x="533400" y="5943600"/>
            <a:ext cx="144780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A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cion</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extBox 9"/>
          <p:cNvSpPr txBox="1"/>
          <p:nvPr/>
        </p:nvSpPr>
        <p:spPr>
          <a:xfrm>
            <a:off x="3276600" y="4419600"/>
            <a:ext cx="1447800"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A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tion</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7782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3"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3"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 presetClass="entr" presetSubtype="3"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1+#ppt_w/2"/>
                                          </p:val>
                                        </p:tav>
                                        <p:tav tm="100000">
                                          <p:val>
                                            <p:strVal val="#ppt_x"/>
                                          </p:val>
                                        </p:tav>
                                      </p:tavLst>
                                    </p:anim>
                                    <p:anim calcmode="lin" valueType="num">
                                      <p:cBhvr additive="base">
                                        <p:cTn id="37" dur="500" fill="hold"/>
                                        <p:tgtEl>
                                          <p:spTgt spid="7"/>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2" presetClass="entr" presetSubtype="3"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2" presetClass="entr" presetSubtype="3"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1+#ppt_w/2"/>
                                          </p:val>
                                        </p:tav>
                                        <p:tav tm="100000">
                                          <p:val>
                                            <p:strVal val="#ppt_x"/>
                                          </p:val>
                                        </p:tav>
                                      </p:tavLst>
                                    </p:anim>
                                    <p:anim calcmode="lin" valueType="num">
                                      <p:cBhvr additive="base">
                                        <p:cTn id="4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7" grpId="0" animBg="1"/>
      <p:bldP spid="8" grpId="0"/>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5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So where is the stress?</a:t>
            </a:r>
            <a:endParaRPr lang="en-AU" sz="5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38913" name="Rectangle 1"/>
          <p:cNvSpPr>
            <a:spLocks noChangeArrowheads="1"/>
          </p:cNvSpPr>
          <p:nvPr/>
        </p:nvSpPr>
        <p:spPr bwMode="auto">
          <a:xfrm>
            <a:off x="800100" y="1513603"/>
            <a:ext cx="75438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calculation			decision	</a:t>
            </a:r>
          </a:p>
          <a:p>
            <a:pPr marL="0" marR="0" lvl="0" indent="0" algn="l" defTabSz="914400" rtl="0" eaLnBrk="1" fontAlgn="base" latinLnBrk="0" hangingPunct="1">
              <a:lnSpc>
                <a:spcPct val="150000"/>
              </a:lnSpc>
              <a:spcBef>
                <a:spcPct val="0"/>
              </a:spcBef>
              <a:spcAft>
                <a:spcPct val="0"/>
              </a:spcAft>
              <a:buClrTx/>
              <a:buSzTx/>
              <a:buFontTx/>
              <a:buNone/>
              <a:tabLst/>
            </a:pP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reaction</a:t>
            </a:r>
            <a:r>
              <a:rPr lang="en-AU" sz="4000" dirty="0" smtClean="0">
                <a:latin typeface="Arial" pitchFamily="34" charset="0"/>
                <a:cs typeface="Arial" pitchFamily="34" charset="0"/>
              </a:rPr>
              <a:t>				</a:t>
            </a: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solution</a:t>
            </a:r>
            <a:r>
              <a:rPr lang="en-AU" sz="4000" dirty="0" smtClean="0">
                <a:latin typeface="Arial" pitchFamily="34" charset="0"/>
                <a:ea typeface="Calibri" pitchFamily="34" charset="0"/>
                <a:cs typeface="Arial" pitchFamily="34" charset="0"/>
              </a:rPr>
              <a:t> </a:t>
            </a: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distribution			</a:t>
            </a:r>
            <a:r>
              <a:rPr lang="en-AU" sz="4000" dirty="0" smtClean="0">
                <a:latin typeface="Arial" pitchFamily="34" charset="0"/>
                <a:ea typeface="Calibri" pitchFamily="34" charset="0"/>
                <a:cs typeface="Arial" pitchFamily="34" charset="0"/>
              </a:rPr>
              <a:t>delu</a:t>
            </a: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sion</a:t>
            </a:r>
            <a:endParaRPr kumimoji="0" lang="en-AU"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relation				association</a:t>
            </a:r>
            <a:r>
              <a:rPr kumimoji="0" lang="en-AU" sz="40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operation</a:t>
            </a:r>
            <a:endParaRPr kumimoji="0" lang="en-AU"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05547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382000" cy="990600"/>
          </a:xfrm>
        </p:spPr>
        <p:txBody>
          <a:bodyPr>
            <a:noAutofit/>
          </a:bodyPr>
          <a:lstStyle/>
          <a:p>
            <a:r>
              <a:rPr lang="en-AU" sz="4800" b="1" dirty="0" smtClean="0">
                <a:solidFill>
                  <a:srgbClr val="C00000"/>
                </a:solidFill>
              </a:rPr>
              <a:t>What is the Phonology?</a:t>
            </a:r>
            <a:endParaRPr lang="en-AU" sz="4800" b="1" dirty="0">
              <a:solidFill>
                <a:srgbClr val="C00000"/>
              </a:solidFill>
            </a:endParaRPr>
          </a:p>
        </p:txBody>
      </p:sp>
      <p:sp>
        <p:nvSpPr>
          <p:cNvPr id="6" name="Content Placeholder 5"/>
          <p:cNvSpPr>
            <a:spLocks noGrp="1"/>
          </p:cNvSpPr>
          <p:nvPr>
            <p:ph sz="quarter" idx="1"/>
          </p:nvPr>
        </p:nvSpPr>
        <p:spPr>
          <a:xfrm>
            <a:off x="152400" y="1219200"/>
            <a:ext cx="8839200" cy="4937760"/>
          </a:xfrm>
        </p:spPr>
        <p:txBody>
          <a:bodyPr>
            <a:normAutofit/>
          </a:bodyPr>
          <a:lstStyle/>
          <a:p>
            <a:r>
              <a:rPr lang="en-AU" sz="8600" dirty="0" smtClean="0">
                <a:solidFill>
                  <a:srgbClr val="00B0F0"/>
                </a:solidFill>
              </a:rPr>
              <a:t>Phonetics</a:t>
            </a:r>
            <a:r>
              <a:rPr lang="en-AU" sz="8800" dirty="0" smtClean="0"/>
              <a:t> </a:t>
            </a:r>
            <a:r>
              <a:rPr lang="en-AU" sz="2400" dirty="0" smtClean="0"/>
              <a:t>all of the sounds</a:t>
            </a:r>
          </a:p>
          <a:p>
            <a:r>
              <a:rPr lang="en-AU" sz="8600" dirty="0" smtClean="0">
                <a:solidFill>
                  <a:srgbClr val="92D050"/>
                </a:solidFill>
              </a:rPr>
              <a:t>Phonemics</a:t>
            </a:r>
            <a:r>
              <a:rPr lang="en-AU" sz="8800" dirty="0" smtClean="0"/>
              <a:t> </a:t>
            </a:r>
            <a:r>
              <a:rPr lang="en-AU" sz="2400" dirty="0" smtClean="0"/>
              <a:t>significant sounds</a:t>
            </a:r>
          </a:p>
          <a:p>
            <a:r>
              <a:rPr lang="en-AU" sz="8600" dirty="0" smtClean="0">
                <a:solidFill>
                  <a:srgbClr val="7030A0"/>
                </a:solidFill>
              </a:rPr>
              <a:t>Phonics</a:t>
            </a:r>
            <a:r>
              <a:rPr lang="en-AU" sz="8800" dirty="0" smtClean="0"/>
              <a:t> </a:t>
            </a:r>
            <a:r>
              <a:rPr lang="en-AU" sz="2800" dirty="0" smtClean="0"/>
              <a:t>teaching reading sounds</a:t>
            </a:r>
            <a:endParaRPr lang="en-AU" sz="8800" dirty="0"/>
          </a:p>
        </p:txBody>
      </p:sp>
    </p:spTree>
    <p:extLst>
      <p:ext uri="{BB962C8B-B14F-4D97-AF65-F5344CB8AC3E}">
        <p14:creationId xmlns:p14="http://schemas.microsoft.com/office/powerpoint/2010/main" val="412649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100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75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100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75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00100" y="1513603"/>
            <a:ext cx="75438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calculation			decision	</a:t>
            </a:r>
          </a:p>
          <a:p>
            <a:pPr marL="0" marR="0" lvl="0" indent="0" algn="l" defTabSz="914400" rtl="0" eaLnBrk="1" fontAlgn="base" latinLnBrk="0" hangingPunct="1">
              <a:lnSpc>
                <a:spcPct val="150000"/>
              </a:lnSpc>
              <a:spcBef>
                <a:spcPct val="0"/>
              </a:spcBef>
              <a:spcAft>
                <a:spcPct val="0"/>
              </a:spcAft>
              <a:buClrTx/>
              <a:buSzTx/>
              <a:buFontTx/>
              <a:buNone/>
              <a:tabLst/>
            </a:pP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reaction</a:t>
            </a:r>
            <a:r>
              <a:rPr lang="en-AU" sz="4000" dirty="0" smtClean="0">
                <a:latin typeface="Arial" pitchFamily="34" charset="0"/>
                <a:cs typeface="Arial" pitchFamily="34" charset="0"/>
              </a:rPr>
              <a:t>				</a:t>
            </a: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solution</a:t>
            </a:r>
            <a:r>
              <a:rPr lang="en-AU" sz="4000" dirty="0" smtClean="0">
                <a:latin typeface="Arial" pitchFamily="34" charset="0"/>
                <a:ea typeface="Calibri" pitchFamily="34" charset="0"/>
                <a:cs typeface="Arial" pitchFamily="34" charset="0"/>
              </a:rPr>
              <a:t> </a:t>
            </a: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distribution			</a:t>
            </a:r>
            <a:r>
              <a:rPr lang="en-AU" sz="4000" dirty="0" smtClean="0">
                <a:latin typeface="Arial" pitchFamily="34" charset="0"/>
                <a:ea typeface="Calibri" pitchFamily="34" charset="0"/>
                <a:cs typeface="Arial" pitchFamily="34" charset="0"/>
              </a:rPr>
              <a:t>delu</a:t>
            </a: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sion</a:t>
            </a:r>
            <a:endParaRPr kumimoji="0" lang="en-AU"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relation				association</a:t>
            </a:r>
            <a:r>
              <a:rPr kumimoji="0" lang="en-AU" sz="40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operation</a:t>
            </a:r>
            <a:endParaRPr kumimoji="0" lang="en-AU"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Oval 4"/>
          <p:cNvSpPr/>
          <p:nvPr/>
        </p:nvSpPr>
        <p:spPr>
          <a:xfrm>
            <a:off x="1981200" y="1752600"/>
            <a:ext cx="685800" cy="609600"/>
          </a:xfrm>
          <a:prstGeom prst="ellipse">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6019800" y="1828800"/>
            <a:ext cx="685800" cy="609600"/>
          </a:xfrm>
          <a:prstGeom prst="ellipse">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1295400" y="2667000"/>
            <a:ext cx="685800" cy="609600"/>
          </a:xfrm>
          <a:prstGeom prst="ellipse">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5867400" y="2743200"/>
            <a:ext cx="685800" cy="609600"/>
          </a:xfrm>
          <a:prstGeom prst="ellipse">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5906729" y="3657600"/>
            <a:ext cx="685800" cy="609600"/>
          </a:xfrm>
          <a:prstGeom prst="ellipse">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1981200" y="3581400"/>
            <a:ext cx="685800" cy="609600"/>
          </a:xfrm>
          <a:prstGeom prst="ellipse">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a:off x="1219200" y="4419600"/>
            <a:ext cx="685800" cy="609600"/>
          </a:xfrm>
          <a:prstGeom prst="ellipse">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1676400" y="5486400"/>
            <a:ext cx="685800" cy="609600"/>
          </a:xfrm>
          <a:prstGeom prst="ellipse">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6705600" y="4495800"/>
            <a:ext cx="685800" cy="609600"/>
          </a:xfrm>
          <a:prstGeom prst="ellipse">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a:spLocks noGrp="1"/>
          </p:cNvSpPr>
          <p:nvPr>
            <p:ph type="title"/>
          </p:nvPr>
        </p:nvSpPr>
        <p:spPr/>
        <p:txBody>
          <a:bodyPr>
            <a:noAutofit/>
          </a:bodyPr>
          <a:lstStyle/>
          <a:p>
            <a:r>
              <a:rPr lang="en-AU" sz="5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So where is the stress?</a:t>
            </a:r>
            <a:endParaRPr lang="en-AU" sz="5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9376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ts coordinated licking.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14300" y="1676400"/>
            <a:ext cx="8915400" cy="4655553"/>
          </a:xfrm>
          <a:prstGeom prst="rect">
            <a:avLst/>
          </a:prstGeom>
          <a:ln>
            <a:noFill/>
          </a:ln>
          <a:effectLst>
            <a:softEdge rad="112500"/>
          </a:effectLst>
        </p:spPr>
      </p:pic>
      <p:sp>
        <p:nvSpPr>
          <p:cNvPr id="2" name="Title 1"/>
          <p:cNvSpPr>
            <a:spLocks noGrp="1"/>
          </p:cNvSpPr>
          <p:nvPr>
            <p:ph type="title"/>
          </p:nvPr>
        </p:nvSpPr>
        <p:spPr/>
        <p:txBody>
          <a:bodyPr>
            <a:noAutofit/>
          </a:bodyPr>
          <a:lstStyle/>
          <a:p>
            <a:r>
              <a:rPr lang="en-A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rPr>
              <a:t>What is the pattern here?</a:t>
            </a:r>
            <a:endParaRPr lang="en-A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endParaRPr>
          </a:p>
        </p:txBody>
      </p:sp>
      <p:sp>
        <p:nvSpPr>
          <p:cNvPr id="41985" name="Rectangle 1"/>
          <p:cNvSpPr>
            <a:spLocks noChangeArrowheads="1"/>
          </p:cNvSpPr>
          <p:nvPr/>
        </p:nvSpPr>
        <p:spPr bwMode="auto">
          <a:xfrm>
            <a:off x="819150" y="3810000"/>
            <a:ext cx="7505700" cy="2554545"/>
          </a:xfrm>
          <a:prstGeom prst="rect">
            <a:avLst/>
          </a:prstGeom>
          <a:solidFill>
            <a:srgbClr val="A0A5B8">
              <a:alpha val="7098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economic			terrific</a:t>
            </a:r>
            <a:endParaRPr kumimoji="0" lang="en-AU"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strategic			logic</a:t>
            </a:r>
            <a:endParaRPr kumimoji="0" lang="en-AU"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pathogenic		domestic</a:t>
            </a:r>
            <a:endParaRPr kumimoji="0" lang="en-AU"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metabolic			statistic</a:t>
            </a:r>
            <a:endParaRPr kumimoji="0" lang="en-AU"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extLst>
      <p:ext uri="{BB962C8B-B14F-4D97-AF65-F5344CB8AC3E}">
        <p14:creationId xmlns:p14="http://schemas.microsoft.com/office/powerpoint/2010/main" val="27857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par>
                          <p:cTn id="13" fill="hold">
                            <p:stCondLst>
                              <p:cond delay="1000"/>
                            </p:stCondLst>
                            <p:childTnLst>
                              <p:par>
                                <p:cTn id="14" presetID="7" presetClass="entr" presetSubtype="4" fill="hold" grpId="0" nodeType="afterEffect">
                                  <p:stCondLst>
                                    <p:cond delay="0"/>
                                  </p:stCondLst>
                                  <p:childTnLst>
                                    <p:set>
                                      <p:cBhvr>
                                        <p:cTn id="15" dur="1" fill="hold">
                                          <p:stCondLst>
                                            <p:cond delay="0"/>
                                          </p:stCondLst>
                                        </p:cTn>
                                        <p:tgtEl>
                                          <p:spTgt spid="41985"/>
                                        </p:tgtEl>
                                        <p:attrNameLst>
                                          <p:attrName>style.visibility</p:attrName>
                                        </p:attrNameLst>
                                      </p:cBhvr>
                                      <p:to>
                                        <p:strVal val="visible"/>
                                      </p:to>
                                    </p:set>
                                    <p:anim calcmode="lin" valueType="num">
                                      <p:cBhvr additive="base">
                                        <p:cTn id="16" dur="3000" fill="hold"/>
                                        <p:tgtEl>
                                          <p:spTgt spid="41985"/>
                                        </p:tgtEl>
                                        <p:attrNameLst>
                                          <p:attrName>ppt_x</p:attrName>
                                        </p:attrNameLst>
                                      </p:cBhvr>
                                      <p:tavLst>
                                        <p:tav tm="0">
                                          <p:val>
                                            <p:strVal val="#ppt_x"/>
                                          </p:val>
                                        </p:tav>
                                        <p:tav tm="100000">
                                          <p:val>
                                            <p:strVal val="#ppt_x"/>
                                          </p:val>
                                        </p:tav>
                                      </p:tavLst>
                                    </p:anim>
                                    <p:anim calcmode="lin" valueType="num">
                                      <p:cBhvr additive="base">
                                        <p:cTn id="17" dur="3000" fill="hold"/>
                                        <p:tgtEl>
                                          <p:spTgt spid="419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98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ts coordinated licking.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14300" y="1676400"/>
            <a:ext cx="8915400" cy="4655553"/>
          </a:xfrm>
          <a:prstGeom prst="rect">
            <a:avLst/>
          </a:prstGeom>
          <a:ln>
            <a:noFill/>
          </a:ln>
          <a:effectLst>
            <a:softEdge rad="112500"/>
          </a:effectLst>
        </p:spPr>
      </p:pic>
      <p:sp>
        <p:nvSpPr>
          <p:cNvPr id="2" name="Title 1"/>
          <p:cNvSpPr>
            <a:spLocks noGrp="1"/>
          </p:cNvSpPr>
          <p:nvPr>
            <p:ph type="title"/>
          </p:nvPr>
        </p:nvSpPr>
        <p:spPr/>
        <p:txBody>
          <a:bodyPr>
            <a:noAutofit/>
          </a:bodyPr>
          <a:lstStyle/>
          <a:p>
            <a:r>
              <a:rPr lang="en-A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rPr>
              <a:t>What is the pattern here?</a:t>
            </a:r>
            <a:endParaRPr lang="en-A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58000" dir="5400000" sy="-100000" algn="bl" rotWithShape="0"/>
              </a:effectLst>
            </a:endParaRPr>
          </a:p>
        </p:txBody>
      </p:sp>
      <p:sp>
        <p:nvSpPr>
          <p:cNvPr id="41985" name="Rectangle 1"/>
          <p:cNvSpPr>
            <a:spLocks noChangeArrowheads="1"/>
          </p:cNvSpPr>
          <p:nvPr/>
        </p:nvSpPr>
        <p:spPr bwMode="auto">
          <a:xfrm>
            <a:off x="819150" y="3810000"/>
            <a:ext cx="7505700" cy="2554545"/>
          </a:xfrm>
          <a:prstGeom prst="rect">
            <a:avLst/>
          </a:prstGeom>
          <a:solidFill>
            <a:srgbClr val="A0A5B8">
              <a:alpha val="7098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eco</a:t>
            </a:r>
            <a:r>
              <a:rPr kumimoji="0" lang="en-AU" sz="4000" b="1" i="0" u="sng" strike="noStrike" normalizeH="0" baseline="0" dirty="0" smtClean="0">
                <a:ln w="18415" cmpd="sng">
                  <a:solidFill>
                    <a:srgbClr val="FFFFFF"/>
                  </a:solidFill>
                  <a:prstDash val="solid"/>
                </a:ln>
                <a:solidFill>
                  <a:srgbClr val="00B05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nom</a:t>
            </a:r>
            <a:r>
              <a:rPr kumimoji="0" lang="en-AU" sz="4000" i="0" u="none" strike="noStrike" normalizeH="0" baseline="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ic</a:t>
            </a:r>
            <a:r>
              <a:rPr kumimoji="0" lang="en-AU"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			ter</a:t>
            </a:r>
            <a:r>
              <a:rPr kumimoji="0" lang="en-AU" sz="4000" b="1" i="0" u="sng" strike="noStrike" normalizeH="0" baseline="0" dirty="0" smtClean="0">
                <a:ln w="18415" cmpd="sng">
                  <a:solidFill>
                    <a:srgbClr val="FFFFFF"/>
                  </a:solidFill>
                  <a:prstDash val="solid"/>
                </a:ln>
                <a:solidFill>
                  <a:srgbClr val="00B05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rif</a:t>
            </a:r>
            <a:r>
              <a:rPr kumimoji="0" lang="en-AU" sz="4000" i="0" u="none" strike="noStrike" normalizeH="0" baseline="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ic</a:t>
            </a:r>
            <a:endParaRPr kumimoji="0" lang="en-AU" sz="4000" i="0" u="none" strike="noStrike" normalizeH="0" baseline="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stra</a:t>
            </a:r>
            <a:r>
              <a:rPr kumimoji="0" lang="en-AU" sz="4000" b="1" i="0" u="sng" strike="noStrike" normalizeH="0" baseline="0" dirty="0" smtClean="0">
                <a:ln w="18415" cmpd="sng">
                  <a:solidFill>
                    <a:srgbClr val="FFFFFF"/>
                  </a:solidFill>
                  <a:prstDash val="solid"/>
                </a:ln>
                <a:solidFill>
                  <a:srgbClr val="00B05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teg</a:t>
            </a:r>
            <a:r>
              <a:rPr kumimoji="0" lang="en-AU" sz="4000" i="0" u="none" strike="noStrike" normalizeH="0" baseline="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ic</a:t>
            </a:r>
            <a:r>
              <a:rPr kumimoji="0" lang="en-AU"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			</a:t>
            </a:r>
            <a:r>
              <a:rPr kumimoji="0" lang="en-AU" sz="4000" b="1" i="0" u="sng" strike="noStrike" normalizeH="0" baseline="0" dirty="0" smtClean="0">
                <a:ln w="18415" cmpd="sng">
                  <a:solidFill>
                    <a:srgbClr val="FFFFFF"/>
                  </a:solidFill>
                  <a:prstDash val="solid"/>
                </a:ln>
                <a:solidFill>
                  <a:srgbClr val="00B05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log</a:t>
            </a:r>
            <a:r>
              <a:rPr kumimoji="0" lang="en-AU" sz="4000" i="0" u="none" strike="noStrike" normalizeH="0" baseline="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ic</a:t>
            </a:r>
            <a:endParaRPr kumimoji="0" lang="en-AU" sz="4000" i="0" u="none" strike="noStrike" normalizeH="0" baseline="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patho</a:t>
            </a:r>
            <a:r>
              <a:rPr kumimoji="0" lang="en-AU" sz="4000" b="1" i="0" u="sng" strike="noStrike" normalizeH="0" baseline="0" dirty="0" smtClean="0">
                <a:ln w="18415" cmpd="sng">
                  <a:solidFill>
                    <a:srgbClr val="FFFFFF"/>
                  </a:solidFill>
                  <a:prstDash val="solid"/>
                </a:ln>
                <a:solidFill>
                  <a:srgbClr val="00B05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gen</a:t>
            </a:r>
            <a:r>
              <a:rPr kumimoji="0" lang="en-AU" sz="4000" i="0" u="none" strike="noStrike" normalizeH="0" baseline="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ic</a:t>
            </a:r>
            <a:r>
              <a:rPr kumimoji="0" lang="en-AU"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		do</a:t>
            </a:r>
            <a:r>
              <a:rPr kumimoji="0" lang="en-AU" sz="4000" b="1" i="0" u="sng" strike="noStrike" normalizeH="0" baseline="0" dirty="0" smtClean="0">
                <a:ln w="18415" cmpd="sng">
                  <a:solidFill>
                    <a:srgbClr val="FFFFFF"/>
                  </a:solidFill>
                  <a:prstDash val="solid"/>
                </a:ln>
                <a:solidFill>
                  <a:srgbClr val="00B05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mest</a:t>
            </a:r>
            <a:r>
              <a:rPr kumimoji="0" lang="en-AU" sz="4000" i="0" u="none" strike="noStrike" normalizeH="0" baseline="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ic</a:t>
            </a:r>
            <a:endParaRPr kumimoji="0" lang="en-AU" sz="4000" i="0" u="none" strike="noStrike" normalizeH="0" baseline="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meta</a:t>
            </a:r>
            <a:r>
              <a:rPr kumimoji="0" lang="en-AU" sz="4000" b="1" i="0" u="sng" strike="noStrike" normalizeH="0" baseline="0" dirty="0" smtClean="0">
                <a:ln w="18415" cmpd="sng">
                  <a:solidFill>
                    <a:srgbClr val="FFFFFF"/>
                  </a:solidFill>
                  <a:prstDash val="solid"/>
                </a:ln>
                <a:solidFill>
                  <a:srgbClr val="00B05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bol</a:t>
            </a:r>
            <a:r>
              <a:rPr kumimoji="0" lang="en-AU" sz="4000" i="0" u="none" strike="noStrike" normalizeH="0" baseline="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ic</a:t>
            </a:r>
            <a:r>
              <a:rPr kumimoji="0" lang="en-AU"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			sta</a:t>
            </a:r>
            <a:r>
              <a:rPr kumimoji="0" lang="en-AU" sz="4000" b="1" i="0" u="sng" strike="noStrike" normalizeH="0" baseline="0" dirty="0" smtClean="0">
                <a:ln w="18415" cmpd="sng">
                  <a:solidFill>
                    <a:srgbClr val="FFFFFF"/>
                  </a:solidFill>
                  <a:prstDash val="solid"/>
                </a:ln>
                <a:solidFill>
                  <a:srgbClr val="00B05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tist</a:t>
            </a:r>
            <a:r>
              <a:rPr kumimoji="0" lang="en-AU" sz="4000" i="0" u="none" strike="noStrike" normalizeH="0" baseline="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ic</a:t>
            </a:r>
            <a:endParaRPr kumimoji="0" lang="en-AU" sz="4000" i="0" u="none" strike="noStrike" normalizeH="0" baseline="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cs typeface="Arial" pitchFamily="34" charset="0"/>
            </a:endParaRPr>
          </a:p>
        </p:txBody>
      </p:sp>
    </p:spTree>
    <p:extLst>
      <p:ext uri="{BB962C8B-B14F-4D97-AF65-F5344CB8AC3E}">
        <p14:creationId xmlns:p14="http://schemas.microsoft.com/office/powerpoint/2010/main" val="3029098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58000" dir="5400000" sy="-100000" algn="bl" rotWithShape="0"/>
                </a:effectLst>
              </a:rPr>
              <a:t>Where is the stress?</a:t>
            </a:r>
            <a:endParaRPr lang="en-A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58000" dir="5400000" sy="-100000" algn="bl" rotWithShape="0"/>
              </a:effectLst>
            </a:endParaRPr>
          </a:p>
        </p:txBody>
      </p:sp>
      <p:sp>
        <p:nvSpPr>
          <p:cNvPr id="1025" name="Rectangle 1"/>
          <p:cNvSpPr>
            <a:spLocks noChangeArrowheads="1"/>
          </p:cNvSpPr>
          <p:nvPr/>
        </p:nvSpPr>
        <p:spPr bwMode="auto">
          <a:xfrm>
            <a:off x="685800" y="1981200"/>
            <a:ext cx="7772400" cy="4031873"/>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biology			biological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policy			political</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geography		geographical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university</a:t>
            </a:r>
            <a:r>
              <a:rPr lang="en-AU" sz="3200" dirty="0" smtClean="0">
                <a:latin typeface="Verdana" pitchFamily="34" charset="0"/>
                <a:ea typeface="Calibri" pitchFamily="34" charset="0"/>
                <a:cs typeface="Arial" pitchFamily="34" charset="0"/>
              </a:rPr>
              <a:t>		</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managerial</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photography		photographical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society			sociological</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technology		technological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electricity		electrical</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45556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58000" dir="5400000" sy="-100000" algn="bl" rotWithShape="0"/>
                </a:effectLst>
              </a:rPr>
              <a:t>Where is the stress?</a:t>
            </a:r>
            <a:endParaRPr lang="en-A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58000" dir="5400000" sy="-100000" algn="bl" rotWithShape="0"/>
              </a:effectLst>
            </a:endParaRPr>
          </a:p>
        </p:txBody>
      </p:sp>
      <p:sp>
        <p:nvSpPr>
          <p:cNvPr id="1025" name="Rectangle 1"/>
          <p:cNvSpPr>
            <a:spLocks noChangeArrowheads="1"/>
          </p:cNvSpPr>
          <p:nvPr/>
        </p:nvSpPr>
        <p:spPr bwMode="auto">
          <a:xfrm>
            <a:off x="685800" y="1981200"/>
            <a:ext cx="7772400" cy="4031873"/>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bi</a:t>
            </a: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o</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logy			bio</a:t>
            </a: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lo</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gical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po</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licy			po</a:t>
            </a: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li</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tical</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ge</a:t>
            </a: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o</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graphy		geo</a:t>
            </a: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gra</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phical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uni</a:t>
            </a: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ver</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sity</a:t>
            </a:r>
            <a:r>
              <a:rPr lang="en-AU" sz="3200" dirty="0" smtClean="0">
                <a:latin typeface="Verdana" pitchFamily="34" charset="0"/>
                <a:ea typeface="Calibri" pitchFamily="34" charset="0"/>
                <a:cs typeface="Arial" pitchFamily="34" charset="0"/>
              </a:rPr>
              <a:t>		</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mana</a:t>
            </a: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ger</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ial</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pho</a:t>
            </a: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to</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graphy		photo</a:t>
            </a: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graph</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ical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so</a:t>
            </a: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ci</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ety			socio</a:t>
            </a: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log</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ical</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tech</a:t>
            </a: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no</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logy		techno</a:t>
            </a: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lo</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gical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elec</a:t>
            </a: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tri</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city		e</a:t>
            </a: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lect</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rical</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1333500" y="6019800"/>
            <a:ext cx="6477000" cy="646331"/>
          </a:xfrm>
          <a:prstGeom prst="rect">
            <a:avLst/>
          </a:prstGeom>
          <a:noFill/>
        </p:spPr>
        <p:txBody>
          <a:bodyPr wrap="square" rtlCol="0">
            <a:spAutoFit/>
          </a:bodyPr>
          <a:lstStyle/>
          <a:p>
            <a:r>
              <a:rPr lang="en-A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cs typeface="Arial" pitchFamily="34" charset="0"/>
              </a:rPr>
              <a:t>Rule for the left column?</a:t>
            </a:r>
            <a:endParaRPr lang="en-A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cs typeface="Arial" pitchFamily="34" charset="0"/>
            </a:endParaRPr>
          </a:p>
        </p:txBody>
      </p:sp>
    </p:spTree>
    <p:extLst>
      <p:ext uri="{BB962C8B-B14F-4D97-AF65-F5344CB8AC3E}">
        <p14:creationId xmlns:p14="http://schemas.microsoft.com/office/powerpoint/2010/main" val="160736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wls 1.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867052"/>
            <a:ext cx="9144000" cy="4990948"/>
          </a:xfrm>
          <a:prstGeom prst="rect">
            <a:avLst/>
          </a:prstGeom>
        </p:spPr>
      </p:pic>
      <p:sp>
        <p:nvSpPr>
          <p:cNvPr id="2" name="Title 1"/>
          <p:cNvSpPr>
            <a:spLocks noGrp="1"/>
          </p:cNvSpPr>
          <p:nvPr>
            <p:ph type="title"/>
          </p:nvPr>
        </p:nvSpPr>
        <p:spPr>
          <a:xfrm>
            <a:off x="457200" y="152400"/>
            <a:ext cx="8229600" cy="868362"/>
          </a:xfrm>
        </p:spPr>
        <p:txBody>
          <a:bodyPr>
            <a:noAutofit/>
          </a:bodyPr>
          <a:lstStyle/>
          <a:p>
            <a:r>
              <a:rPr lang="en-A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58000" dir="5400000" sy="-100000" algn="bl" rotWithShape="0"/>
                </a:effectLst>
              </a:rPr>
              <a:t>What do they have in common?</a:t>
            </a:r>
            <a:endParaRPr lang="en-A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58000" dir="5400000" sy="-100000" algn="bl" rotWithShape="0"/>
              </a:effectLst>
            </a:endParaRPr>
          </a:p>
        </p:txBody>
      </p:sp>
      <p:sp>
        <p:nvSpPr>
          <p:cNvPr id="1025" name="Rectangle 1"/>
          <p:cNvSpPr>
            <a:spLocks noChangeArrowheads="1"/>
          </p:cNvSpPr>
          <p:nvPr/>
        </p:nvSpPr>
        <p:spPr bwMode="auto">
          <a:xfrm>
            <a:off x="457200" y="4572000"/>
            <a:ext cx="8229600" cy="2062103"/>
          </a:xfrm>
          <a:prstGeom prst="rect">
            <a:avLst/>
          </a:prstGeom>
          <a:solidFill>
            <a:srgbClr val="FFFFFF">
              <a:alpha val="7098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bi</a:t>
            </a: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o</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logy				</a:t>
            </a: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po</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licy		</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ge</a:t>
            </a: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o</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graphy			uni</a:t>
            </a: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ver</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sity</a:t>
            </a:r>
            <a:r>
              <a:rPr lang="en-AU" sz="3200" dirty="0" smtClean="0">
                <a:latin typeface="Verdana" pitchFamily="34" charset="0"/>
                <a:ea typeface="Calibri" pitchFamily="34" charset="0"/>
                <a:cs typeface="Arial" pitchFamily="34" charset="0"/>
              </a:rPr>
              <a:t>	</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pho</a:t>
            </a: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to</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graphy			so</a:t>
            </a: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ci</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ety		</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tech</a:t>
            </a: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no</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logy			elec</a:t>
            </a:r>
            <a:r>
              <a:rPr kumimoji="0" lang="en-AU" sz="3200" b="1" i="0" u="sng" strike="noStrike" cap="none" normalizeH="0" baseline="0" dirty="0" smtClean="0">
                <a:ln>
                  <a:noFill/>
                </a:ln>
                <a:solidFill>
                  <a:srgbClr val="C00000"/>
                </a:solidFill>
                <a:effectLst/>
                <a:latin typeface="Verdana" pitchFamily="34" charset="0"/>
                <a:ea typeface="Calibri" pitchFamily="34" charset="0"/>
                <a:cs typeface="Arial" pitchFamily="34" charset="0"/>
              </a:rPr>
              <a:t>tri</a:t>
            </a:r>
            <a:r>
              <a:rPr kumimoji="0" lang="en-AU" sz="3200" b="0" i="0" u="none" strike="noStrike" cap="none" normalizeH="0" baseline="0" dirty="0" smtClean="0">
                <a:ln>
                  <a:noFill/>
                </a:ln>
                <a:solidFill>
                  <a:schemeClr val="tx1"/>
                </a:solidFill>
                <a:effectLst/>
                <a:latin typeface="Verdana" pitchFamily="34" charset="0"/>
                <a:ea typeface="Calibri" pitchFamily="34" charset="0"/>
                <a:cs typeface="Arial" pitchFamily="34" charset="0"/>
              </a:rPr>
              <a:t>city	</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itle 1"/>
          <p:cNvSpPr txBox="1">
            <a:spLocks/>
          </p:cNvSpPr>
          <p:nvPr/>
        </p:nvSpPr>
        <p:spPr>
          <a:xfrm>
            <a:off x="609600" y="914400"/>
            <a:ext cx="8229600" cy="8683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dirty="0" smtClean="0">
                <a:ln w="10541" cmpd="sng">
                  <a:solidFill>
                    <a:schemeClr val="accent1">
                      <a:shade val="88000"/>
                      <a:satMod val="110000"/>
                    </a:schemeClr>
                  </a:solidFill>
                  <a:prstDash val="solid"/>
                </a:ln>
                <a:solidFill>
                  <a:srgbClr val="C00000"/>
                </a:solidFill>
                <a:effectLst>
                  <a:reflection blurRad="6350" stA="60000" endA="900" endPos="58000" dir="5400000" sy="-100000" algn="bl" rotWithShape="0"/>
                </a:effectLst>
                <a:uLnTx/>
                <a:uFillTx/>
                <a:latin typeface="+mj-lt"/>
                <a:ea typeface="+mj-ea"/>
                <a:cs typeface="+mj-cs"/>
              </a:rPr>
              <a:t>And where is the stress?</a:t>
            </a:r>
            <a:endParaRPr kumimoji="0" lang="en-AU" sz="4400" b="1" i="0" u="none" strike="noStrike" kern="1200" cap="none" spc="0" normalizeH="0" baseline="0" noProof="0" dirty="0">
              <a:ln w="10541" cmpd="sng">
                <a:solidFill>
                  <a:schemeClr val="accent1">
                    <a:shade val="88000"/>
                    <a:satMod val="110000"/>
                  </a:schemeClr>
                </a:solidFill>
                <a:prstDash val="solid"/>
              </a:ln>
              <a:solidFill>
                <a:srgbClr val="C00000"/>
              </a:solidFill>
              <a:effectLst>
                <a:reflection blurRad="6350" stA="60000" endA="900" endPos="58000" dir="5400000" sy="-100000" algn="bl" rotWithShape="0"/>
              </a:effectLst>
              <a:uLnTx/>
              <a:uFillTx/>
              <a:latin typeface="+mj-lt"/>
              <a:ea typeface="+mj-ea"/>
              <a:cs typeface="+mj-cs"/>
            </a:endParaRPr>
          </a:p>
        </p:txBody>
      </p:sp>
    </p:spTree>
    <p:extLst>
      <p:ext uri="{BB962C8B-B14F-4D97-AF65-F5344CB8AC3E}">
        <p14:creationId xmlns:p14="http://schemas.microsoft.com/office/powerpoint/2010/main" val="112181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1025"/>
                                        </p:tgtEl>
                                        <p:attrNameLst>
                                          <p:attrName>style.visibility</p:attrName>
                                        </p:attrNameLst>
                                      </p:cBhvr>
                                      <p:to>
                                        <p:strVal val="visible"/>
                                      </p:to>
                                    </p:set>
                                    <p:anim calcmode="lin" valueType="num">
                                      <p:cBhvr additive="base">
                                        <p:cTn id="21" dur="1000" fill="hold"/>
                                        <p:tgtEl>
                                          <p:spTgt spid="1025"/>
                                        </p:tgtEl>
                                        <p:attrNameLst>
                                          <p:attrName>ppt_x</p:attrName>
                                        </p:attrNameLst>
                                      </p:cBhvr>
                                      <p:tavLst>
                                        <p:tav tm="0">
                                          <p:val>
                                            <p:strVal val="#ppt_x"/>
                                          </p:val>
                                        </p:tav>
                                        <p:tav tm="100000">
                                          <p:val>
                                            <p:strVal val="#ppt_x"/>
                                          </p:val>
                                        </p:tav>
                                      </p:tavLst>
                                    </p:anim>
                                    <p:anim calcmode="lin" valueType="num">
                                      <p:cBhvr additive="base">
                                        <p:cTn id="22" dur="1000" fill="hold"/>
                                        <p:tgtEl>
                                          <p:spTgt spid="10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“3</a:t>
            </a:r>
            <a:r>
              <a:rPr lang="en-AU" sz="6000" b="1" baseline="300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rd</a:t>
            </a:r>
            <a:r>
              <a:rPr lang="en-AU"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Last” Rule:</a:t>
            </a:r>
            <a:endParaRPr lang="en-AU" sz="6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3" name="Picture 2" descr="bubbles.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719072"/>
            <a:ext cx="9144000" cy="5138928"/>
          </a:xfrm>
          <a:prstGeom prst="rect">
            <a:avLst/>
          </a:prstGeom>
        </p:spPr>
      </p:pic>
      <p:sp>
        <p:nvSpPr>
          <p:cNvPr id="4" name="TextBox 3"/>
          <p:cNvSpPr txBox="1"/>
          <p:nvPr/>
        </p:nvSpPr>
        <p:spPr>
          <a:xfrm>
            <a:off x="457200" y="2057400"/>
            <a:ext cx="8153400" cy="707886"/>
          </a:xfrm>
          <a:prstGeom prst="rect">
            <a:avLst/>
          </a:prstGeom>
          <a:solidFill>
            <a:srgbClr val="FFFFFF">
              <a:alpha val="76078"/>
            </a:srgbClr>
          </a:solidFill>
        </p:spPr>
        <p:txBody>
          <a:bodyPr wrap="square" rtlCol="0">
            <a:spAutoFit/>
          </a:bodyPr>
          <a:lstStyle/>
          <a:p>
            <a:r>
              <a:rPr lang="en-AU" sz="4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For words that end in consonant + y</a:t>
            </a:r>
            <a:endParaRPr lang="en-AU" sz="4000" b="1"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609600" y="3048000"/>
            <a:ext cx="91440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AU" sz="40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-cy</a:t>
            </a:r>
            <a:endParaRPr lang="en-AU" sz="4000" dirty="0">
              <a:ln w="18415" cmpd="sng">
                <a:solidFill>
                  <a:schemeClr val="tx1"/>
                </a:solidFill>
                <a:prstDash val="solid"/>
              </a:ln>
              <a:solidFill>
                <a:schemeClr val="tx1"/>
              </a:solidFill>
              <a:effectLst>
                <a:outerShdw blurRad="63500" dir="3600000" algn="tl" rotWithShape="0">
                  <a:srgbClr val="000000">
                    <a:alpha val="70000"/>
                  </a:srgbClr>
                </a:outerShdw>
              </a:effectLst>
            </a:endParaRPr>
          </a:p>
        </p:txBody>
      </p:sp>
      <p:sp>
        <p:nvSpPr>
          <p:cNvPr id="6" name="TextBox 5"/>
          <p:cNvSpPr txBox="1"/>
          <p:nvPr/>
        </p:nvSpPr>
        <p:spPr>
          <a:xfrm>
            <a:off x="2209800" y="3886200"/>
            <a:ext cx="91440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AU" sz="40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-ty</a:t>
            </a:r>
            <a:endParaRPr lang="en-AU" sz="4000" dirty="0">
              <a:ln w="18415" cmpd="sng">
                <a:solidFill>
                  <a:schemeClr val="tx1"/>
                </a:solidFill>
                <a:prstDash val="solid"/>
              </a:ln>
              <a:solidFill>
                <a:schemeClr val="tx1"/>
              </a:solidFill>
              <a:effectLst>
                <a:outerShdw blurRad="63500" dir="3600000" algn="tl" rotWithShape="0">
                  <a:srgbClr val="000000">
                    <a:alpha val="70000"/>
                  </a:srgbClr>
                </a:outerShdw>
              </a:effectLst>
            </a:endParaRPr>
          </a:p>
        </p:txBody>
      </p:sp>
      <p:sp>
        <p:nvSpPr>
          <p:cNvPr id="7" name="TextBox 6"/>
          <p:cNvSpPr txBox="1"/>
          <p:nvPr/>
        </p:nvSpPr>
        <p:spPr>
          <a:xfrm>
            <a:off x="3886200" y="3048000"/>
            <a:ext cx="91440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AU" sz="40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-gy</a:t>
            </a:r>
            <a:endParaRPr lang="en-AU" sz="4000" dirty="0">
              <a:ln w="18415" cmpd="sng">
                <a:solidFill>
                  <a:schemeClr val="tx1"/>
                </a:solidFill>
                <a:prstDash val="solid"/>
              </a:ln>
              <a:solidFill>
                <a:schemeClr val="tx1"/>
              </a:solidFill>
              <a:effectLst>
                <a:outerShdw blurRad="63500" dir="3600000" algn="tl" rotWithShape="0">
                  <a:srgbClr val="000000">
                    <a:alpha val="70000"/>
                  </a:srgbClr>
                </a:outerShdw>
              </a:effectLst>
            </a:endParaRPr>
          </a:p>
        </p:txBody>
      </p:sp>
      <p:sp>
        <p:nvSpPr>
          <p:cNvPr id="8" name="TextBox 7"/>
          <p:cNvSpPr txBox="1"/>
          <p:nvPr/>
        </p:nvSpPr>
        <p:spPr>
          <a:xfrm>
            <a:off x="5562600" y="3886200"/>
            <a:ext cx="114300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AU" sz="40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-phy</a:t>
            </a:r>
            <a:endParaRPr lang="en-AU" sz="4000" dirty="0">
              <a:ln w="18415" cmpd="sng">
                <a:solidFill>
                  <a:schemeClr val="tx1"/>
                </a:solidFill>
                <a:prstDash val="solid"/>
              </a:ln>
              <a:solidFill>
                <a:schemeClr val="tx1"/>
              </a:solidFill>
              <a:effectLst>
                <a:outerShdw blurRad="63500" dir="3600000" algn="tl" rotWithShape="0">
                  <a:srgbClr val="000000">
                    <a:alpha val="70000"/>
                  </a:srgbClr>
                </a:outerShdw>
              </a:effectLst>
            </a:endParaRPr>
          </a:p>
        </p:txBody>
      </p:sp>
      <p:sp>
        <p:nvSpPr>
          <p:cNvPr id="9" name="TextBox 8"/>
          <p:cNvSpPr txBox="1"/>
          <p:nvPr/>
        </p:nvSpPr>
        <p:spPr>
          <a:xfrm>
            <a:off x="7391400" y="3048000"/>
            <a:ext cx="91440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AU" sz="40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-fy</a:t>
            </a:r>
            <a:endParaRPr lang="en-AU" sz="4000" dirty="0">
              <a:ln w="18415" cmpd="sng">
                <a:solidFill>
                  <a:schemeClr val="tx1"/>
                </a:solidFill>
                <a:prstDash val="solid"/>
              </a:ln>
              <a:solidFill>
                <a:schemeClr val="tx1"/>
              </a:solidFill>
              <a:effectLst>
                <a:outerShdw blurRad="63500" dir="3600000" algn="tl" rotWithShape="0">
                  <a:srgbClr val="000000">
                    <a:alpha val="70000"/>
                  </a:srgbClr>
                </a:outerShdw>
              </a:effectLst>
            </a:endParaRPr>
          </a:p>
        </p:txBody>
      </p:sp>
      <p:sp>
        <p:nvSpPr>
          <p:cNvPr id="10" name="TextBox 9"/>
          <p:cNvSpPr txBox="1"/>
          <p:nvPr/>
        </p:nvSpPr>
        <p:spPr>
          <a:xfrm>
            <a:off x="685800" y="5638800"/>
            <a:ext cx="7848600" cy="707886"/>
          </a:xfrm>
          <a:prstGeom prst="rect">
            <a:avLst/>
          </a:prstGeom>
          <a:solidFill>
            <a:srgbClr val="FFFFFF">
              <a:alpha val="76078"/>
            </a:srgbClr>
          </a:solidFill>
        </p:spPr>
        <p:txBody>
          <a:bodyPr wrap="square" rtlCol="0">
            <a:spAutoFit/>
          </a:bodyPr>
          <a:lstStyle/>
          <a:p>
            <a:r>
              <a:rPr lang="en-AU" sz="4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Stress falls on the third last syllable.</a:t>
            </a:r>
            <a:endParaRPr lang="en-AU" sz="4000" b="1"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7391400" y="4800600"/>
            <a:ext cx="1600200" cy="584775"/>
          </a:xfrm>
          <a:prstGeom prst="rect">
            <a:avLst/>
          </a:prstGeom>
          <a:solidFill>
            <a:schemeClr val="accent4">
              <a:lumMod val="50000"/>
            </a:schemeClr>
          </a:solidFill>
        </p:spPr>
        <p:txBody>
          <a:bodyPr wrap="square" rtlCol="0">
            <a:spAutoFit/>
          </a:bodyPr>
          <a:lstStyle/>
          <a:p>
            <a:r>
              <a:rPr lang="en-A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not -</a:t>
            </a:r>
            <a:r>
              <a:rPr lang="en-A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ly</a:t>
            </a:r>
            <a:endParaRPr lang="en-A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13701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3"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 presetClass="entr" presetSubtype="9"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0-#ppt_h/2"/>
                                          </p:val>
                                        </p:tav>
                                        <p:tav tm="100000">
                                          <p:val>
                                            <p:strVal val="#ppt_y"/>
                                          </p:val>
                                        </p:tav>
                                      </p:tavLst>
                                    </p:anim>
                                  </p:childTnLst>
                                </p:cTn>
                              </p:par>
                              <p:par>
                                <p:cTn id="32" presetID="2" presetClass="entr" presetSubtype="9"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0-#ppt_w/2"/>
                                          </p:val>
                                        </p:tav>
                                        <p:tav tm="100000">
                                          <p:val>
                                            <p:strVal val="#ppt_x"/>
                                          </p:val>
                                        </p:tav>
                                      </p:tavLst>
                                    </p:anim>
                                    <p:anim calcmode="lin" valueType="num">
                                      <p:cBhvr additive="base">
                                        <p:cTn id="35" dur="500" fill="hold"/>
                                        <p:tgtEl>
                                          <p:spTgt spid="7"/>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2" presetClass="entr" presetSubtype="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1+#ppt_w/2"/>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 presetClass="entr" presetSubtype="1"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1000" fill="hold"/>
                                        <p:tgtEl>
                                          <p:spTgt spid="10"/>
                                        </p:tgtEl>
                                        <p:attrNameLst>
                                          <p:attrName>ppt_x</p:attrName>
                                        </p:attrNameLst>
                                      </p:cBhvr>
                                      <p:tavLst>
                                        <p:tav tm="0">
                                          <p:val>
                                            <p:strVal val="#ppt_x"/>
                                          </p:val>
                                        </p:tav>
                                        <p:tav tm="100000">
                                          <p:val>
                                            <p:strVal val="#ppt_x"/>
                                          </p:val>
                                        </p:tav>
                                      </p:tavLst>
                                    </p:anim>
                                    <p:anim calcmode="lin" valueType="num">
                                      <p:cBhvr additive="base">
                                        <p:cTn id="50"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More examples</a:t>
            </a:r>
            <a:endParaRPr lang="en-A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Picture 2" descr="oasis.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1676400"/>
            <a:ext cx="9144000" cy="5181600"/>
          </a:xfrm>
          <a:prstGeom prst="rect">
            <a:avLst/>
          </a:prstGeom>
        </p:spPr>
      </p:pic>
      <p:sp>
        <p:nvSpPr>
          <p:cNvPr id="4" name="TextBox 3"/>
          <p:cNvSpPr txBox="1"/>
          <p:nvPr/>
        </p:nvSpPr>
        <p:spPr>
          <a:xfrm>
            <a:off x="914400" y="1905000"/>
            <a:ext cx="1828800" cy="707886"/>
          </a:xfrm>
          <a:prstGeom prst="rect">
            <a:avLst/>
          </a:prstGeom>
          <a:solidFill>
            <a:schemeClr val="accent6">
              <a:lumMod val="75000"/>
            </a:schemeClr>
          </a:solid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quality</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914400" y="3175000"/>
            <a:ext cx="2743200" cy="707886"/>
          </a:xfrm>
          <a:prstGeom prst="rect">
            <a:avLst/>
          </a:prstGeom>
          <a:solidFill>
            <a:schemeClr val="accent6">
              <a:lumMod val="75000"/>
            </a:schemeClr>
          </a:solid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democracy</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5562600" y="5715000"/>
            <a:ext cx="1828800" cy="707886"/>
          </a:xfrm>
          <a:prstGeom prst="rect">
            <a:avLst/>
          </a:prstGeom>
          <a:solidFill>
            <a:schemeClr val="accent6">
              <a:lumMod val="75000"/>
            </a:schemeClr>
          </a:solid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allergy</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914400" y="4445000"/>
            <a:ext cx="1828800" cy="707886"/>
          </a:xfrm>
          <a:prstGeom prst="rect">
            <a:avLst/>
          </a:prstGeom>
          <a:solidFill>
            <a:schemeClr val="accent6">
              <a:lumMod val="75000"/>
            </a:schemeClr>
          </a:solid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atrophy</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914400" y="5715000"/>
            <a:ext cx="1676400" cy="707886"/>
          </a:xfrm>
          <a:prstGeom prst="rect">
            <a:avLst/>
          </a:prstGeom>
          <a:solidFill>
            <a:schemeClr val="accent6">
              <a:lumMod val="75000"/>
            </a:schemeClr>
          </a:solid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clarify</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extBox 8"/>
          <p:cNvSpPr txBox="1"/>
          <p:nvPr/>
        </p:nvSpPr>
        <p:spPr>
          <a:xfrm>
            <a:off x="5562600" y="4445000"/>
            <a:ext cx="2362200" cy="707886"/>
          </a:xfrm>
          <a:prstGeom prst="rect">
            <a:avLst/>
          </a:prstGeom>
          <a:solidFill>
            <a:schemeClr val="accent6">
              <a:lumMod val="75000"/>
            </a:schemeClr>
          </a:solid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equality</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extBox 9"/>
          <p:cNvSpPr txBox="1"/>
          <p:nvPr/>
        </p:nvSpPr>
        <p:spPr>
          <a:xfrm>
            <a:off x="5562600" y="3175000"/>
            <a:ext cx="2895600" cy="707886"/>
          </a:xfrm>
          <a:prstGeom prst="rect">
            <a:avLst/>
          </a:prstGeom>
          <a:solidFill>
            <a:schemeClr val="accent6">
              <a:lumMod val="75000"/>
            </a:schemeClr>
          </a:solid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archaeology</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5562600" y="1905000"/>
            <a:ext cx="3276600" cy="707886"/>
          </a:xfrm>
          <a:prstGeom prst="rect">
            <a:avLst/>
          </a:prstGeom>
          <a:solidFill>
            <a:schemeClr val="accent6">
              <a:lumMod val="75000"/>
            </a:schemeClr>
          </a:solid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choreography</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86243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7"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ppt_x"/>
                                          </p:val>
                                        </p:tav>
                                        <p:tav tm="100000">
                                          <p:val>
                                            <p:strVal val="#ppt_x"/>
                                          </p:val>
                                        </p:tav>
                                      </p:tavLst>
                                    </p:anim>
                                    <p:anim calcmode="lin" valueType="num">
                                      <p:cBhvr additive="base">
                                        <p:cTn id="13" dur="10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7"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7"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ppt_x"/>
                                          </p:val>
                                        </p:tav>
                                        <p:tav tm="100000">
                                          <p:val>
                                            <p:strVal val="#ppt_x"/>
                                          </p:val>
                                        </p:tav>
                                      </p:tavLst>
                                    </p:anim>
                                    <p:anim calcmode="lin" valueType="num">
                                      <p:cBhvr additive="base">
                                        <p:cTn id="23" dur="10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7"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7"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1000" fill="hold"/>
                                        <p:tgtEl>
                                          <p:spTgt spid="9"/>
                                        </p:tgtEl>
                                        <p:attrNameLst>
                                          <p:attrName>ppt_x</p:attrName>
                                        </p:attrNameLst>
                                      </p:cBhvr>
                                      <p:tavLst>
                                        <p:tav tm="0">
                                          <p:val>
                                            <p:strVal val="#ppt_x"/>
                                          </p:val>
                                        </p:tav>
                                        <p:tav tm="100000">
                                          <p:val>
                                            <p:strVal val="#ppt_x"/>
                                          </p:val>
                                        </p:tav>
                                      </p:tavLst>
                                    </p:anim>
                                    <p:anim calcmode="lin" valueType="num">
                                      <p:cBhvr additive="base">
                                        <p:cTn id="33" dur="10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7"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1000" fill="hold"/>
                                        <p:tgtEl>
                                          <p:spTgt spid="8"/>
                                        </p:tgtEl>
                                        <p:attrNameLst>
                                          <p:attrName>ppt_x</p:attrName>
                                        </p:attrNameLst>
                                      </p:cBhvr>
                                      <p:tavLst>
                                        <p:tav tm="0">
                                          <p:val>
                                            <p:strVal val="#ppt_x"/>
                                          </p:val>
                                        </p:tav>
                                        <p:tav tm="100000">
                                          <p:val>
                                            <p:strVal val="#ppt_x"/>
                                          </p:val>
                                        </p:tav>
                                      </p:tavLst>
                                    </p:anim>
                                    <p:anim calcmode="lin" valueType="num">
                                      <p:cBhvr additive="base">
                                        <p:cTn id="38" dur="10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7" presetClass="entr" presetSubtype="4"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1000" fill="hold"/>
                                        <p:tgtEl>
                                          <p:spTgt spid="6"/>
                                        </p:tgtEl>
                                        <p:attrNameLst>
                                          <p:attrName>ppt_x</p:attrName>
                                        </p:attrNameLst>
                                      </p:cBhvr>
                                      <p:tavLst>
                                        <p:tav tm="0">
                                          <p:val>
                                            <p:strVal val="#ppt_x"/>
                                          </p:val>
                                        </p:tav>
                                        <p:tav tm="100000">
                                          <p:val>
                                            <p:strVal val="#ppt_x"/>
                                          </p:val>
                                        </p:tav>
                                      </p:tavLst>
                                    </p:anim>
                                    <p:anim calcmode="lin" valueType="num">
                                      <p:cBhvr additive="base">
                                        <p:cTn id="4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Another “3</a:t>
            </a:r>
            <a:r>
              <a:rPr lang="en-AU" sz="5400" b="1" baseline="300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rd</a:t>
            </a:r>
            <a:r>
              <a:rPr lang="en-AU"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Last” Rule:</a:t>
            </a:r>
            <a:endParaRPr lang="en-AU"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3" name="Picture 2" descr="meercat heap.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876800" y="2438401"/>
            <a:ext cx="4267200" cy="4419600"/>
          </a:xfrm>
          <a:prstGeom prst="rect">
            <a:avLst/>
          </a:prstGeom>
        </p:spPr>
      </p:pic>
      <p:sp>
        <p:nvSpPr>
          <p:cNvPr id="4" name="TextBox 3"/>
          <p:cNvSpPr txBox="1"/>
          <p:nvPr/>
        </p:nvSpPr>
        <p:spPr>
          <a:xfrm>
            <a:off x="381000" y="1447800"/>
            <a:ext cx="51816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words that end in</a:t>
            </a:r>
            <a:endParaRPr lang="en-A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533400" y="2514600"/>
            <a:ext cx="213360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-ise / -ize</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914400" y="3810000"/>
            <a:ext cx="114300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-ate</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228600" y="4876800"/>
            <a:ext cx="4572000"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stress falls on the</a:t>
            </a:r>
          </a:p>
          <a:p>
            <a:r>
              <a:rPr lang="en-A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a:t>
            </a:r>
            <a:r>
              <a:rPr lang="en-AU" sz="4400" b="1" spc="50" baseline="300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rd</a:t>
            </a:r>
            <a:r>
              <a:rPr lang="en-A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last syllable.</a:t>
            </a:r>
            <a:endParaRPr lang="en-A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8548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AU" sz="4800" b="1" dirty="0" smtClean="0">
                <a:ln w="24500" cmpd="dbl">
                  <a:solidFill>
                    <a:schemeClr val="accent2">
                      <a:shade val="85000"/>
                      <a:satMod val="155000"/>
                    </a:schemeClr>
                  </a:solidFill>
                  <a:prstDash val="solid"/>
                  <a:miter lim="800000"/>
                </a:ln>
                <a:solidFill>
                  <a:srgbClr val="00B0F0"/>
                </a:solidFill>
                <a:effectLst>
                  <a:outerShdw blurRad="38100" dist="38100" dir="7020000" algn="tl">
                    <a:srgbClr val="000000">
                      <a:alpha val="35000"/>
                    </a:srgbClr>
                  </a:outerShdw>
                </a:effectLst>
              </a:rPr>
              <a:t>Some –ise / ize examples:</a:t>
            </a:r>
            <a:endParaRPr lang="en-AU" sz="4800" b="1" dirty="0">
              <a:ln w="24500" cmpd="dbl">
                <a:solidFill>
                  <a:schemeClr val="accent2">
                    <a:shade val="85000"/>
                    <a:satMod val="155000"/>
                  </a:schemeClr>
                </a:solidFill>
                <a:prstDash val="solid"/>
                <a:miter lim="800000"/>
              </a:ln>
              <a:solidFill>
                <a:srgbClr val="00B0F0"/>
              </a:solidFill>
              <a:effectLst>
                <a:outerShdw blurRad="38100" dist="38100" dir="7020000" algn="tl">
                  <a:srgbClr val="000000">
                    <a:alpha val="35000"/>
                  </a:srgbClr>
                </a:outerShdw>
              </a:effectLst>
            </a:endParaRPr>
          </a:p>
        </p:txBody>
      </p:sp>
      <p:sp>
        <p:nvSpPr>
          <p:cNvPr id="3" name="TextBox 2"/>
          <p:cNvSpPr txBox="1"/>
          <p:nvPr/>
        </p:nvSpPr>
        <p:spPr>
          <a:xfrm>
            <a:off x="723900" y="1600200"/>
            <a:ext cx="7696200" cy="4524315"/>
          </a:xfrm>
          <a:prstGeom prst="rect">
            <a:avLst/>
          </a:prstGeom>
          <a:solidFill>
            <a:schemeClr val="bg1"/>
          </a:solidFill>
        </p:spPr>
        <p:txBody>
          <a:bodyPr wrap="square" rtlCol="0">
            <a:spAutoFit/>
          </a:bodyPr>
          <a:lstStyle/>
          <a:p>
            <a:pPr>
              <a:lnSpc>
                <a:spcPct val="150000"/>
              </a:lnSpc>
            </a:pPr>
            <a:r>
              <a:rPr lang="en-AU" sz="2800" dirty="0" smtClean="0"/>
              <a:t>accessorise	acclimatise	</a:t>
            </a:r>
            <a:r>
              <a:rPr lang="en-AU" sz="2800" dirty="0"/>
              <a:t> idolise </a:t>
            </a:r>
            <a:r>
              <a:rPr lang="en-AU" sz="2800" dirty="0" smtClean="0"/>
              <a:t>	advertise</a:t>
            </a:r>
          </a:p>
          <a:p>
            <a:pPr>
              <a:lnSpc>
                <a:spcPct val="150000"/>
              </a:lnSpc>
            </a:pPr>
            <a:r>
              <a:rPr lang="en-AU" sz="2800" dirty="0" smtClean="0"/>
              <a:t>agonise	anesthetise	anodise	antagonise</a:t>
            </a:r>
          </a:p>
          <a:p>
            <a:pPr>
              <a:lnSpc>
                <a:spcPct val="150000"/>
              </a:lnSpc>
            </a:pPr>
            <a:r>
              <a:rPr lang="en-AU" sz="2800" dirty="0" smtClean="0"/>
              <a:t>apologise	brutalise	</a:t>
            </a:r>
            <a:r>
              <a:rPr lang="en-AU" sz="2800" dirty="0"/>
              <a:t> legalise </a:t>
            </a:r>
            <a:r>
              <a:rPr lang="en-AU" sz="2800" dirty="0" smtClean="0"/>
              <a:t>	computerise</a:t>
            </a:r>
          </a:p>
          <a:p>
            <a:pPr>
              <a:lnSpc>
                <a:spcPct val="150000"/>
              </a:lnSpc>
            </a:pPr>
            <a:r>
              <a:rPr lang="en-AU" sz="2800" dirty="0" smtClean="0"/>
              <a:t>magnetise	</a:t>
            </a:r>
            <a:r>
              <a:rPr lang="en-AU" sz="2800" dirty="0"/>
              <a:t> globalise </a:t>
            </a:r>
            <a:r>
              <a:rPr lang="en-AU" sz="2800" dirty="0" smtClean="0"/>
              <a:t>	mobilise	traumatise</a:t>
            </a:r>
          </a:p>
          <a:p>
            <a:pPr>
              <a:lnSpc>
                <a:spcPct val="150000"/>
              </a:lnSpc>
            </a:pPr>
            <a:r>
              <a:rPr lang="en-AU" sz="2800" dirty="0" smtClean="0"/>
              <a:t>organise	dramatise	emphasise	energise</a:t>
            </a:r>
          </a:p>
          <a:p>
            <a:pPr>
              <a:lnSpc>
                <a:spcPct val="150000"/>
              </a:lnSpc>
            </a:pPr>
            <a:r>
              <a:rPr lang="en-AU" sz="2800" dirty="0" smtClean="0"/>
              <a:t>epitomise	fantasise	fertilise	finalise</a:t>
            </a:r>
          </a:p>
          <a:p>
            <a:pPr>
              <a:lnSpc>
                <a:spcPct val="150000"/>
              </a:lnSpc>
            </a:pPr>
            <a:r>
              <a:rPr lang="en-AU" sz="2400" dirty="0" smtClean="0"/>
              <a:t>				</a:t>
            </a:r>
            <a:endParaRPr lang="en-AU" sz="2400" dirty="0"/>
          </a:p>
        </p:txBody>
      </p:sp>
    </p:spTree>
    <p:extLst>
      <p:ext uri="{BB962C8B-B14F-4D97-AF65-F5344CB8AC3E}">
        <p14:creationId xmlns:p14="http://schemas.microsoft.com/office/powerpoint/2010/main" val="2554623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128" y="-15096"/>
            <a:ext cx="9164128" cy="6873096"/>
          </a:xfrm>
          <a:prstGeom prst="rect">
            <a:avLst/>
          </a:prstGeom>
        </p:spPr>
      </p:pic>
      <p:sp>
        <p:nvSpPr>
          <p:cNvPr id="4" name="Title 3"/>
          <p:cNvSpPr>
            <a:spLocks noGrp="1"/>
          </p:cNvSpPr>
          <p:nvPr>
            <p:ph type="title"/>
          </p:nvPr>
        </p:nvSpPr>
        <p:spPr/>
        <p:txBody>
          <a:bodyPr>
            <a:noAutofit/>
          </a:bodyPr>
          <a:lstStyle/>
          <a:p>
            <a:pPr marL="1143000" indent="-1143000">
              <a:buFont typeface="Arial" pitchFamily="34" charset="0"/>
              <a:buChar char="•"/>
            </a:pPr>
            <a:r>
              <a:rPr lang="en-AU" sz="8600" b="1" dirty="0" smtClean="0">
                <a:ln>
                  <a:solidFill>
                    <a:schemeClr val="bg1"/>
                  </a:solidFill>
                </a:ln>
                <a:solidFill>
                  <a:schemeClr val="accent2">
                    <a:lumMod val="75000"/>
                  </a:schemeClr>
                </a:solidFill>
              </a:rPr>
              <a:t>Spelling</a:t>
            </a:r>
            <a:endParaRPr lang="en-AU" sz="8600" b="1" dirty="0">
              <a:ln>
                <a:solidFill>
                  <a:schemeClr val="bg1"/>
                </a:solidFill>
              </a:ln>
              <a:solidFill>
                <a:schemeClr val="accent2">
                  <a:lumMod val="75000"/>
                </a:schemeClr>
              </a:solidFill>
            </a:endParaRPr>
          </a:p>
        </p:txBody>
      </p:sp>
      <p:sp>
        <p:nvSpPr>
          <p:cNvPr id="5" name="TextBox 4"/>
          <p:cNvSpPr txBox="1"/>
          <p:nvPr/>
        </p:nvSpPr>
        <p:spPr>
          <a:xfrm>
            <a:off x="876300" y="1447800"/>
            <a:ext cx="4542167" cy="584775"/>
          </a:xfrm>
          <a:prstGeom prst="rect">
            <a:avLst/>
          </a:prstGeom>
          <a:noFill/>
        </p:spPr>
        <p:txBody>
          <a:bodyPr wrap="square" rtlCol="0">
            <a:spAutoFit/>
          </a:bodyPr>
          <a:lstStyle/>
          <a:p>
            <a:r>
              <a:rPr lang="en-A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Writing words correctly</a:t>
            </a:r>
            <a:endParaRPr lang="en-A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5562600" y="3276600"/>
            <a:ext cx="3255034" cy="707886"/>
          </a:xfrm>
          <a:prstGeom prst="rect">
            <a:avLst/>
          </a:prstGeom>
          <a:noFill/>
        </p:spPr>
        <p:txBody>
          <a:bodyPr wrap="square" rtlCol="0">
            <a:spAutoFit/>
          </a:bodyPr>
          <a:lstStyle/>
          <a:p>
            <a:r>
              <a:rPr lang="en-AU" sz="4000" b="1" dirty="0" smtClean="0">
                <a:ln w="18415" cmpd="sng">
                  <a:solidFill>
                    <a:srgbClr val="FFFFFF"/>
                  </a:solidFill>
                  <a:prstDash val="solid"/>
                </a:ln>
                <a:solidFill>
                  <a:schemeClr val="accent2">
                    <a:lumMod val="75000"/>
                  </a:schemeClr>
                </a:solidFill>
                <a:effectLst>
                  <a:outerShdw blurRad="63500" dir="3600000" algn="tl" rotWithShape="0">
                    <a:srgbClr val="000000">
                      <a:alpha val="70000"/>
                    </a:srgbClr>
                  </a:outerShdw>
                </a:effectLst>
              </a:rPr>
              <a:t>Homonyms</a:t>
            </a:r>
            <a:endParaRPr lang="en-AU" sz="4000" b="1" dirty="0">
              <a:ln w="18415" cmpd="sng">
                <a:solidFill>
                  <a:srgbClr val="FFFFFF"/>
                </a:solidFill>
                <a:prstDash val="solid"/>
              </a:ln>
              <a:solidFill>
                <a:schemeClr val="accent2">
                  <a:lumMod val="75000"/>
                </a:schemeClr>
              </a:solidFill>
              <a:effectLst>
                <a:outerShdw blurRad="63500" dir="3600000" algn="tl" rotWithShape="0">
                  <a:srgbClr val="000000">
                    <a:alpha val="70000"/>
                  </a:srgbClr>
                </a:outerShdw>
              </a:effectLst>
            </a:endParaRPr>
          </a:p>
        </p:txBody>
      </p:sp>
      <p:sp>
        <p:nvSpPr>
          <p:cNvPr id="8" name="TextBox 7"/>
          <p:cNvSpPr txBox="1"/>
          <p:nvPr/>
        </p:nvSpPr>
        <p:spPr>
          <a:xfrm>
            <a:off x="381000" y="3276600"/>
            <a:ext cx="2819400" cy="707886"/>
          </a:xfrm>
          <a:prstGeom prst="rect">
            <a:avLst/>
          </a:prstGeom>
          <a:noFill/>
        </p:spPr>
        <p:txBody>
          <a:bodyPr wrap="square" rtlCol="0">
            <a:spAutoFit/>
          </a:bodyPr>
          <a:lstStyle/>
          <a:p>
            <a:r>
              <a:rPr lang="en-AU" sz="40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rPr>
              <a:t>Synonyms</a:t>
            </a:r>
            <a:endParaRPr lang="en-AU" sz="4000" b="1" dirty="0">
              <a:ln w="18415" cmpd="sng">
                <a:solidFill>
                  <a:srgbClr val="FFFFFF"/>
                </a:solidFill>
                <a:prstDash val="solid"/>
              </a:ln>
              <a:solidFill>
                <a:srgbClr val="0070C0"/>
              </a:solidFill>
              <a:effectLst>
                <a:outerShdw blurRad="63500" dir="3600000" algn="tl" rotWithShape="0">
                  <a:srgbClr val="000000">
                    <a:alpha val="70000"/>
                  </a:srgbClr>
                </a:outerShdw>
              </a:effectLst>
            </a:endParaRPr>
          </a:p>
        </p:txBody>
      </p:sp>
      <p:sp>
        <p:nvSpPr>
          <p:cNvPr id="9" name="TextBox 8"/>
          <p:cNvSpPr txBox="1"/>
          <p:nvPr/>
        </p:nvSpPr>
        <p:spPr>
          <a:xfrm>
            <a:off x="5562600" y="5585726"/>
            <a:ext cx="3201838" cy="707886"/>
          </a:xfrm>
          <a:prstGeom prst="rect">
            <a:avLst/>
          </a:prstGeom>
          <a:noFill/>
        </p:spPr>
        <p:txBody>
          <a:bodyPr wrap="square" rtlCol="0">
            <a:spAutoFit/>
          </a:bodyPr>
          <a:lstStyle/>
          <a:p>
            <a:r>
              <a:rPr lang="en-AU" sz="4000" b="1" dirty="0" smtClean="0">
                <a:ln w="18415" cmpd="sng">
                  <a:solidFill>
                    <a:srgbClr val="FFFFFF"/>
                  </a:solidFill>
                  <a:prstDash val="solid"/>
                </a:ln>
                <a:solidFill>
                  <a:schemeClr val="accent2">
                    <a:lumMod val="75000"/>
                  </a:schemeClr>
                </a:solidFill>
                <a:effectLst>
                  <a:outerShdw blurRad="63500" dir="3600000" algn="tl" rotWithShape="0">
                    <a:srgbClr val="000000">
                      <a:alpha val="70000"/>
                    </a:srgbClr>
                  </a:outerShdw>
                </a:effectLst>
              </a:rPr>
              <a:t>Homographs</a:t>
            </a:r>
            <a:endParaRPr lang="en-AU" sz="4000" b="1" dirty="0">
              <a:ln w="18415" cmpd="sng">
                <a:solidFill>
                  <a:srgbClr val="FFFFFF"/>
                </a:solidFill>
                <a:prstDash val="solid"/>
              </a:ln>
              <a:solidFill>
                <a:schemeClr val="accent2">
                  <a:lumMod val="75000"/>
                </a:schemeClr>
              </a:solidFill>
              <a:effectLst>
                <a:outerShdw blurRad="63500" dir="3600000" algn="tl" rotWithShape="0">
                  <a:srgbClr val="000000">
                    <a:alpha val="70000"/>
                  </a:srgbClr>
                </a:outerShdw>
              </a:effectLst>
            </a:endParaRPr>
          </a:p>
        </p:txBody>
      </p:sp>
      <p:sp>
        <p:nvSpPr>
          <p:cNvPr id="10" name="TextBox 9"/>
          <p:cNvSpPr txBox="1"/>
          <p:nvPr/>
        </p:nvSpPr>
        <p:spPr>
          <a:xfrm>
            <a:off x="381000" y="5585726"/>
            <a:ext cx="29337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00B050"/>
                </a:solidFill>
                <a:effectLst>
                  <a:outerShdw blurRad="63500" dir="3600000" algn="tl" rotWithShape="0">
                    <a:srgbClr val="000000">
                      <a:alpha val="70000"/>
                    </a:srgbClr>
                  </a:outerShdw>
                </a:effectLst>
              </a:rPr>
              <a:t>Heteronyms</a:t>
            </a:r>
            <a:endParaRPr lang="en-AU" sz="4000" dirty="0">
              <a:ln w="18415" cmpd="sng">
                <a:solidFill>
                  <a:srgbClr val="FFFFFF"/>
                </a:solidFill>
                <a:prstDash val="solid"/>
              </a:ln>
              <a:solidFill>
                <a:srgbClr val="00B050"/>
              </a:solidFill>
              <a:effectLst>
                <a:outerShdw blurRad="63500" dir="3600000" algn="tl" rotWithShape="0">
                  <a:srgbClr val="000000">
                    <a:alpha val="70000"/>
                  </a:srgbClr>
                </a:outerShdw>
              </a:effectLst>
            </a:endParaRPr>
          </a:p>
        </p:txBody>
      </p:sp>
      <p:sp>
        <p:nvSpPr>
          <p:cNvPr id="11" name="TextBox 10"/>
          <p:cNvSpPr txBox="1"/>
          <p:nvPr/>
        </p:nvSpPr>
        <p:spPr>
          <a:xfrm>
            <a:off x="5562600" y="4431163"/>
            <a:ext cx="3048000" cy="707886"/>
          </a:xfrm>
          <a:prstGeom prst="rect">
            <a:avLst/>
          </a:prstGeom>
          <a:noFill/>
        </p:spPr>
        <p:txBody>
          <a:bodyPr wrap="square" rtlCol="0">
            <a:spAutoFit/>
          </a:bodyPr>
          <a:lstStyle/>
          <a:p>
            <a:r>
              <a:rPr lang="en-AU" sz="4000" b="1" dirty="0" smtClean="0">
                <a:ln w="18415" cmpd="sng">
                  <a:solidFill>
                    <a:srgbClr val="FFFFFF"/>
                  </a:solidFill>
                  <a:prstDash val="solid"/>
                </a:ln>
                <a:solidFill>
                  <a:schemeClr val="accent2">
                    <a:lumMod val="75000"/>
                  </a:schemeClr>
                </a:solidFill>
                <a:effectLst>
                  <a:outerShdw blurRad="63500" dir="3600000" algn="tl" rotWithShape="0">
                    <a:srgbClr val="000000">
                      <a:alpha val="70000"/>
                    </a:srgbClr>
                  </a:outerShdw>
                </a:effectLst>
              </a:rPr>
              <a:t>Homophones</a:t>
            </a:r>
            <a:endParaRPr lang="en-AU" sz="4000" b="1" dirty="0">
              <a:ln w="18415" cmpd="sng">
                <a:solidFill>
                  <a:srgbClr val="FFFFFF"/>
                </a:solidFill>
                <a:prstDash val="solid"/>
              </a:ln>
              <a:solidFill>
                <a:schemeClr val="accent2">
                  <a:lumMod val="75000"/>
                </a:schemeClr>
              </a:solidFill>
              <a:effectLst>
                <a:outerShdw blurRad="63500" dir="3600000" algn="tl" rotWithShape="0">
                  <a:srgbClr val="000000">
                    <a:alpha val="70000"/>
                  </a:srgbClr>
                </a:outerShdw>
              </a:effectLst>
            </a:endParaRPr>
          </a:p>
        </p:txBody>
      </p:sp>
      <p:sp>
        <p:nvSpPr>
          <p:cNvPr id="12" name="TextBox 11"/>
          <p:cNvSpPr txBox="1"/>
          <p:nvPr/>
        </p:nvSpPr>
        <p:spPr>
          <a:xfrm>
            <a:off x="381000" y="4431163"/>
            <a:ext cx="2672032" cy="707886"/>
          </a:xfrm>
          <a:prstGeom prst="rect">
            <a:avLst/>
          </a:prstGeom>
          <a:noFill/>
        </p:spPr>
        <p:txBody>
          <a:bodyPr wrap="square" rtlCol="0">
            <a:spAutoFit/>
          </a:bodyPr>
          <a:lstStyle/>
          <a:p>
            <a:r>
              <a:rPr lang="en-AU" sz="40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rPr>
              <a:t>Antonyms</a:t>
            </a:r>
            <a:endParaRPr lang="en-AU" sz="4000" b="1" dirty="0">
              <a:ln w="18415" cmpd="sng">
                <a:solidFill>
                  <a:srgbClr val="FFFFFF"/>
                </a:solidFill>
                <a:prstDash val="solid"/>
              </a:ln>
              <a:solidFill>
                <a:srgbClr val="0070C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44955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500" fill="hold"/>
                                        <p:tgtEl>
                                          <p:spTgt spid="7"/>
                                        </p:tgtEl>
                                        <p:attrNameLst>
                                          <p:attrName>ppt_x</p:attrName>
                                        </p:attrNameLst>
                                      </p:cBhvr>
                                      <p:tavLst>
                                        <p:tav tm="0">
                                          <p:val>
                                            <p:strVal val="#ppt_x"/>
                                          </p:val>
                                        </p:tav>
                                        <p:tav tm="100000">
                                          <p:val>
                                            <p:strVal val="#ppt_x"/>
                                          </p:val>
                                        </p:tav>
                                      </p:tavLst>
                                    </p:anim>
                                    <p:anim calcmode="lin" valueType="num">
                                      <p:cBhvr additive="base">
                                        <p:cTn id="19" dur="1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500" fill="hold"/>
                                        <p:tgtEl>
                                          <p:spTgt spid="11"/>
                                        </p:tgtEl>
                                        <p:attrNameLst>
                                          <p:attrName>ppt_x</p:attrName>
                                        </p:attrNameLst>
                                      </p:cBhvr>
                                      <p:tavLst>
                                        <p:tav tm="0">
                                          <p:val>
                                            <p:strVal val="#ppt_x"/>
                                          </p:val>
                                        </p:tav>
                                        <p:tav tm="100000">
                                          <p:val>
                                            <p:strVal val="#ppt_x"/>
                                          </p:val>
                                        </p:tav>
                                      </p:tavLst>
                                    </p:anim>
                                    <p:anim calcmode="lin" valueType="num">
                                      <p:cBhvr additive="base">
                                        <p:cTn id="23" dur="1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500" fill="hold"/>
                                        <p:tgtEl>
                                          <p:spTgt spid="9"/>
                                        </p:tgtEl>
                                        <p:attrNameLst>
                                          <p:attrName>ppt_x</p:attrName>
                                        </p:attrNameLst>
                                      </p:cBhvr>
                                      <p:tavLst>
                                        <p:tav tm="0">
                                          <p:val>
                                            <p:strVal val="#ppt_x"/>
                                          </p:val>
                                        </p:tav>
                                        <p:tav tm="100000">
                                          <p:val>
                                            <p:strVal val="#ppt_x"/>
                                          </p:val>
                                        </p:tav>
                                      </p:tavLst>
                                    </p:anim>
                                    <p:anim calcmode="lin" valueType="num">
                                      <p:cBhvr additive="base">
                                        <p:cTn id="27"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1500" fill="hold"/>
                                        <p:tgtEl>
                                          <p:spTgt spid="8"/>
                                        </p:tgtEl>
                                        <p:attrNameLst>
                                          <p:attrName>ppt_x</p:attrName>
                                        </p:attrNameLst>
                                      </p:cBhvr>
                                      <p:tavLst>
                                        <p:tav tm="0">
                                          <p:val>
                                            <p:strVal val="#ppt_x"/>
                                          </p:val>
                                        </p:tav>
                                        <p:tav tm="100000">
                                          <p:val>
                                            <p:strVal val="#ppt_x"/>
                                          </p:val>
                                        </p:tav>
                                      </p:tavLst>
                                    </p:anim>
                                    <p:anim calcmode="lin" valueType="num">
                                      <p:cBhvr additive="base">
                                        <p:cTn id="33" dur="1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500" fill="hold"/>
                                        <p:tgtEl>
                                          <p:spTgt spid="12"/>
                                        </p:tgtEl>
                                        <p:attrNameLst>
                                          <p:attrName>ppt_x</p:attrName>
                                        </p:attrNameLst>
                                      </p:cBhvr>
                                      <p:tavLst>
                                        <p:tav tm="0">
                                          <p:val>
                                            <p:strVal val="#ppt_x"/>
                                          </p:val>
                                        </p:tav>
                                        <p:tav tm="100000">
                                          <p:val>
                                            <p:strVal val="#ppt_x"/>
                                          </p:val>
                                        </p:tav>
                                      </p:tavLst>
                                    </p:anim>
                                    <p:anim calcmode="lin" valueType="num">
                                      <p:cBhvr additive="base">
                                        <p:cTn id="37" dur="1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500" fill="hold"/>
                                        <p:tgtEl>
                                          <p:spTgt spid="10"/>
                                        </p:tgtEl>
                                        <p:attrNameLst>
                                          <p:attrName>ppt_x</p:attrName>
                                        </p:attrNameLst>
                                      </p:cBhvr>
                                      <p:tavLst>
                                        <p:tav tm="0">
                                          <p:val>
                                            <p:strVal val="#ppt_x"/>
                                          </p:val>
                                        </p:tav>
                                        <p:tav tm="100000">
                                          <p:val>
                                            <p:strVal val="#ppt_x"/>
                                          </p:val>
                                        </p:tav>
                                      </p:tavLst>
                                    </p:anim>
                                    <p:anim calcmode="lin" valueType="num">
                                      <p:cBhvr additive="base">
                                        <p:cTn id="41"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AU" sz="4800" b="1" dirty="0" smtClean="0">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rPr>
              <a:t>Some –ate examples</a:t>
            </a:r>
            <a:endParaRPr lang="en-AU" sz="4800" b="1" dirty="0">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endParaRPr>
          </a:p>
        </p:txBody>
      </p:sp>
      <p:sp>
        <p:nvSpPr>
          <p:cNvPr id="3" name="TextBox 2"/>
          <p:cNvSpPr txBox="1"/>
          <p:nvPr/>
        </p:nvSpPr>
        <p:spPr>
          <a:xfrm>
            <a:off x="685800" y="1828800"/>
            <a:ext cx="7696200" cy="3970318"/>
          </a:xfrm>
          <a:prstGeom prst="rect">
            <a:avLst/>
          </a:prstGeom>
          <a:solidFill>
            <a:schemeClr val="bg1"/>
          </a:solidFill>
        </p:spPr>
        <p:txBody>
          <a:bodyPr wrap="square" rtlCol="0">
            <a:spAutoFit/>
          </a:bodyPr>
          <a:lstStyle/>
          <a:p>
            <a:pPr>
              <a:lnSpc>
                <a:spcPct val="150000"/>
              </a:lnSpc>
            </a:pPr>
            <a:r>
              <a:rPr lang="en-AU" sz="2400" dirty="0" smtClean="0"/>
              <a:t>generate		certificate		passionate</a:t>
            </a:r>
          </a:p>
          <a:p>
            <a:pPr>
              <a:lnSpc>
                <a:spcPct val="150000"/>
              </a:lnSpc>
            </a:pPr>
            <a:r>
              <a:rPr lang="en-AU" sz="2400" dirty="0" smtClean="0"/>
              <a:t>graduate		advocate		separate</a:t>
            </a:r>
          </a:p>
          <a:p>
            <a:pPr>
              <a:lnSpc>
                <a:spcPct val="150000"/>
              </a:lnSpc>
            </a:pPr>
            <a:r>
              <a:rPr lang="en-AU" sz="2400" dirty="0" smtClean="0"/>
              <a:t>appropriate		estimate		associate</a:t>
            </a:r>
          </a:p>
          <a:p>
            <a:pPr>
              <a:lnSpc>
                <a:spcPct val="150000"/>
              </a:lnSpc>
            </a:pPr>
            <a:r>
              <a:rPr lang="en-AU" sz="2400" dirty="0" smtClean="0"/>
              <a:t>concentrate		illustrate		participate</a:t>
            </a:r>
          </a:p>
          <a:p>
            <a:pPr>
              <a:lnSpc>
                <a:spcPct val="150000"/>
              </a:lnSpc>
            </a:pPr>
            <a:r>
              <a:rPr lang="en-AU" sz="2400" dirty="0" smtClean="0"/>
              <a:t>immediate		corporate		chocolate</a:t>
            </a:r>
          </a:p>
          <a:p>
            <a:pPr>
              <a:lnSpc>
                <a:spcPct val="150000"/>
              </a:lnSpc>
            </a:pPr>
            <a:r>
              <a:rPr lang="en-AU" sz="2400" dirty="0" smtClean="0"/>
              <a:t>negotiate		communicate		accommodate</a:t>
            </a:r>
          </a:p>
          <a:p>
            <a:pPr>
              <a:lnSpc>
                <a:spcPct val="150000"/>
              </a:lnSpc>
            </a:pPr>
            <a:r>
              <a:rPr lang="en-AU" sz="2400" dirty="0" smtClean="0"/>
              <a:t>advocate		anticipate		delegate</a:t>
            </a:r>
            <a:endParaRPr lang="en-AU" sz="2400" dirty="0"/>
          </a:p>
        </p:txBody>
      </p:sp>
      <p:sp>
        <p:nvSpPr>
          <p:cNvPr id="4" name="TextBox 3"/>
          <p:cNvSpPr txBox="1"/>
          <p:nvPr/>
        </p:nvSpPr>
        <p:spPr>
          <a:xfrm>
            <a:off x="2514600" y="6096000"/>
            <a:ext cx="4114800" cy="461665"/>
          </a:xfrm>
          <a:prstGeom prst="rect">
            <a:avLst/>
          </a:prstGeom>
          <a:solidFill>
            <a:schemeClr val="bg1"/>
          </a:solidFill>
        </p:spPr>
        <p:txBody>
          <a:bodyPr wrap="square" rtlCol="0">
            <a:spAutoFit/>
          </a:bodyPr>
          <a:lstStyle/>
          <a:p>
            <a:r>
              <a:rPr lang="en-AU" sz="2400" dirty="0" smtClean="0"/>
              <a:t>Some of these are heteronyms</a:t>
            </a:r>
            <a:endParaRPr lang="en-AU" sz="2400" dirty="0"/>
          </a:p>
        </p:txBody>
      </p:sp>
    </p:spTree>
    <p:extLst>
      <p:ext uri="{BB962C8B-B14F-4D97-AF65-F5344CB8AC3E}">
        <p14:creationId xmlns:p14="http://schemas.microsoft.com/office/powerpoint/2010/main" val="18189650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4114800" cy="944562"/>
          </a:xfrm>
        </p:spPr>
        <p:txBody>
          <a:bodyPr>
            <a:noAutofit/>
          </a:bodyPr>
          <a:lstStyle/>
          <a:p>
            <a:r>
              <a:rPr lang="en-AU" sz="6000" b="1" dirty="0" smtClean="0">
                <a:ln w="31550" cmpd="sng">
                  <a:solidFill>
                    <a:srgbClr val="FF0000"/>
                  </a:solidFill>
                  <a:prstDash val="solid"/>
                </a:ln>
                <a:solidFill>
                  <a:schemeClr val="bg1"/>
                </a:solidFill>
                <a:effectLst>
                  <a:outerShdw blurRad="50800" dist="40000" dir="5400000" algn="tl" rotWithShape="0">
                    <a:srgbClr val="000000">
                      <a:shade val="5000"/>
                      <a:satMod val="120000"/>
                      <a:alpha val="33000"/>
                    </a:srgbClr>
                  </a:outerShdw>
                </a:effectLst>
              </a:rPr>
              <a:t>Revision:</a:t>
            </a:r>
            <a:endParaRPr lang="en-AU" sz="6000" b="1" dirty="0">
              <a:ln w="31550" cmpd="sng">
                <a:solidFill>
                  <a:srgbClr val="FF0000"/>
                </a:solidFill>
                <a:prstDash val="solid"/>
              </a:ln>
              <a:solidFill>
                <a:schemeClr val="bg1"/>
              </a:solidFill>
              <a:effectLst>
                <a:outerShdw blurRad="50800" dist="40000" dir="5400000" algn="tl" rotWithShape="0">
                  <a:srgbClr val="000000">
                    <a:shade val="5000"/>
                    <a:satMod val="120000"/>
                    <a:alpha val="33000"/>
                  </a:srgbClr>
                </a:outerShdw>
              </a:effectLst>
            </a:endParaRPr>
          </a:p>
        </p:txBody>
      </p:sp>
      <p:sp>
        <p:nvSpPr>
          <p:cNvPr id="4" name="Content Placeholder 3"/>
          <p:cNvSpPr>
            <a:spLocks noGrp="1"/>
          </p:cNvSpPr>
          <p:nvPr>
            <p:ph idx="1"/>
          </p:nvPr>
        </p:nvSpPr>
        <p:spPr>
          <a:xfrm>
            <a:off x="228600" y="1143000"/>
            <a:ext cx="8686800" cy="5486400"/>
          </a:xfrm>
          <a:solidFill>
            <a:schemeClr val="bg1"/>
          </a:solidFill>
        </p:spPr>
        <p:txBody>
          <a:bodyPr>
            <a:normAutofit fontScale="92500"/>
          </a:bodyPr>
          <a:lstStyle/>
          <a:p>
            <a:r>
              <a:rPr lang="en-A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 syllable nouns/adjectives: stress penultimate syllable (2</a:t>
            </a:r>
            <a:r>
              <a:rPr lang="en-AU" b="1" baseline="30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nd</a:t>
            </a:r>
            <a:r>
              <a:rPr lang="en-A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last). </a:t>
            </a:r>
            <a:r>
              <a:rPr lang="en-A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(many exceptions)</a:t>
            </a:r>
          </a:p>
          <a:p>
            <a:r>
              <a:rPr lang="en-AU" b="1" dirty="0" smtClean="0">
                <a:ln w="10541" cmpd="sng">
                  <a:solidFill>
                    <a:schemeClr val="accent1">
                      <a:shade val="88000"/>
                      <a:satMod val="110000"/>
                    </a:schemeClr>
                  </a:solidFill>
                  <a:prstDash val="solid"/>
                </a:ln>
                <a:solidFill>
                  <a:srgbClr val="00B050"/>
                </a:solidFill>
              </a:rPr>
              <a:t> 2 syllable verbs: stress ultimate (last) syllable. </a:t>
            </a:r>
            <a:r>
              <a:rPr lang="en-AU" sz="2400" b="1" dirty="0" smtClean="0">
                <a:ln w="10541" cmpd="sng">
                  <a:solidFill>
                    <a:schemeClr val="accent1">
                      <a:shade val="88000"/>
                      <a:satMod val="110000"/>
                    </a:schemeClr>
                  </a:solidFill>
                  <a:prstDash val="solid"/>
                </a:ln>
                <a:solidFill>
                  <a:srgbClr val="00B050"/>
                </a:solidFill>
              </a:rPr>
              <a:t>(most)</a:t>
            </a:r>
          </a:p>
          <a:p>
            <a:r>
              <a:rPr lang="en-AU" b="1" dirty="0" smtClean="0">
                <a:ln w="10541" cmpd="sng">
                  <a:solidFill>
                    <a:schemeClr val="accent1">
                      <a:shade val="88000"/>
                      <a:satMod val="110000"/>
                    </a:schemeClr>
                  </a:solidFill>
                  <a:prstDash val="solid"/>
                </a:ln>
                <a:solidFill>
                  <a:srgbClr val="C00000"/>
                </a:solidFill>
              </a:rPr>
              <a:t>Stress before –</a:t>
            </a:r>
            <a:r>
              <a:rPr lang="en-AU" b="1" dirty="0" err="1" smtClean="0">
                <a:ln w="10541" cmpd="sng">
                  <a:solidFill>
                    <a:schemeClr val="accent1">
                      <a:shade val="88000"/>
                      <a:satMod val="110000"/>
                    </a:schemeClr>
                  </a:solidFill>
                  <a:prstDash val="solid"/>
                </a:ln>
                <a:solidFill>
                  <a:srgbClr val="C00000"/>
                </a:solidFill>
              </a:rPr>
              <a:t>ic</a:t>
            </a:r>
            <a:endParaRPr lang="en-AU" b="1" dirty="0" smtClean="0">
              <a:ln w="10541" cmpd="sng">
                <a:solidFill>
                  <a:schemeClr val="accent1">
                    <a:shade val="88000"/>
                    <a:satMod val="110000"/>
                  </a:schemeClr>
                </a:solidFill>
                <a:prstDash val="solid"/>
              </a:ln>
              <a:solidFill>
                <a:srgbClr val="C00000"/>
              </a:solidFill>
            </a:endParaRPr>
          </a:p>
          <a:p>
            <a:r>
              <a:rPr lang="en-AU" b="1" dirty="0" smtClean="0">
                <a:ln w="10541" cmpd="sng">
                  <a:solidFill>
                    <a:schemeClr val="accent1">
                      <a:shade val="88000"/>
                      <a:satMod val="110000"/>
                    </a:schemeClr>
                  </a:solidFill>
                  <a:prstDash val="solid"/>
                </a:ln>
                <a:solidFill>
                  <a:srgbClr val="7030A0"/>
                </a:solidFill>
              </a:rPr>
              <a:t>Stress before –</a:t>
            </a:r>
            <a:r>
              <a:rPr lang="en-AU" b="1" dirty="0" err="1" smtClean="0">
                <a:ln w="10541" cmpd="sng">
                  <a:solidFill>
                    <a:schemeClr val="accent1">
                      <a:shade val="88000"/>
                      <a:satMod val="110000"/>
                    </a:schemeClr>
                  </a:solidFill>
                  <a:prstDash val="solid"/>
                </a:ln>
                <a:solidFill>
                  <a:srgbClr val="7030A0"/>
                </a:solidFill>
              </a:rPr>
              <a:t>tion</a:t>
            </a:r>
            <a:r>
              <a:rPr lang="en-AU" b="1" dirty="0" smtClean="0">
                <a:ln w="10541" cmpd="sng">
                  <a:solidFill>
                    <a:schemeClr val="accent1">
                      <a:shade val="88000"/>
                      <a:satMod val="110000"/>
                    </a:schemeClr>
                  </a:solidFill>
                  <a:prstDash val="solid"/>
                </a:ln>
                <a:solidFill>
                  <a:srgbClr val="7030A0"/>
                </a:solidFill>
              </a:rPr>
              <a:t> (-</a:t>
            </a:r>
            <a:r>
              <a:rPr lang="en-AU" b="1" dirty="0" err="1" smtClean="0">
                <a:ln w="10541" cmpd="sng">
                  <a:solidFill>
                    <a:schemeClr val="accent1">
                      <a:shade val="88000"/>
                      <a:satMod val="110000"/>
                    </a:schemeClr>
                  </a:solidFill>
                  <a:prstDash val="solid"/>
                </a:ln>
                <a:solidFill>
                  <a:srgbClr val="7030A0"/>
                </a:solidFill>
              </a:rPr>
              <a:t>sion</a:t>
            </a:r>
            <a:r>
              <a:rPr lang="en-AU" b="1" dirty="0" smtClean="0">
                <a:ln w="10541" cmpd="sng">
                  <a:solidFill>
                    <a:schemeClr val="accent1">
                      <a:shade val="88000"/>
                      <a:satMod val="110000"/>
                    </a:schemeClr>
                  </a:solidFill>
                  <a:prstDash val="solid"/>
                </a:ln>
                <a:solidFill>
                  <a:srgbClr val="7030A0"/>
                </a:solidFill>
              </a:rPr>
              <a:t>, -</a:t>
            </a:r>
            <a:r>
              <a:rPr lang="en-AU" b="1" dirty="0" err="1" smtClean="0">
                <a:ln w="10541" cmpd="sng">
                  <a:solidFill>
                    <a:schemeClr val="accent1">
                      <a:shade val="88000"/>
                      <a:satMod val="110000"/>
                    </a:schemeClr>
                  </a:solidFill>
                  <a:prstDash val="solid"/>
                </a:ln>
                <a:solidFill>
                  <a:srgbClr val="7030A0"/>
                </a:solidFill>
              </a:rPr>
              <a:t>cion</a:t>
            </a:r>
            <a:r>
              <a:rPr lang="en-AU" b="1" dirty="0" smtClean="0">
                <a:ln w="10541" cmpd="sng">
                  <a:solidFill>
                    <a:schemeClr val="accent1">
                      <a:shade val="88000"/>
                      <a:satMod val="110000"/>
                    </a:schemeClr>
                  </a:solidFill>
                  <a:prstDash val="solid"/>
                </a:ln>
                <a:solidFill>
                  <a:srgbClr val="7030A0"/>
                </a:solidFill>
              </a:rPr>
              <a:t>, -</a:t>
            </a:r>
            <a:r>
              <a:rPr lang="en-AU" b="1" dirty="0" err="1" smtClean="0">
                <a:ln w="10541" cmpd="sng">
                  <a:solidFill>
                    <a:schemeClr val="accent1">
                      <a:shade val="88000"/>
                      <a:satMod val="110000"/>
                    </a:schemeClr>
                  </a:solidFill>
                  <a:prstDash val="solid"/>
                </a:ln>
                <a:solidFill>
                  <a:srgbClr val="7030A0"/>
                </a:solidFill>
              </a:rPr>
              <a:t>xion</a:t>
            </a:r>
            <a:r>
              <a:rPr lang="en-AU" b="1" dirty="0" smtClean="0">
                <a:ln w="10541" cmpd="sng">
                  <a:solidFill>
                    <a:schemeClr val="accent1">
                      <a:shade val="88000"/>
                      <a:satMod val="110000"/>
                    </a:schemeClr>
                  </a:solidFill>
                  <a:prstDash val="solid"/>
                </a:ln>
                <a:solidFill>
                  <a:srgbClr val="7030A0"/>
                </a:solidFill>
              </a:rPr>
              <a:t>)</a:t>
            </a:r>
          </a:p>
          <a:p>
            <a:r>
              <a:rPr lang="en-AU" b="1" dirty="0" smtClean="0">
                <a:ln w="10541" cmpd="sng">
                  <a:solidFill>
                    <a:schemeClr val="accent1">
                      <a:shade val="88000"/>
                      <a:satMod val="110000"/>
                    </a:schemeClr>
                  </a:solidFill>
                  <a:prstDash val="solid"/>
                </a:ln>
                <a:solidFill>
                  <a:schemeClr val="accent6">
                    <a:lumMod val="75000"/>
                  </a:schemeClr>
                </a:solidFill>
              </a:rPr>
              <a:t>Stress on ante-penultimate syllable (3</a:t>
            </a:r>
            <a:r>
              <a:rPr lang="en-AU" b="1" baseline="30000" dirty="0" smtClean="0">
                <a:ln w="10541" cmpd="sng">
                  <a:solidFill>
                    <a:schemeClr val="accent1">
                      <a:shade val="88000"/>
                      <a:satMod val="110000"/>
                    </a:schemeClr>
                  </a:solidFill>
                  <a:prstDash val="solid"/>
                </a:ln>
                <a:solidFill>
                  <a:schemeClr val="accent6">
                    <a:lumMod val="75000"/>
                  </a:schemeClr>
                </a:solidFill>
              </a:rPr>
              <a:t>rd</a:t>
            </a:r>
            <a:r>
              <a:rPr lang="en-AU" b="1" dirty="0" smtClean="0">
                <a:ln w="10541" cmpd="sng">
                  <a:solidFill>
                    <a:schemeClr val="accent1">
                      <a:shade val="88000"/>
                      <a:satMod val="110000"/>
                    </a:schemeClr>
                  </a:solidFill>
                  <a:prstDash val="solid"/>
                </a:ln>
                <a:solidFill>
                  <a:schemeClr val="accent6">
                    <a:lumMod val="75000"/>
                  </a:schemeClr>
                </a:solidFill>
              </a:rPr>
              <a:t> last) for words that end in:</a:t>
            </a:r>
          </a:p>
          <a:p>
            <a:pPr marL="1314450" lvl="2" indent="-514350">
              <a:buFont typeface="+mj-lt"/>
              <a:buAutoNum type="arabicPeriod"/>
            </a:pPr>
            <a:r>
              <a:rPr lang="en-AU" sz="3200" b="1" dirty="0" smtClean="0">
                <a:ln w="10541" cmpd="sng">
                  <a:solidFill>
                    <a:schemeClr val="accent1">
                      <a:shade val="88000"/>
                      <a:satMod val="110000"/>
                    </a:schemeClr>
                  </a:solidFill>
                  <a:prstDash val="solid"/>
                </a:ln>
                <a:solidFill>
                  <a:schemeClr val="accent6">
                    <a:lumMod val="75000"/>
                  </a:schemeClr>
                </a:solidFill>
              </a:rPr>
              <a:t>consonant plus y, (not –</a:t>
            </a:r>
            <a:r>
              <a:rPr lang="en-AU" sz="3200" b="1" dirty="0" err="1" smtClean="0">
                <a:ln w="10541" cmpd="sng">
                  <a:solidFill>
                    <a:schemeClr val="accent1">
                      <a:shade val="88000"/>
                      <a:satMod val="110000"/>
                    </a:schemeClr>
                  </a:solidFill>
                  <a:prstDash val="solid"/>
                </a:ln>
                <a:solidFill>
                  <a:schemeClr val="accent6">
                    <a:lumMod val="75000"/>
                  </a:schemeClr>
                </a:solidFill>
              </a:rPr>
              <a:t>ly</a:t>
            </a:r>
            <a:r>
              <a:rPr lang="en-AU" sz="3200" b="1" dirty="0" smtClean="0">
                <a:ln w="10541" cmpd="sng">
                  <a:solidFill>
                    <a:schemeClr val="accent1">
                      <a:shade val="88000"/>
                      <a:satMod val="110000"/>
                    </a:schemeClr>
                  </a:solidFill>
                  <a:prstDash val="solid"/>
                </a:ln>
                <a:solidFill>
                  <a:schemeClr val="accent6">
                    <a:lumMod val="75000"/>
                  </a:schemeClr>
                </a:solidFill>
              </a:rPr>
              <a:t>)</a:t>
            </a:r>
          </a:p>
          <a:p>
            <a:pPr marL="1314450" lvl="2" indent="-514350">
              <a:buFont typeface="+mj-lt"/>
              <a:buAutoNum type="arabicPeriod"/>
            </a:pPr>
            <a:r>
              <a:rPr lang="en-AU" sz="3200" b="1" dirty="0" smtClean="0">
                <a:ln w="10541" cmpd="sng">
                  <a:solidFill>
                    <a:schemeClr val="accent1">
                      <a:shade val="88000"/>
                      <a:satMod val="110000"/>
                    </a:schemeClr>
                  </a:solidFill>
                  <a:prstDash val="solid"/>
                </a:ln>
                <a:solidFill>
                  <a:schemeClr val="accent6">
                    <a:lumMod val="75000"/>
                  </a:schemeClr>
                </a:solidFill>
              </a:rPr>
              <a:t>-ise (/-ize), </a:t>
            </a:r>
          </a:p>
          <a:p>
            <a:pPr marL="1314450" lvl="2" indent="-514350">
              <a:buFont typeface="+mj-lt"/>
              <a:buAutoNum type="arabicPeriod"/>
            </a:pPr>
            <a:r>
              <a:rPr lang="en-AU" sz="3200" b="1" dirty="0" smtClean="0">
                <a:ln w="10541" cmpd="sng">
                  <a:solidFill>
                    <a:schemeClr val="accent1">
                      <a:shade val="88000"/>
                      <a:satMod val="110000"/>
                    </a:schemeClr>
                  </a:solidFill>
                  <a:prstDash val="solid"/>
                </a:ln>
                <a:solidFill>
                  <a:schemeClr val="accent6">
                    <a:lumMod val="75000"/>
                  </a:schemeClr>
                </a:solidFill>
              </a:rPr>
              <a:t>-ate</a:t>
            </a:r>
          </a:p>
          <a:p>
            <a:endParaRPr lang="en-AU" dirty="0"/>
          </a:p>
        </p:txBody>
      </p:sp>
      <p:pic>
        <p:nvPicPr>
          <p:cNvPr id="3" name="Picture 2" descr="baby-reading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800" y="4507766"/>
            <a:ext cx="2743200" cy="23502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221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gel ki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0394" y="0"/>
            <a:ext cx="9184394" cy="6858000"/>
          </a:xfrm>
          <a:prstGeom prst="rect">
            <a:avLst/>
          </a:prstGeom>
        </p:spPr>
      </p:pic>
      <p:sp>
        <p:nvSpPr>
          <p:cNvPr id="2" name="Title 1"/>
          <p:cNvSpPr>
            <a:spLocks noGrp="1"/>
          </p:cNvSpPr>
          <p:nvPr>
            <p:ph type="ctrTitle"/>
          </p:nvPr>
        </p:nvSpPr>
        <p:spPr>
          <a:xfrm>
            <a:off x="228600" y="838200"/>
            <a:ext cx="8458200" cy="1470025"/>
          </a:xfrm>
        </p:spPr>
        <p:txBody>
          <a:bodyPr>
            <a:normAutofit/>
          </a:bodyPr>
          <a:lstStyle/>
          <a:p>
            <a:r>
              <a:rPr lang="en-AU"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haroni" pitchFamily="2" charset="-79"/>
                <a:cs typeface="Aharoni" pitchFamily="2" charset="-79"/>
              </a:rPr>
              <a:t>English Pronunciation</a:t>
            </a:r>
            <a:endParaRPr lang="en-AU"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haroni" pitchFamily="2" charset="-79"/>
              <a:cs typeface="Aharoni" pitchFamily="2" charset="-79"/>
            </a:endParaRPr>
          </a:p>
        </p:txBody>
      </p:sp>
      <p:sp>
        <p:nvSpPr>
          <p:cNvPr id="3" name="Subtitle 2"/>
          <p:cNvSpPr>
            <a:spLocks noGrp="1"/>
          </p:cNvSpPr>
          <p:nvPr>
            <p:ph type="subTitle" idx="1"/>
          </p:nvPr>
        </p:nvSpPr>
        <p:spPr>
          <a:xfrm>
            <a:off x="304800" y="3352800"/>
            <a:ext cx="3695700" cy="2438400"/>
          </a:xfrm>
        </p:spPr>
        <p:txBody>
          <a:bodyPr>
            <a:noAutofit/>
          </a:bodyPr>
          <a:lstStyle/>
          <a:p>
            <a:r>
              <a:rPr lang="en-AU"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itchFamily="2" charset="-79"/>
                <a:cs typeface="Aharoni" pitchFamily="2" charset="-79"/>
              </a:rPr>
              <a:t>Sentence Stress</a:t>
            </a:r>
          </a:p>
        </p:txBody>
      </p:sp>
      <p:sp>
        <p:nvSpPr>
          <p:cNvPr id="4" name="TextBox 3"/>
          <p:cNvSpPr txBox="1"/>
          <p:nvPr/>
        </p:nvSpPr>
        <p:spPr>
          <a:xfrm>
            <a:off x="3505200" y="6400800"/>
            <a:ext cx="5410200" cy="369332"/>
          </a:xfrm>
          <a:prstGeom prst="rect">
            <a:avLst/>
          </a:prstGeom>
          <a:noFill/>
        </p:spPr>
        <p:txBody>
          <a:bodyPr wrap="square" rtlCol="0">
            <a:spAutoFit/>
          </a:bodyPr>
          <a:lstStyle/>
          <a:p>
            <a:pPr algn="ctr"/>
            <a:r>
              <a:rPr lang="en-AU" b="1" dirty="0" smtClean="0"/>
              <a:t>By Ruth Wickham, Training Fellow, IPGKDRI</a:t>
            </a:r>
            <a:endParaRPr lang="en-AU" b="1" dirty="0"/>
          </a:p>
        </p:txBody>
      </p:sp>
    </p:spTree>
    <p:extLst>
      <p:ext uri="{BB962C8B-B14F-4D97-AF65-F5344CB8AC3E}">
        <p14:creationId xmlns:p14="http://schemas.microsoft.com/office/powerpoint/2010/main" val="306743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34" presetClass="emph" presetSubtype="0" fill="hold" grpId="1" nodeType="after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3">
                                            <p:txEl>
                                              <p:pRg st="0" end="0"/>
                                            </p:txEl>
                                          </p:spTgt>
                                        </p:tgtEl>
                                        <p:attrNameLst>
                                          <p:attrName>ppt_x</p:attrName>
                                          <p:attrName>ppt_y</p:attrName>
                                        </p:attrNameLst>
                                      </p:cBhvr>
                                    </p:animMotion>
                                    <p:animRot by="1500000">
                                      <p:cBhvr>
                                        <p:cTn id="12" dur="125" fill="hold">
                                          <p:stCondLst>
                                            <p:cond delay="0"/>
                                          </p:stCondLst>
                                        </p:cTn>
                                        <p:tgtEl>
                                          <p:spTgt spid="3">
                                            <p:txEl>
                                              <p:pRg st="0" end="0"/>
                                            </p:txEl>
                                          </p:spTgt>
                                        </p:tgtEl>
                                        <p:attrNameLst>
                                          <p:attrName>r</p:attrName>
                                        </p:attrNameLst>
                                      </p:cBhvr>
                                    </p:animRot>
                                    <p:animRot by="-1500000">
                                      <p:cBhvr>
                                        <p:cTn id="13" dur="125" fill="hold">
                                          <p:stCondLst>
                                            <p:cond delay="125"/>
                                          </p:stCondLst>
                                        </p:cTn>
                                        <p:tgtEl>
                                          <p:spTgt spid="3">
                                            <p:txEl>
                                              <p:pRg st="0" end="0"/>
                                            </p:txEl>
                                          </p:spTgt>
                                        </p:tgtEl>
                                        <p:attrNameLst>
                                          <p:attrName>r</p:attrName>
                                        </p:attrNameLst>
                                      </p:cBhvr>
                                    </p:animRot>
                                    <p:animRot by="-1500000">
                                      <p:cBhvr>
                                        <p:cTn id="14" dur="125" fill="hold">
                                          <p:stCondLst>
                                            <p:cond delay="250"/>
                                          </p:stCondLst>
                                        </p:cTn>
                                        <p:tgtEl>
                                          <p:spTgt spid="3">
                                            <p:txEl>
                                              <p:pRg st="0" end="0"/>
                                            </p:txEl>
                                          </p:spTgt>
                                        </p:tgtEl>
                                        <p:attrNameLst>
                                          <p:attrName>r</p:attrName>
                                        </p:attrNameLst>
                                      </p:cBhvr>
                                    </p:animRot>
                                    <p:animRot by="1500000">
                                      <p:cBhvr>
                                        <p:cTn id="15"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g cwaz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3000" y="-27597"/>
            <a:ext cx="6858000" cy="6885598"/>
          </a:xfrm>
          <a:prstGeom prst="rect">
            <a:avLst/>
          </a:prstGeom>
          <a:ln>
            <a:noFill/>
          </a:ln>
          <a:effectLst>
            <a:softEdge rad="112500"/>
          </a:effectLst>
        </p:spPr>
      </p:pic>
      <p:sp>
        <p:nvSpPr>
          <p:cNvPr id="4" name="TextBox 3"/>
          <p:cNvSpPr txBox="1"/>
          <p:nvPr/>
        </p:nvSpPr>
        <p:spPr>
          <a:xfrm>
            <a:off x="1219200" y="381000"/>
            <a:ext cx="6705600" cy="584775"/>
          </a:xfrm>
          <a:prstGeom prst="rect">
            <a:avLst/>
          </a:prstGeom>
          <a:solidFill>
            <a:schemeClr val="accent2"/>
          </a:solidFill>
          <a:effectLst>
            <a:softEdge rad="63500"/>
          </a:effectLst>
        </p:spPr>
        <p:txBody>
          <a:bodyPr wrap="square" rtlCol="0">
            <a:spAutoFit/>
          </a:bodyPr>
          <a:lstStyle/>
          <a:p>
            <a:r>
              <a:rPr lang="en-A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people to understand your English</a:t>
            </a:r>
            <a:endParaRPr lang="en-A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228600" y="5638800"/>
            <a:ext cx="8610600" cy="584775"/>
          </a:xfrm>
          <a:prstGeom prst="rect">
            <a:avLst/>
          </a:prstGeom>
          <a:solidFill>
            <a:schemeClr val="accent2"/>
          </a:solidFill>
          <a:effectLst>
            <a:softEdge rad="63500"/>
          </a:effectLst>
        </p:spPr>
        <p:txBody>
          <a:bodyPr wrap="square" rtlCol="0">
            <a:spAutoFit/>
          </a:bodyPr>
          <a:lstStyle/>
          <a:p>
            <a:r>
              <a:rPr lang="en-A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stress </a:t>
            </a:r>
            <a:r>
              <a:rPr lang="en-AU" sz="32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a:t>
            </a:r>
            <a:r>
              <a:rPr lang="en-A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be more important than pronunciation.</a:t>
            </a:r>
            <a:endParaRPr lang="en-A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73910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MEANING is in the Stress</a:t>
            </a:r>
            <a:endParaRPr lang="en-AU" dirty="0"/>
          </a:p>
        </p:txBody>
      </p:sp>
      <p:pic>
        <p:nvPicPr>
          <p:cNvPr id="3" name="Picture 2" descr="duck bil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95400" y="1177963"/>
            <a:ext cx="7543800" cy="5680037"/>
          </a:xfrm>
          <a:prstGeom prst="rect">
            <a:avLst/>
          </a:prstGeom>
          <a:ln>
            <a:noFill/>
          </a:ln>
          <a:effectLst>
            <a:softEdge rad="112500"/>
          </a:effectLst>
        </p:spPr>
      </p:pic>
      <p:sp>
        <p:nvSpPr>
          <p:cNvPr id="4" name="TextBox 3"/>
          <p:cNvSpPr txBox="1"/>
          <p:nvPr/>
        </p:nvSpPr>
        <p:spPr>
          <a:xfrm>
            <a:off x="2590800" y="4572000"/>
            <a:ext cx="4800600" cy="584775"/>
          </a:xfrm>
          <a:prstGeom prst="rect">
            <a:avLst/>
          </a:prstGeom>
          <a:solidFill>
            <a:srgbClr val="7030A0">
              <a:alpha val="72941"/>
            </a:srgbClr>
          </a:solidFill>
        </p:spPr>
        <p:txBody>
          <a:bodyPr wrap="square" rtlCol="0">
            <a:spAutoFit/>
          </a:bodyPr>
          <a:lstStyle/>
          <a:p>
            <a:r>
              <a:rPr lang="en-A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CORRECT information</a:t>
            </a:r>
            <a:endParaRPr lang="en-A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2590800" y="5791200"/>
            <a:ext cx="4800600" cy="584775"/>
          </a:xfrm>
          <a:prstGeom prst="rect">
            <a:avLst/>
          </a:prstGeom>
          <a:solidFill>
            <a:srgbClr val="00B050">
              <a:alpha val="67843"/>
            </a:srgbClr>
          </a:solidFill>
        </p:spPr>
        <p:txBody>
          <a:bodyPr wrap="square" rtlCol="0">
            <a:spAutoFit/>
          </a:bodyPr>
          <a:lstStyle/>
          <a:p>
            <a:r>
              <a:rPr lang="en-A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CHECK information</a:t>
            </a:r>
            <a:endParaRPr lang="en-A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56180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400800" y="274320"/>
            <a:ext cx="2590800" cy="6050280"/>
          </a:xfrm>
        </p:spPr>
        <p:txBody>
          <a:bodyPr>
            <a:noAutofit/>
          </a:bodyPr>
          <a:lstStyle/>
          <a:p>
            <a:pPr>
              <a:lnSpc>
                <a:spcPct val="150000"/>
              </a:lnSpc>
            </a:pPr>
            <a:r>
              <a:rPr lang="en-AU" sz="4600" b="1" i="1" dirty="0" smtClean="0">
                <a:ln>
                  <a:solidFill>
                    <a:schemeClr val="tx1"/>
                  </a:solidFill>
                </a:ln>
                <a:solidFill>
                  <a:srgbClr val="FC20E2"/>
                </a:solidFill>
                <a:latin typeface="Calibri" pitchFamily="34" charset="0"/>
              </a:rPr>
              <a:t>The</a:t>
            </a:r>
          </a:p>
          <a:p>
            <a:pPr>
              <a:lnSpc>
                <a:spcPct val="150000"/>
              </a:lnSpc>
            </a:pPr>
            <a:r>
              <a:rPr lang="en-AU" sz="4600" b="1" i="1" u="sng" dirty="0" smtClean="0">
                <a:ln>
                  <a:solidFill>
                    <a:schemeClr val="tx1"/>
                  </a:solidFill>
                </a:ln>
                <a:solidFill>
                  <a:srgbClr val="FC20E2"/>
                </a:solidFill>
                <a:latin typeface="Calibri" pitchFamily="34" charset="0"/>
              </a:rPr>
              <a:t>Meaning</a:t>
            </a:r>
          </a:p>
          <a:p>
            <a:pPr>
              <a:lnSpc>
                <a:spcPct val="150000"/>
              </a:lnSpc>
            </a:pPr>
            <a:r>
              <a:rPr lang="en-AU" sz="4600" b="1" i="1" dirty="0" smtClean="0">
                <a:ln>
                  <a:solidFill>
                    <a:schemeClr val="tx1"/>
                  </a:solidFill>
                </a:ln>
                <a:solidFill>
                  <a:srgbClr val="FC20E2"/>
                </a:solidFill>
                <a:latin typeface="Calibri" pitchFamily="34" charset="0"/>
              </a:rPr>
              <a:t>is in the</a:t>
            </a:r>
          </a:p>
          <a:p>
            <a:pPr>
              <a:lnSpc>
                <a:spcPct val="150000"/>
              </a:lnSpc>
            </a:pPr>
            <a:r>
              <a:rPr lang="en-AU" sz="4600" b="1" i="1" u="sng" dirty="0" smtClean="0">
                <a:ln>
                  <a:solidFill>
                    <a:schemeClr val="tx1"/>
                  </a:solidFill>
                </a:ln>
                <a:solidFill>
                  <a:srgbClr val="FC20E2"/>
                </a:solidFill>
                <a:latin typeface="Calibri" pitchFamily="34" charset="0"/>
              </a:rPr>
              <a:t>Stress</a:t>
            </a:r>
            <a:endParaRPr lang="en-AU" sz="4600" b="1" i="1" u="sng" dirty="0">
              <a:ln>
                <a:solidFill>
                  <a:schemeClr val="tx1"/>
                </a:solidFill>
              </a:ln>
              <a:solidFill>
                <a:srgbClr val="FC20E2"/>
              </a:solidFill>
              <a:latin typeface="Calibri" pitchFamily="34" charset="0"/>
            </a:endParaRPr>
          </a:p>
        </p:txBody>
      </p:sp>
      <p:pic>
        <p:nvPicPr>
          <p:cNvPr id="4" name="Content Placeholder 3" descr="cat stand.png"/>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228600" y="580255"/>
            <a:ext cx="5819880" cy="5773690"/>
          </a:xfrm>
          <a:prstGeom prst="rect">
            <a:avLst/>
          </a:prstGeom>
          <a:ln>
            <a:noFill/>
          </a:ln>
          <a:effectLst>
            <a:softEdge rad="112500"/>
          </a:effectLst>
        </p:spPr>
      </p:pic>
      <p:sp>
        <p:nvSpPr>
          <p:cNvPr id="5" name="TextBox 4"/>
          <p:cNvSpPr txBox="1"/>
          <p:nvPr/>
        </p:nvSpPr>
        <p:spPr>
          <a:xfrm rot="20360660">
            <a:off x="1526101" y="2758826"/>
            <a:ext cx="3819150" cy="923330"/>
          </a:xfrm>
          <a:prstGeom prst="rect">
            <a:avLst/>
          </a:prstGeom>
          <a:solidFill>
            <a:srgbClr val="FC20E2"/>
          </a:solidFill>
          <a:effectLst>
            <a:softEdge rad="63500"/>
          </a:effectLst>
        </p:spPr>
        <p:txBody>
          <a:bodyPr wrap="square" rtlCol="0">
            <a:spAutoFit/>
          </a:bodyPr>
          <a:lstStyle/>
          <a:p>
            <a:r>
              <a:rPr lang="en-A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example</a:t>
            </a:r>
            <a:endParaRPr lang="en-AU"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1805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15"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467600" cy="715962"/>
          </a:xfrm>
        </p:spPr>
        <p:txBody>
          <a:bodyPr>
            <a:noAutofit/>
          </a:bodyPr>
          <a:lstStyle/>
          <a:p>
            <a:r>
              <a:rPr lang="en-AU" sz="3600" b="1" dirty="0" smtClean="0">
                <a:latin typeface="Aharoni" pitchFamily="2" charset="-79"/>
                <a:cs typeface="Aharoni" pitchFamily="2" charset="-79"/>
              </a:rPr>
              <a:t>One Sentence, Different Meanings</a:t>
            </a:r>
            <a:endParaRPr lang="en-AU" sz="3600" b="1" dirty="0">
              <a:latin typeface="Aharoni" pitchFamily="2" charset="-79"/>
              <a:cs typeface="Aharoni" pitchFamily="2" charset="-79"/>
            </a:endParaRPr>
          </a:p>
        </p:txBody>
      </p:sp>
      <p:sp>
        <p:nvSpPr>
          <p:cNvPr id="6" name="Content Placeholder 5"/>
          <p:cNvSpPr>
            <a:spLocks noGrp="1"/>
          </p:cNvSpPr>
          <p:nvPr>
            <p:ph idx="1"/>
          </p:nvPr>
        </p:nvSpPr>
        <p:spPr>
          <a:xfrm>
            <a:off x="457200" y="1219200"/>
            <a:ext cx="8229600" cy="5254752"/>
          </a:xfrm>
        </p:spPr>
        <p:txBody>
          <a:bodyPr>
            <a:normAutofit fontScale="92500" lnSpcReduction="20000"/>
          </a:bodyPr>
          <a:lstStyle/>
          <a:p>
            <a:pPr>
              <a:lnSpc>
                <a:spcPct val="150000"/>
              </a:lnSpc>
            </a:pPr>
            <a:r>
              <a:rPr lang="en-AU" sz="3200" b="1" dirty="0" smtClean="0">
                <a:latin typeface="Comic Sans MS" pitchFamily="66" charset="0"/>
              </a:rPr>
              <a:t>Are you going to eat </a:t>
            </a:r>
            <a:r>
              <a:rPr lang="en-AU" sz="3200" b="1" dirty="0" smtClean="0">
                <a:solidFill>
                  <a:srgbClr val="FF0000"/>
                </a:solidFill>
                <a:latin typeface="Comic Sans MS" pitchFamily="66" charset="0"/>
              </a:rPr>
              <a:t>THAT</a:t>
            </a:r>
            <a:r>
              <a:rPr lang="en-AU" sz="3200" b="1" dirty="0" smtClean="0">
                <a:latin typeface="Comic Sans MS" pitchFamily="66" charset="0"/>
              </a:rPr>
              <a:t>?</a:t>
            </a:r>
          </a:p>
          <a:p>
            <a:pPr>
              <a:lnSpc>
                <a:spcPct val="150000"/>
              </a:lnSpc>
              <a:buNone/>
            </a:pPr>
            <a:r>
              <a:rPr lang="en-AU" sz="2800" i="1" dirty="0" smtClean="0">
                <a:solidFill>
                  <a:srgbClr val="0070C0"/>
                </a:solidFill>
                <a:latin typeface="Comic Sans MS" pitchFamily="66" charset="0"/>
              </a:rPr>
              <a:t>[Meaning: it’s so big! / it’s disgusting!]</a:t>
            </a:r>
          </a:p>
          <a:p>
            <a:pPr>
              <a:lnSpc>
                <a:spcPct val="150000"/>
              </a:lnSpc>
            </a:pPr>
            <a:r>
              <a:rPr lang="en-AU" sz="3200" b="1" dirty="0" smtClean="0">
                <a:latin typeface="Comic Sans MS" pitchFamily="66" charset="0"/>
              </a:rPr>
              <a:t>Are you going to </a:t>
            </a:r>
            <a:r>
              <a:rPr lang="en-AU" sz="3200" b="1" dirty="0" smtClean="0">
                <a:solidFill>
                  <a:srgbClr val="FF0000"/>
                </a:solidFill>
                <a:latin typeface="Comic Sans MS" pitchFamily="66" charset="0"/>
              </a:rPr>
              <a:t>EAT</a:t>
            </a:r>
            <a:r>
              <a:rPr lang="en-AU" sz="3200" b="1" dirty="0" smtClean="0">
                <a:latin typeface="Comic Sans MS" pitchFamily="66" charset="0"/>
              </a:rPr>
              <a:t> that?</a:t>
            </a:r>
          </a:p>
          <a:p>
            <a:pPr>
              <a:lnSpc>
                <a:spcPct val="150000"/>
              </a:lnSpc>
              <a:buNone/>
            </a:pPr>
            <a:r>
              <a:rPr lang="en-AU" sz="2800" i="1" dirty="0" smtClean="0">
                <a:solidFill>
                  <a:srgbClr val="0070C0"/>
                </a:solidFill>
                <a:latin typeface="Comic Sans MS" pitchFamily="66" charset="0"/>
              </a:rPr>
              <a:t>[Meaning: I’m not sure that it’s really ‘food’!]</a:t>
            </a:r>
          </a:p>
          <a:p>
            <a:pPr>
              <a:lnSpc>
                <a:spcPct val="150000"/>
              </a:lnSpc>
            </a:pPr>
            <a:r>
              <a:rPr lang="en-AU" sz="3200" b="1" dirty="0" smtClean="0">
                <a:latin typeface="Comic Sans MS" pitchFamily="66" charset="0"/>
              </a:rPr>
              <a:t>Are </a:t>
            </a:r>
            <a:r>
              <a:rPr lang="en-AU" sz="3200" b="1" dirty="0" smtClean="0">
                <a:solidFill>
                  <a:srgbClr val="FF0000"/>
                </a:solidFill>
                <a:latin typeface="Comic Sans MS" pitchFamily="66" charset="0"/>
              </a:rPr>
              <a:t>YOU</a:t>
            </a:r>
            <a:r>
              <a:rPr lang="en-AU" sz="3200" b="1" dirty="0" smtClean="0">
                <a:latin typeface="Comic Sans MS" pitchFamily="66" charset="0"/>
              </a:rPr>
              <a:t> going to eat that?</a:t>
            </a:r>
          </a:p>
          <a:p>
            <a:pPr>
              <a:lnSpc>
                <a:spcPct val="150000"/>
              </a:lnSpc>
              <a:buNone/>
            </a:pPr>
            <a:r>
              <a:rPr lang="en-AU" sz="2800" i="1" dirty="0" smtClean="0">
                <a:solidFill>
                  <a:srgbClr val="0070C0"/>
                </a:solidFill>
                <a:latin typeface="Comic Sans MS" pitchFamily="66" charset="0"/>
              </a:rPr>
              <a:t>[Meaning: I thought you bought it for me!]</a:t>
            </a:r>
          </a:p>
          <a:p>
            <a:pPr>
              <a:lnSpc>
                <a:spcPct val="150000"/>
              </a:lnSpc>
            </a:pPr>
            <a:r>
              <a:rPr lang="en-AU" sz="3200" b="1" dirty="0" smtClean="0">
                <a:solidFill>
                  <a:srgbClr val="FF0000"/>
                </a:solidFill>
                <a:latin typeface="Comic Sans MS" pitchFamily="66" charset="0"/>
              </a:rPr>
              <a:t>ARE</a:t>
            </a:r>
            <a:r>
              <a:rPr lang="en-AU" sz="3200" b="1" dirty="0" smtClean="0">
                <a:latin typeface="Comic Sans MS" pitchFamily="66" charset="0"/>
              </a:rPr>
              <a:t> you going to eat that?</a:t>
            </a:r>
          </a:p>
          <a:p>
            <a:pPr>
              <a:lnSpc>
                <a:spcPct val="150000"/>
              </a:lnSpc>
              <a:buNone/>
            </a:pPr>
            <a:r>
              <a:rPr lang="en-AU" sz="2800" i="1" dirty="0" smtClean="0">
                <a:solidFill>
                  <a:srgbClr val="0070C0"/>
                </a:solidFill>
                <a:latin typeface="Comic Sans MS" pitchFamily="66" charset="0"/>
              </a:rPr>
              <a:t>[Meaning: you are sitting here just looking ...]</a:t>
            </a:r>
          </a:p>
        </p:txBody>
      </p:sp>
    </p:spTree>
    <p:extLst>
      <p:ext uri="{BB962C8B-B14F-4D97-AF65-F5344CB8AC3E}">
        <p14:creationId xmlns:p14="http://schemas.microsoft.com/office/powerpoint/2010/main" val="304413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685800" y="4419600"/>
            <a:ext cx="7848600" cy="1905000"/>
            <a:chOff x="762000" y="3124200"/>
            <a:chExt cx="7848600" cy="2061865"/>
          </a:xfrm>
        </p:grpSpPr>
        <p:grpSp>
          <p:nvGrpSpPr>
            <p:cNvPr id="5" name="Group 8"/>
            <p:cNvGrpSpPr/>
            <p:nvPr/>
          </p:nvGrpSpPr>
          <p:grpSpPr>
            <a:xfrm>
              <a:off x="762000" y="3124200"/>
              <a:ext cx="5181600" cy="2057400"/>
              <a:chOff x="762000" y="3124200"/>
              <a:chExt cx="5181600" cy="2057400"/>
            </a:xfrm>
          </p:grpSpPr>
          <p:sp>
            <p:nvSpPr>
              <p:cNvPr id="7" name="Rectangle 6"/>
              <p:cNvSpPr/>
              <p:nvPr/>
            </p:nvSpPr>
            <p:spPr>
              <a:xfrm>
                <a:off x="762000" y="3124200"/>
                <a:ext cx="5181600" cy="20574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http://chifenchen.tripod.com/papers/kids.gif"/>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3200400"/>
                <a:ext cx="5181600" cy="1943100"/>
              </a:xfrm>
              <a:prstGeom prst="rect">
                <a:avLst/>
              </a:prstGeom>
              <a:noFill/>
              <a:ln w="9525">
                <a:noFill/>
                <a:miter lim="800000"/>
                <a:headEnd/>
                <a:tailEnd/>
              </a:ln>
            </p:spPr>
          </p:pic>
        </p:grpSp>
        <p:sp>
          <p:nvSpPr>
            <p:cNvPr id="10" name="TextBox 9"/>
            <p:cNvSpPr txBox="1"/>
            <p:nvPr/>
          </p:nvSpPr>
          <p:spPr>
            <a:xfrm>
              <a:off x="6019800" y="4724400"/>
              <a:ext cx="2590800" cy="461665"/>
            </a:xfrm>
            <a:prstGeom prst="rect">
              <a:avLst/>
            </a:prstGeom>
            <a:solidFill>
              <a:schemeClr val="accent1">
                <a:lumMod val="60000"/>
                <a:lumOff val="40000"/>
              </a:schemeClr>
            </a:solidFill>
          </p:spPr>
          <p:txBody>
            <a:bodyPr wrap="square" rtlCol="0">
              <a:spAutoFit/>
            </a:bodyPr>
            <a:lstStyle/>
            <a:p>
              <a:r>
                <a:rPr lang="en-A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English Rhythm</a:t>
              </a:r>
              <a:endParaRPr lang="en-A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8" name="Group 11"/>
          <p:cNvGrpSpPr/>
          <p:nvPr/>
        </p:nvGrpSpPr>
        <p:grpSpPr>
          <a:xfrm>
            <a:off x="685800" y="2209799"/>
            <a:ext cx="8001000" cy="2057400"/>
            <a:chOff x="762000" y="685800"/>
            <a:chExt cx="8001000" cy="2057400"/>
          </a:xfrm>
        </p:grpSpPr>
        <p:grpSp>
          <p:nvGrpSpPr>
            <p:cNvPr id="9" name="Group 7"/>
            <p:cNvGrpSpPr/>
            <p:nvPr/>
          </p:nvGrpSpPr>
          <p:grpSpPr>
            <a:xfrm>
              <a:off x="762000" y="685800"/>
              <a:ext cx="5181600" cy="2057400"/>
              <a:chOff x="762000" y="685800"/>
              <a:chExt cx="5181600" cy="2057400"/>
            </a:xfrm>
          </p:grpSpPr>
          <p:sp>
            <p:nvSpPr>
              <p:cNvPr id="6" name="Rectangle 5"/>
              <p:cNvSpPr/>
              <p:nvPr/>
            </p:nvSpPr>
            <p:spPr>
              <a:xfrm>
                <a:off x="762000" y="685800"/>
                <a:ext cx="5181600" cy="20574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http://chifenchen.tripod.com/papers/soliders.gif"/>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8200" y="762000"/>
                <a:ext cx="5029200" cy="1828800"/>
              </a:xfrm>
              <a:prstGeom prst="rect">
                <a:avLst/>
              </a:prstGeom>
              <a:noFill/>
              <a:ln w="9525">
                <a:noFill/>
                <a:miter lim="800000"/>
                <a:headEnd/>
                <a:tailEnd/>
              </a:ln>
            </p:spPr>
          </p:pic>
        </p:grpSp>
        <p:sp>
          <p:nvSpPr>
            <p:cNvPr id="11" name="TextBox 10"/>
            <p:cNvSpPr txBox="1"/>
            <p:nvPr/>
          </p:nvSpPr>
          <p:spPr>
            <a:xfrm>
              <a:off x="6019800" y="2209800"/>
              <a:ext cx="2743200" cy="461665"/>
            </a:xfrm>
            <a:prstGeom prst="rect">
              <a:avLst/>
            </a:prstGeom>
            <a:solidFill>
              <a:schemeClr val="accent1">
                <a:lumMod val="60000"/>
                <a:lumOff val="40000"/>
              </a:schemeClr>
            </a:solidFill>
          </p:spPr>
          <p:txBody>
            <a:bodyPr wrap="square" rtlCol="0">
              <a:spAutoFit/>
            </a:bodyPr>
            <a:lstStyle/>
            <a:p>
              <a:r>
                <a:rPr lang="en-A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Chinese Rhythm</a:t>
              </a:r>
              <a:endParaRPr lang="en-A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4" name="Title 13"/>
          <p:cNvSpPr>
            <a:spLocks noGrp="1"/>
          </p:cNvSpPr>
          <p:nvPr>
            <p:ph type="title"/>
          </p:nvPr>
        </p:nvSpPr>
        <p:spPr>
          <a:xfrm>
            <a:off x="457200" y="274638"/>
            <a:ext cx="8229600" cy="1782762"/>
          </a:xfrm>
        </p:spPr>
        <p:txBody>
          <a:bodyPr/>
          <a:lstStyle/>
          <a:p>
            <a:r>
              <a:rPr lang="en-A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English is stress-timed </a:t>
            </a:r>
            <a:br>
              <a:rPr lang="en-A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A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rather than syllable-timed</a:t>
            </a:r>
            <a:endParaRPr lang="en-AU"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65813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7"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0-#ppt_w/2"/>
                                          </p:val>
                                        </p:tav>
                                        <p:tav tm="100000">
                                          <p:val>
                                            <p:strVal val="#ppt_x"/>
                                          </p:val>
                                        </p:tav>
                                      </p:tavLst>
                                    </p:anim>
                                    <p:anim calcmode="lin" valueType="num">
                                      <p:cBhvr additive="base">
                                        <p:cTn id="13"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5400" dirty="0" smtClean="0">
                <a:latin typeface="Aharoni" pitchFamily="2" charset="-79"/>
                <a:cs typeface="Aharoni" pitchFamily="2" charset="-79"/>
              </a:rPr>
              <a:t>Stress-Timed Language</a:t>
            </a:r>
            <a:endParaRPr lang="en-AU" sz="5400" dirty="0">
              <a:latin typeface="Aharoni" pitchFamily="2" charset="-79"/>
              <a:cs typeface="Aharoni" pitchFamily="2" charset="-79"/>
            </a:endParaRPr>
          </a:p>
        </p:txBody>
      </p:sp>
      <p:sp>
        <p:nvSpPr>
          <p:cNvPr id="3" name="Content Placeholder 2"/>
          <p:cNvSpPr>
            <a:spLocks noGrp="1"/>
          </p:cNvSpPr>
          <p:nvPr>
            <p:ph idx="1"/>
          </p:nvPr>
        </p:nvSpPr>
        <p:spPr>
          <a:xfrm>
            <a:off x="457200" y="1905000"/>
            <a:ext cx="7467600" cy="4568952"/>
          </a:xfrm>
          <a:solidFill>
            <a:srgbClr val="CCFFFF"/>
          </a:solidFill>
        </p:spPr>
        <p:txBody>
          <a:bodyPr>
            <a:normAutofit fontScale="85000" lnSpcReduction="10000"/>
          </a:bodyPr>
          <a:lstStyle/>
          <a:p>
            <a:pPr>
              <a:lnSpc>
                <a:spcPct val="200000"/>
              </a:lnSpc>
            </a:pPr>
            <a:r>
              <a:rPr lang="en-AU" sz="3200" dirty="0" smtClean="0">
                <a:latin typeface="Aharoni" pitchFamily="2" charset="-79"/>
                <a:cs typeface="Aharoni" pitchFamily="2" charset="-79"/>
              </a:rPr>
              <a:t>       Dogs              chase          cats</a:t>
            </a:r>
          </a:p>
          <a:p>
            <a:pPr>
              <a:lnSpc>
                <a:spcPct val="200000"/>
              </a:lnSpc>
            </a:pPr>
            <a:r>
              <a:rPr lang="en-AU" sz="3200" dirty="0" smtClean="0">
                <a:latin typeface="Aharoni" pitchFamily="2" charset="-79"/>
                <a:cs typeface="Aharoni" pitchFamily="2" charset="-79"/>
              </a:rPr>
              <a:t>The dogs              chase           cats</a:t>
            </a:r>
          </a:p>
          <a:p>
            <a:pPr>
              <a:lnSpc>
                <a:spcPct val="200000"/>
              </a:lnSpc>
            </a:pPr>
            <a:r>
              <a:rPr lang="en-AU" sz="3200" dirty="0" smtClean="0">
                <a:latin typeface="Aharoni" pitchFamily="2" charset="-79"/>
                <a:cs typeface="Aharoni" pitchFamily="2" charset="-79"/>
              </a:rPr>
              <a:t>The dogs              chase      the cats</a:t>
            </a:r>
          </a:p>
          <a:p>
            <a:pPr>
              <a:lnSpc>
                <a:spcPct val="200000"/>
              </a:lnSpc>
            </a:pPr>
            <a:r>
              <a:rPr lang="en-AU" sz="3200" dirty="0" smtClean="0">
                <a:latin typeface="Aharoni" pitchFamily="2" charset="-79"/>
                <a:cs typeface="Aharoni" pitchFamily="2" charset="-79"/>
              </a:rPr>
              <a:t>The dogs        will chase      the cats</a:t>
            </a:r>
          </a:p>
          <a:p>
            <a:pPr>
              <a:lnSpc>
                <a:spcPct val="200000"/>
              </a:lnSpc>
            </a:pPr>
            <a:r>
              <a:rPr lang="en-AU" sz="3200" dirty="0" smtClean="0">
                <a:latin typeface="Aharoni" pitchFamily="2" charset="-79"/>
                <a:cs typeface="Aharoni" pitchFamily="2" charset="-79"/>
              </a:rPr>
              <a:t>The dogs   will be chasing   the cats</a:t>
            </a:r>
            <a:endParaRPr lang="en-AU" sz="3200" dirty="0">
              <a:latin typeface="Aharoni" pitchFamily="2" charset="-79"/>
              <a:cs typeface="Aharoni" pitchFamily="2" charset="-79"/>
            </a:endParaRPr>
          </a:p>
        </p:txBody>
      </p:sp>
      <p:grpSp>
        <p:nvGrpSpPr>
          <p:cNvPr id="7" name="Group 6"/>
          <p:cNvGrpSpPr/>
          <p:nvPr/>
        </p:nvGrpSpPr>
        <p:grpSpPr>
          <a:xfrm>
            <a:off x="1828800" y="1295400"/>
            <a:ext cx="4724400" cy="457200"/>
            <a:chOff x="1828800" y="1295400"/>
            <a:chExt cx="4724400" cy="457200"/>
          </a:xfrm>
        </p:grpSpPr>
        <p:sp>
          <p:nvSpPr>
            <p:cNvPr id="4" name="Down Arrow 3"/>
            <p:cNvSpPr/>
            <p:nvPr/>
          </p:nvSpPr>
          <p:spPr>
            <a:xfrm>
              <a:off x="1828800" y="12954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Down Arrow 4"/>
            <p:cNvSpPr/>
            <p:nvPr/>
          </p:nvSpPr>
          <p:spPr>
            <a:xfrm>
              <a:off x="4267200" y="12954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Down Arrow 5"/>
            <p:cNvSpPr/>
            <p:nvPr/>
          </p:nvSpPr>
          <p:spPr>
            <a:xfrm>
              <a:off x="6172200" y="12954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14788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1143000"/>
          </a:xfrm>
        </p:spPr>
        <p:txBody>
          <a:bodyPr>
            <a:noAutofit/>
          </a:bodyPr>
          <a:lstStyle/>
          <a:p>
            <a:pPr algn="ctr"/>
            <a:r>
              <a:rPr lang="en-AU" sz="6000" dirty="0" smtClean="0"/>
              <a:t>♫</a:t>
            </a:r>
            <a:r>
              <a:rPr lang="en-AU" sz="6000" dirty="0" smtClean="0">
                <a:latin typeface="Aharoni" pitchFamily="2" charset="-79"/>
                <a:cs typeface="Aharoni" pitchFamily="2" charset="-79"/>
              </a:rPr>
              <a:t>Beat and Rhythm</a:t>
            </a:r>
            <a:r>
              <a:rPr lang="en-AU" sz="6000" dirty="0" smtClean="0"/>
              <a:t> ♫</a:t>
            </a:r>
            <a:endParaRPr lang="en-AU" sz="6000" dirty="0">
              <a:latin typeface="Aharoni" pitchFamily="2" charset="-79"/>
              <a:cs typeface="Aharoni" pitchFamily="2" charset="-79"/>
            </a:endParaRPr>
          </a:p>
        </p:txBody>
      </p:sp>
      <p:sp>
        <p:nvSpPr>
          <p:cNvPr id="3" name="Content Placeholder 2"/>
          <p:cNvSpPr>
            <a:spLocks noGrp="1"/>
          </p:cNvSpPr>
          <p:nvPr>
            <p:ph idx="1"/>
          </p:nvPr>
        </p:nvSpPr>
        <p:spPr>
          <a:xfrm>
            <a:off x="228600" y="1828800"/>
            <a:ext cx="8458200" cy="4645152"/>
          </a:xfrm>
          <a:solidFill>
            <a:schemeClr val="accent1">
              <a:lumMod val="20000"/>
              <a:lumOff val="80000"/>
            </a:schemeClr>
          </a:solidFill>
        </p:spPr>
        <p:txBody>
          <a:bodyPr>
            <a:normAutofit fontScale="70000" lnSpcReduction="20000"/>
          </a:bodyPr>
          <a:lstStyle/>
          <a:p>
            <a:pPr>
              <a:lnSpc>
                <a:spcPct val="200000"/>
              </a:lnSpc>
              <a:buNone/>
            </a:pPr>
            <a:r>
              <a:rPr lang="en-AU" dirty="0" smtClean="0">
                <a:latin typeface="Arial" pitchFamily="34" charset="0"/>
                <a:cs typeface="Arial" pitchFamily="34" charset="0"/>
              </a:rPr>
              <a:t>        I was </a:t>
            </a:r>
            <a:r>
              <a:rPr lang="en-AU" u="sng" dirty="0" smtClean="0">
                <a:latin typeface="Arial" pitchFamily="34" charset="0"/>
                <a:cs typeface="Arial" pitchFamily="34" charset="0"/>
              </a:rPr>
              <a:t>talk</a:t>
            </a:r>
            <a:r>
              <a:rPr lang="en-AU" dirty="0" smtClean="0">
                <a:latin typeface="Arial" pitchFamily="34" charset="0"/>
                <a:cs typeface="Arial" pitchFamily="34" charset="0"/>
              </a:rPr>
              <a:t>ing     to </a:t>
            </a:r>
            <a:r>
              <a:rPr lang="en-AU" u="sng" dirty="0" smtClean="0">
                <a:latin typeface="Arial" pitchFamily="34" charset="0"/>
                <a:cs typeface="Arial" pitchFamily="34" charset="0"/>
              </a:rPr>
              <a:t>Brian</a:t>
            </a:r>
            <a:r>
              <a:rPr lang="en-AU" dirty="0" smtClean="0">
                <a:latin typeface="Arial" pitchFamily="34" charset="0"/>
                <a:cs typeface="Arial" pitchFamily="34" charset="0"/>
              </a:rPr>
              <a:t>    when I </a:t>
            </a:r>
            <a:r>
              <a:rPr lang="en-AU" u="sng" dirty="0" smtClean="0">
                <a:latin typeface="Arial" pitchFamily="34" charset="0"/>
                <a:cs typeface="Arial" pitchFamily="34" charset="0"/>
              </a:rPr>
              <a:t>ran</a:t>
            </a:r>
            <a:r>
              <a:rPr lang="en-AU" dirty="0" smtClean="0">
                <a:latin typeface="Arial" pitchFamily="34" charset="0"/>
                <a:cs typeface="Arial" pitchFamily="34" charset="0"/>
              </a:rPr>
              <a:t>            into </a:t>
            </a:r>
            <a:r>
              <a:rPr lang="en-AU" u="sng" dirty="0" smtClean="0">
                <a:latin typeface="Arial" pitchFamily="34" charset="0"/>
                <a:cs typeface="Arial" pitchFamily="34" charset="0"/>
              </a:rPr>
              <a:t>Sue</a:t>
            </a:r>
            <a:r>
              <a:rPr lang="en-AU" dirty="0" smtClean="0">
                <a:latin typeface="Arial" pitchFamily="34" charset="0"/>
                <a:cs typeface="Arial" pitchFamily="34" charset="0"/>
              </a:rPr>
              <a:t>.</a:t>
            </a:r>
          </a:p>
          <a:p>
            <a:pPr>
              <a:lnSpc>
                <a:spcPct val="200000"/>
              </a:lnSpc>
              <a:buNone/>
            </a:pPr>
            <a:r>
              <a:rPr lang="en-AU" dirty="0" smtClean="0">
                <a:latin typeface="Arial" pitchFamily="34" charset="0"/>
                <a:cs typeface="Arial" pitchFamily="34" charset="0"/>
              </a:rPr>
              <a:t>         I was </a:t>
            </a:r>
            <a:r>
              <a:rPr lang="en-AU" u="sng" dirty="0" smtClean="0">
                <a:latin typeface="Arial" pitchFamily="34" charset="0"/>
                <a:cs typeface="Arial" pitchFamily="34" charset="0"/>
              </a:rPr>
              <a:t>wait</a:t>
            </a:r>
            <a:r>
              <a:rPr lang="en-AU" dirty="0" smtClean="0">
                <a:latin typeface="Arial" pitchFamily="34" charset="0"/>
                <a:cs typeface="Arial" pitchFamily="34" charset="0"/>
              </a:rPr>
              <a:t>ing    for </a:t>
            </a:r>
            <a:r>
              <a:rPr lang="en-AU" u="sng" dirty="0" smtClean="0">
                <a:latin typeface="Arial" pitchFamily="34" charset="0"/>
                <a:cs typeface="Arial" pitchFamily="34" charset="0"/>
              </a:rPr>
              <a:t>Jack</a:t>
            </a:r>
            <a:r>
              <a:rPr lang="en-AU" dirty="0" smtClean="0">
                <a:latin typeface="Arial" pitchFamily="34" charset="0"/>
                <a:cs typeface="Arial" pitchFamily="34" charset="0"/>
              </a:rPr>
              <a:t>   when I </a:t>
            </a:r>
            <a:r>
              <a:rPr lang="en-AU" u="sng" dirty="0" smtClean="0">
                <a:latin typeface="Arial" pitchFamily="34" charset="0"/>
                <a:cs typeface="Arial" pitchFamily="34" charset="0"/>
              </a:rPr>
              <a:t>saw</a:t>
            </a:r>
            <a:r>
              <a:rPr lang="en-AU" dirty="0" smtClean="0">
                <a:latin typeface="Arial" pitchFamily="34" charset="0"/>
                <a:cs typeface="Arial" pitchFamily="34" charset="0"/>
              </a:rPr>
              <a:t>          Mary </a:t>
            </a:r>
            <a:r>
              <a:rPr lang="en-AU" u="sng" dirty="0" smtClean="0">
                <a:latin typeface="Arial" pitchFamily="34" charset="0"/>
                <a:cs typeface="Arial" pitchFamily="34" charset="0"/>
              </a:rPr>
              <a:t>Lou</a:t>
            </a:r>
            <a:r>
              <a:rPr lang="en-AU" dirty="0" smtClean="0">
                <a:latin typeface="Arial" pitchFamily="34" charset="0"/>
                <a:cs typeface="Arial" pitchFamily="34" charset="0"/>
              </a:rPr>
              <a:t>.</a:t>
            </a:r>
          </a:p>
          <a:p>
            <a:pPr>
              <a:lnSpc>
                <a:spcPct val="200000"/>
              </a:lnSpc>
              <a:buNone/>
            </a:pPr>
            <a:r>
              <a:rPr lang="en-AU" dirty="0" smtClean="0">
                <a:latin typeface="Arial" pitchFamily="34" charset="0"/>
                <a:cs typeface="Arial" pitchFamily="34" charset="0"/>
              </a:rPr>
              <a:t>They were </a:t>
            </a:r>
            <a:r>
              <a:rPr lang="en-AU" u="sng" dirty="0" smtClean="0">
                <a:latin typeface="Arial" pitchFamily="34" charset="0"/>
                <a:cs typeface="Arial" pitchFamily="34" charset="0"/>
              </a:rPr>
              <a:t>clean</a:t>
            </a:r>
            <a:r>
              <a:rPr lang="en-AU" dirty="0" smtClean="0">
                <a:latin typeface="Arial" pitchFamily="34" charset="0"/>
                <a:cs typeface="Arial" pitchFamily="34" charset="0"/>
              </a:rPr>
              <a:t>ing the </a:t>
            </a:r>
            <a:r>
              <a:rPr lang="en-AU" u="sng" dirty="0" smtClean="0">
                <a:latin typeface="Arial" pitchFamily="34" charset="0"/>
                <a:cs typeface="Arial" pitchFamily="34" charset="0"/>
              </a:rPr>
              <a:t>house</a:t>
            </a:r>
            <a:r>
              <a:rPr lang="en-AU" dirty="0" smtClean="0">
                <a:latin typeface="Arial" pitchFamily="34" charset="0"/>
                <a:cs typeface="Arial" pitchFamily="34" charset="0"/>
              </a:rPr>
              <a:t> when I </a:t>
            </a:r>
            <a:r>
              <a:rPr lang="en-AU" u="sng" dirty="0" smtClean="0">
                <a:latin typeface="Arial" pitchFamily="34" charset="0"/>
                <a:cs typeface="Arial" pitchFamily="34" charset="0"/>
              </a:rPr>
              <a:t>knocked</a:t>
            </a:r>
            <a:r>
              <a:rPr lang="en-AU" dirty="0" smtClean="0">
                <a:latin typeface="Arial" pitchFamily="34" charset="0"/>
                <a:cs typeface="Arial" pitchFamily="34" charset="0"/>
              </a:rPr>
              <a:t>   at the </a:t>
            </a:r>
            <a:r>
              <a:rPr lang="en-AU" u="sng" dirty="0" smtClean="0">
                <a:latin typeface="Arial" pitchFamily="34" charset="0"/>
                <a:cs typeface="Arial" pitchFamily="34" charset="0"/>
              </a:rPr>
              <a:t>door</a:t>
            </a:r>
            <a:r>
              <a:rPr lang="en-AU" dirty="0" smtClean="0">
                <a:latin typeface="Arial" pitchFamily="34" charset="0"/>
                <a:cs typeface="Arial" pitchFamily="34" charset="0"/>
              </a:rPr>
              <a:t>.</a:t>
            </a:r>
          </a:p>
          <a:p>
            <a:pPr>
              <a:lnSpc>
                <a:spcPct val="200000"/>
              </a:lnSpc>
              <a:buNone/>
            </a:pPr>
            <a:r>
              <a:rPr lang="en-AU" dirty="0" smtClean="0">
                <a:latin typeface="Arial" pitchFamily="34" charset="0"/>
                <a:cs typeface="Arial" pitchFamily="34" charset="0"/>
              </a:rPr>
              <a:t>      He was </a:t>
            </a:r>
            <a:r>
              <a:rPr lang="en-AU" u="sng" dirty="0" smtClean="0">
                <a:latin typeface="Arial" pitchFamily="34" charset="0"/>
                <a:cs typeface="Arial" pitchFamily="34" charset="0"/>
              </a:rPr>
              <a:t>dust</a:t>
            </a:r>
            <a:r>
              <a:rPr lang="en-AU" dirty="0" smtClean="0">
                <a:latin typeface="Arial" pitchFamily="34" charset="0"/>
                <a:cs typeface="Arial" pitchFamily="34" charset="0"/>
              </a:rPr>
              <a:t>ing      a </a:t>
            </a:r>
            <a:r>
              <a:rPr lang="en-AU" u="sng" dirty="0" smtClean="0">
                <a:latin typeface="Arial" pitchFamily="34" charset="0"/>
                <a:cs typeface="Arial" pitchFamily="34" charset="0"/>
              </a:rPr>
              <a:t>lamp</a:t>
            </a:r>
            <a:r>
              <a:rPr lang="en-AU" dirty="0" smtClean="0">
                <a:latin typeface="Arial" pitchFamily="34" charset="0"/>
                <a:cs typeface="Arial" pitchFamily="34" charset="0"/>
              </a:rPr>
              <a:t>   when it </a:t>
            </a:r>
            <a:r>
              <a:rPr lang="en-AU" u="sng" dirty="0" smtClean="0">
                <a:latin typeface="Arial" pitchFamily="34" charset="0"/>
                <a:cs typeface="Arial" pitchFamily="34" charset="0"/>
              </a:rPr>
              <a:t>fell</a:t>
            </a:r>
            <a:r>
              <a:rPr lang="en-AU" dirty="0" smtClean="0">
                <a:latin typeface="Arial" pitchFamily="34" charset="0"/>
                <a:cs typeface="Arial" pitchFamily="34" charset="0"/>
              </a:rPr>
              <a:t>         on the </a:t>
            </a:r>
            <a:r>
              <a:rPr lang="en-AU" u="sng" dirty="0" smtClean="0">
                <a:latin typeface="Arial" pitchFamily="34" charset="0"/>
                <a:cs typeface="Arial" pitchFamily="34" charset="0"/>
              </a:rPr>
              <a:t>floor</a:t>
            </a:r>
            <a:r>
              <a:rPr lang="en-AU" dirty="0" smtClean="0">
                <a:latin typeface="Arial" pitchFamily="34" charset="0"/>
                <a:cs typeface="Arial" pitchFamily="34" charset="0"/>
              </a:rPr>
              <a:t>.</a:t>
            </a:r>
          </a:p>
          <a:p>
            <a:pPr>
              <a:lnSpc>
                <a:spcPct val="200000"/>
              </a:lnSpc>
              <a:buNone/>
            </a:pPr>
            <a:r>
              <a:rPr lang="en-AU" dirty="0" smtClean="0">
                <a:latin typeface="Arial" pitchFamily="34" charset="0"/>
                <a:cs typeface="Arial" pitchFamily="34" charset="0"/>
              </a:rPr>
              <a:t>     She was </a:t>
            </a:r>
            <a:r>
              <a:rPr lang="en-AU" u="sng" dirty="0" smtClean="0">
                <a:latin typeface="Arial" pitchFamily="34" charset="0"/>
                <a:cs typeface="Arial" pitchFamily="34" charset="0"/>
              </a:rPr>
              <a:t>learn</a:t>
            </a:r>
            <a:r>
              <a:rPr lang="en-AU" dirty="0" smtClean="0">
                <a:latin typeface="Arial" pitchFamily="34" charset="0"/>
                <a:cs typeface="Arial" pitchFamily="34" charset="0"/>
              </a:rPr>
              <a:t>ing   to </a:t>
            </a:r>
            <a:r>
              <a:rPr lang="en-AU" u="sng" dirty="0" smtClean="0">
                <a:latin typeface="Arial" pitchFamily="34" charset="0"/>
                <a:cs typeface="Arial" pitchFamily="34" charset="0"/>
              </a:rPr>
              <a:t>drive</a:t>
            </a:r>
            <a:r>
              <a:rPr lang="en-AU" dirty="0" smtClean="0">
                <a:latin typeface="Arial" pitchFamily="34" charset="0"/>
                <a:cs typeface="Arial" pitchFamily="34" charset="0"/>
              </a:rPr>
              <a:t>   when I </a:t>
            </a:r>
            <a:r>
              <a:rPr lang="en-AU" u="sng" dirty="0" smtClean="0">
                <a:latin typeface="Arial" pitchFamily="34" charset="0"/>
                <a:cs typeface="Arial" pitchFamily="34" charset="0"/>
              </a:rPr>
              <a:t>met</a:t>
            </a:r>
            <a:r>
              <a:rPr lang="en-AU" dirty="0" smtClean="0">
                <a:latin typeface="Arial" pitchFamily="34" charset="0"/>
                <a:cs typeface="Arial" pitchFamily="34" charset="0"/>
              </a:rPr>
              <a:t> her     last </a:t>
            </a:r>
            <a:r>
              <a:rPr lang="en-AU" u="sng" dirty="0" smtClean="0">
                <a:latin typeface="Arial" pitchFamily="34" charset="0"/>
                <a:cs typeface="Arial" pitchFamily="34" charset="0"/>
              </a:rPr>
              <a:t>May</a:t>
            </a:r>
            <a:r>
              <a:rPr lang="en-AU" dirty="0" smtClean="0">
                <a:latin typeface="Arial" pitchFamily="34" charset="0"/>
                <a:cs typeface="Arial" pitchFamily="34" charset="0"/>
              </a:rPr>
              <a:t>.</a:t>
            </a:r>
          </a:p>
          <a:p>
            <a:pPr>
              <a:lnSpc>
                <a:spcPct val="200000"/>
              </a:lnSpc>
              <a:buNone/>
            </a:pPr>
            <a:r>
              <a:rPr lang="en-AU" dirty="0" smtClean="0">
                <a:latin typeface="Arial" pitchFamily="34" charset="0"/>
                <a:cs typeface="Arial" pitchFamily="34" charset="0"/>
              </a:rPr>
              <a:t>      She was </a:t>
            </a:r>
            <a:r>
              <a:rPr lang="en-AU" u="sng" dirty="0" smtClean="0">
                <a:latin typeface="Arial" pitchFamily="34" charset="0"/>
                <a:cs typeface="Arial" pitchFamily="34" charset="0"/>
              </a:rPr>
              <a:t>buy</a:t>
            </a:r>
            <a:r>
              <a:rPr lang="en-AU" dirty="0" smtClean="0">
                <a:latin typeface="Arial" pitchFamily="34" charset="0"/>
                <a:cs typeface="Arial" pitchFamily="34" charset="0"/>
              </a:rPr>
              <a:t>ing      a </a:t>
            </a:r>
            <a:r>
              <a:rPr lang="en-AU" u="sng" dirty="0" smtClean="0">
                <a:latin typeface="Arial" pitchFamily="34" charset="0"/>
                <a:cs typeface="Arial" pitchFamily="34" charset="0"/>
              </a:rPr>
              <a:t>car</a:t>
            </a:r>
            <a:r>
              <a:rPr lang="en-AU" dirty="0" smtClean="0">
                <a:latin typeface="Arial" pitchFamily="34" charset="0"/>
                <a:cs typeface="Arial" pitchFamily="34" charset="0"/>
              </a:rPr>
              <a:t>      when I </a:t>
            </a:r>
            <a:r>
              <a:rPr lang="en-AU" u="sng" dirty="0" smtClean="0">
                <a:latin typeface="Arial" pitchFamily="34" charset="0"/>
                <a:cs typeface="Arial" pitchFamily="34" charset="0"/>
              </a:rPr>
              <a:t>saw</a:t>
            </a:r>
            <a:r>
              <a:rPr lang="en-AU" dirty="0" smtClean="0">
                <a:latin typeface="Arial" pitchFamily="34" charset="0"/>
                <a:cs typeface="Arial" pitchFamily="34" charset="0"/>
              </a:rPr>
              <a:t> her        to</a:t>
            </a:r>
            <a:r>
              <a:rPr lang="en-AU" u="sng" dirty="0" smtClean="0">
                <a:latin typeface="Arial" pitchFamily="34" charset="0"/>
                <a:cs typeface="Arial" pitchFamily="34" charset="0"/>
              </a:rPr>
              <a:t>day</a:t>
            </a:r>
            <a:r>
              <a:rPr lang="en-AU" dirty="0" smtClean="0">
                <a:latin typeface="Arial" pitchFamily="34" charset="0"/>
                <a:cs typeface="Arial" pitchFamily="34" charset="0"/>
              </a:rPr>
              <a:t>.</a:t>
            </a:r>
          </a:p>
        </p:txBody>
      </p:sp>
      <p:sp>
        <p:nvSpPr>
          <p:cNvPr id="10" name="Down Arrow 9"/>
          <p:cNvSpPr/>
          <p:nvPr/>
        </p:nvSpPr>
        <p:spPr>
          <a:xfrm>
            <a:off x="1828800" y="15240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Down Arrow 10"/>
          <p:cNvSpPr/>
          <p:nvPr/>
        </p:nvSpPr>
        <p:spPr>
          <a:xfrm>
            <a:off x="3429000" y="15240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Down Arrow 11"/>
          <p:cNvSpPr/>
          <p:nvPr/>
        </p:nvSpPr>
        <p:spPr>
          <a:xfrm>
            <a:off x="5105400" y="15240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Down Arrow 12"/>
          <p:cNvSpPr/>
          <p:nvPr/>
        </p:nvSpPr>
        <p:spPr>
          <a:xfrm>
            <a:off x="6934200" y="15240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2242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Scale>
                                      <p:cBhvr>
                                        <p:cTn id="3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4" end="4"/>
                                            </p:txEl>
                                          </p:spTgt>
                                        </p:tgtEl>
                                        <p:attrNameLst>
                                          <p:attrName>ppt_x</p:attrName>
                                          <p:attrName>ppt_y</p:attrName>
                                        </p:attrNameLst>
                                      </p:cBhvr>
                                    </p:animMotion>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Scale>
                                      <p:cBhvr>
                                        <p:cTn id="42"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5" end="5"/>
                                            </p:txEl>
                                          </p:spTgt>
                                        </p:tgtEl>
                                        <p:attrNameLst>
                                          <p:attrName>ppt_x</p:attrName>
                                          <p:attrName>ppt_y</p:attrName>
                                        </p:attrNameLst>
                                      </p:cBhvr>
                                    </p:animMotion>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2400" y="457200"/>
            <a:ext cx="8839200" cy="682625"/>
          </a:xfrm>
          <a:solidFill>
            <a:srgbClr val="EAEAEA"/>
          </a:solidFill>
        </p:spPr>
        <p:txBody>
          <a:bodyPr>
            <a:noAutofit/>
          </a:bodyPr>
          <a:lstStyle/>
          <a:p>
            <a:r>
              <a:rPr lang="en-AU" sz="4000" b="1" cap="none" dirty="0" smtClean="0">
                <a:ln w="10541" cmpd="sng">
                  <a:solidFill>
                    <a:schemeClr val="accent1">
                      <a:shade val="88000"/>
                      <a:satMod val="110000"/>
                    </a:schemeClr>
                  </a:solidFill>
                  <a:prstDash val="solid"/>
                </a:ln>
                <a:solidFill>
                  <a:srgbClr val="CC3300"/>
                </a:solidFill>
              </a:rPr>
              <a:t>Phonology describes how to use your...</a:t>
            </a:r>
            <a:endParaRPr lang="en-AU" sz="4000" b="1" cap="none" dirty="0">
              <a:ln w="10541" cmpd="sng">
                <a:solidFill>
                  <a:schemeClr val="accent1">
                    <a:shade val="88000"/>
                    <a:satMod val="110000"/>
                  </a:schemeClr>
                </a:solidFill>
                <a:prstDash val="solid"/>
              </a:ln>
              <a:solidFill>
                <a:srgbClr val="CC3300"/>
              </a:solidFill>
            </a:endParaRPr>
          </a:p>
        </p:txBody>
      </p:sp>
      <p:pic>
        <p:nvPicPr>
          <p:cNvPr id="6" name="Content Placeholder 5" descr="lizard baby mouth.png"/>
          <p:cNvPicPr>
            <a:picLocks noGrp="1" noChangeAspect="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0" y="1371600"/>
            <a:ext cx="6096000" cy="4545013"/>
          </a:xfrm>
        </p:spPr>
      </p:pic>
      <p:sp>
        <p:nvSpPr>
          <p:cNvPr id="5" name="TextBox 4"/>
          <p:cNvSpPr txBox="1"/>
          <p:nvPr/>
        </p:nvSpPr>
        <p:spPr>
          <a:xfrm>
            <a:off x="266700" y="5943600"/>
            <a:ext cx="8610600" cy="707886"/>
          </a:xfrm>
          <a:prstGeom prst="rect">
            <a:avLst/>
          </a:prstGeom>
          <a:solidFill>
            <a:schemeClr val="accent2"/>
          </a:solidFill>
        </p:spPr>
        <p:txBody>
          <a:bodyPr wrap="square" rtlCol="0">
            <a:spAutoFit/>
          </a:bodyPr>
          <a:lstStyle/>
          <a:p>
            <a:r>
              <a:rPr lang="en-AU" sz="4000" b="1" dirty="0" smtClean="0">
                <a:ln w="18415" cmpd="sng">
                  <a:solidFill>
                    <a:srgbClr val="C00000"/>
                  </a:solidFill>
                  <a:prstDash val="solid"/>
                </a:ln>
                <a:solidFill>
                  <a:srgbClr val="FFFFFF"/>
                </a:solidFill>
                <a:effectLst>
                  <a:outerShdw blurRad="63500" dir="3600000" algn="tl" rotWithShape="0">
                    <a:srgbClr val="000000">
                      <a:alpha val="70000"/>
                    </a:srgbClr>
                  </a:outerShdw>
                </a:effectLst>
              </a:rPr>
              <a:t>Maybe that’s why lizards can’t talk ...</a:t>
            </a:r>
            <a:endParaRPr lang="en-AU" sz="4000" b="1" dirty="0">
              <a:ln w="18415" cmpd="sng">
                <a:solidFill>
                  <a:srgbClr val="C00000"/>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6400800" y="1249680"/>
            <a:ext cx="1600200" cy="707886"/>
          </a:xfrm>
          <a:prstGeom prst="rect">
            <a:avLst/>
          </a:prstGeom>
          <a:noFill/>
        </p:spPr>
        <p:txBody>
          <a:bodyPr wrap="square" rtlCol="0">
            <a:spAutoFit/>
          </a:bodyPr>
          <a:lstStyle/>
          <a:p>
            <a:r>
              <a:rPr lang="en-AU" sz="4000" b="1" spc="50" dirty="0" smtClean="0">
                <a:ln w="12700" cmpd="sng">
                  <a:solidFill>
                    <a:schemeClr val="accent6">
                      <a:satMod val="120000"/>
                      <a:shade val="80000"/>
                    </a:schemeClr>
                  </a:solidFill>
                  <a:prstDash val="solid"/>
                </a:ln>
                <a:solidFill>
                  <a:srgbClr val="CC3300"/>
                </a:solidFill>
                <a:effectLst>
                  <a:glow rad="53100">
                    <a:schemeClr val="accent6">
                      <a:satMod val="180000"/>
                      <a:alpha val="30000"/>
                    </a:schemeClr>
                  </a:glow>
                </a:effectLst>
              </a:rPr>
              <a:t>teeth</a:t>
            </a:r>
            <a:endParaRPr lang="en-AU" sz="4000" b="1" spc="50" dirty="0">
              <a:ln w="12700" cmpd="sng">
                <a:solidFill>
                  <a:schemeClr val="accent6">
                    <a:satMod val="120000"/>
                    <a:shade val="80000"/>
                  </a:schemeClr>
                </a:solidFill>
                <a:prstDash val="solid"/>
              </a:ln>
              <a:solidFill>
                <a:srgbClr val="CC3300"/>
              </a:solidFill>
              <a:effectLst>
                <a:glow rad="53100">
                  <a:schemeClr val="accent6">
                    <a:satMod val="180000"/>
                    <a:alpha val="30000"/>
                  </a:schemeClr>
                </a:glow>
              </a:effectLst>
            </a:endParaRPr>
          </a:p>
        </p:txBody>
      </p:sp>
      <p:sp>
        <p:nvSpPr>
          <p:cNvPr id="8" name="TextBox 7"/>
          <p:cNvSpPr txBox="1"/>
          <p:nvPr/>
        </p:nvSpPr>
        <p:spPr>
          <a:xfrm>
            <a:off x="6400800" y="5105400"/>
            <a:ext cx="1905000" cy="707886"/>
          </a:xfrm>
          <a:prstGeom prst="rect">
            <a:avLst/>
          </a:prstGeom>
          <a:noFill/>
        </p:spPr>
        <p:txBody>
          <a:bodyPr wrap="square" rtlCol="0">
            <a:spAutoFit/>
          </a:bodyPr>
          <a:lstStyle/>
          <a:p>
            <a:r>
              <a:rPr lang="en-AU" sz="4000" b="1" spc="50" dirty="0" smtClean="0">
                <a:ln w="12700" cmpd="sng">
                  <a:solidFill>
                    <a:schemeClr val="accent6">
                      <a:satMod val="120000"/>
                      <a:shade val="80000"/>
                    </a:schemeClr>
                  </a:solidFill>
                  <a:prstDash val="solid"/>
                </a:ln>
                <a:solidFill>
                  <a:srgbClr val="CC3300"/>
                </a:solidFill>
                <a:effectLst>
                  <a:glow rad="53100">
                    <a:schemeClr val="accent6">
                      <a:satMod val="180000"/>
                      <a:alpha val="30000"/>
                    </a:schemeClr>
                  </a:glow>
                </a:effectLst>
              </a:rPr>
              <a:t>larynx</a:t>
            </a:r>
            <a:endParaRPr lang="en-AU" sz="4000" b="1" spc="50" dirty="0">
              <a:ln w="12700" cmpd="sng">
                <a:solidFill>
                  <a:schemeClr val="accent6">
                    <a:satMod val="120000"/>
                    <a:shade val="80000"/>
                  </a:schemeClr>
                </a:solidFill>
                <a:prstDash val="solid"/>
              </a:ln>
              <a:solidFill>
                <a:srgbClr val="CC3300"/>
              </a:solidFill>
              <a:effectLst>
                <a:glow rad="53100">
                  <a:schemeClr val="accent6">
                    <a:satMod val="180000"/>
                    <a:alpha val="30000"/>
                  </a:schemeClr>
                </a:glow>
              </a:effectLst>
            </a:endParaRPr>
          </a:p>
        </p:txBody>
      </p:sp>
      <p:sp>
        <p:nvSpPr>
          <p:cNvPr id="9" name="TextBox 8"/>
          <p:cNvSpPr txBox="1"/>
          <p:nvPr/>
        </p:nvSpPr>
        <p:spPr>
          <a:xfrm>
            <a:off x="6400800" y="2020824"/>
            <a:ext cx="2133600" cy="707886"/>
          </a:xfrm>
          <a:prstGeom prst="rect">
            <a:avLst/>
          </a:prstGeom>
          <a:noFill/>
        </p:spPr>
        <p:txBody>
          <a:bodyPr wrap="square" rtlCol="0">
            <a:spAutoFit/>
          </a:bodyPr>
          <a:lstStyle/>
          <a:p>
            <a:r>
              <a:rPr lang="en-AU" sz="4000" b="1" spc="50" dirty="0" smtClean="0">
                <a:ln w="12700" cmpd="sng">
                  <a:solidFill>
                    <a:schemeClr val="accent6">
                      <a:satMod val="120000"/>
                      <a:shade val="80000"/>
                    </a:schemeClr>
                  </a:solidFill>
                  <a:prstDash val="solid"/>
                </a:ln>
                <a:solidFill>
                  <a:srgbClr val="CC3300"/>
                </a:solidFill>
                <a:effectLst>
                  <a:glow rad="53100">
                    <a:schemeClr val="accent6">
                      <a:satMod val="180000"/>
                      <a:alpha val="30000"/>
                    </a:schemeClr>
                  </a:glow>
                </a:effectLst>
              </a:rPr>
              <a:t>tongue</a:t>
            </a:r>
            <a:endParaRPr lang="en-AU" sz="4000" b="1" spc="50" dirty="0">
              <a:ln w="12700" cmpd="sng">
                <a:solidFill>
                  <a:schemeClr val="accent6">
                    <a:satMod val="120000"/>
                    <a:shade val="80000"/>
                  </a:schemeClr>
                </a:solidFill>
                <a:prstDash val="solid"/>
              </a:ln>
              <a:solidFill>
                <a:srgbClr val="CC3300"/>
              </a:solidFill>
              <a:effectLst>
                <a:glow rad="53100">
                  <a:schemeClr val="accent6">
                    <a:satMod val="180000"/>
                    <a:alpha val="30000"/>
                  </a:schemeClr>
                </a:glow>
              </a:effectLst>
            </a:endParaRPr>
          </a:p>
        </p:txBody>
      </p:sp>
      <p:sp>
        <p:nvSpPr>
          <p:cNvPr id="10" name="TextBox 9"/>
          <p:cNvSpPr txBox="1"/>
          <p:nvPr/>
        </p:nvSpPr>
        <p:spPr>
          <a:xfrm>
            <a:off x="6400800" y="2791968"/>
            <a:ext cx="1143000" cy="707886"/>
          </a:xfrm>
          <a:prstGeom prst="rect">
            <a:avLst/>
          </a:prstGeom>
          <a:noFill/>
        </p:spPr>
        <p:txBody>
          <a:bodyPr wrap="square" rtlCol="0">
            <a:spAutoFit/>
          </a:bodyPr>
          <a:lstStyle/>
          <a:p>
            <a:r>
              <a:rPr lang="en-AU" sz="4000" b="1" spc="50" dirty="0" smtClean="0">
                <a:ln w="12700" cmpd="sng">
                  <a:solidFill>
                    <a:schemeClr val="accent6">
                      <a:satMod val="120000"/>
                      <a:shade val="80000"/>
                    </a:schemeClr>
                  </a:solidFill>
                  <a:prstDash val="solid"/>
                </a:ln>
                <a:solidFill>
                  <a:srgbClr val="CC3300"/>
                </a:solidFill>
                <a:effectLst>
                  <a:glow rad="53100">
                    <a:schemeClr val="accent6">
                      <a:satMod val="180000"/>
                      <a:alpha val="30000"/>
                    </a:schemeClr>
                  </a:glow>
                </a:effectLst>
              </a:rPr>
              <a:t>lips</a:t>
            </a:r>
            <a:endParaRPr lang="en-AU" sz="4000" b="1" spc="50" dirty="0">
              <a:ln w="12700" cmpd="sng">
                <a:solidFill>
                  <a:schemeClr val="accent6">
                    <a:satMod val="120000"/>
                    <a:shade val="80000"/>
                  </a:schemeClr>
                </a:solidFill>
                <a:prstDash val="solid"/>
              </a:ln>
              <a:solidFill>
                <a:srgbClr val="CC3300"/>
              </a:solidFill>
              <a:effectLst>
                <a:glow rad="53100">
                  <a:schemeClr val="accent6">
                    <a:satMod val="180000"/>
                    <a:alpha val="30000"/>
                  </a:schemeClr>
                </a:glow>
              </a:effectLst>
            </a:endParaRPr>
          </a:p>
        </p:txBody>
      </p:sp>
      <p:sp>
        <p:nvSpPr>
          <p:cNvPr id="11" name="TextBox 10"/>
          <p:cNvSpPr txBox="1"/>
          <p:nvPr/>
        </p:nvSpPr>
        <p:spPr>
          <a:xfrm>
            <a:off x="6400800" y="3563112"/>
            <a:ext cx="1981200" cy="707886"/>
          </a:xfrm>
          <a:prstGeom prst="rect">
            <a:avLst/>
          </a:prstGeom>
          <a:noFill/>
        </p:spPr>
        <p:txBody>
          <a:bodyPr wrap="square" rtlCol="0">
            <a:spAutoFit/>
          </a:bodyPr>
          <a:lstStyle/>
          <a:p>
            <a:r>
              <a:rPr lang="en-AU" sz="4000" b="1" spc="50" dirty="0" smtClean="0">
                <a:ln w="12700" cmpd="sng">
                  <a:solidFill>
                    <a:schemeClr val="accent6">
                      <a:satMod val="120000"/>
                      <a:shade val="80000"/>
                    </a:schemeClr>
                  </a:solidFill>
                  <a:prstDash val="solid"/>
                </a:ln>
                <a:solidFill>
                  <a:srgbClr val="CC3300"/>
                </a:solidFill>
                <a:effectLst>
                  <a:glow rad="53100">
                    <a:schemeClr val="accent6">
                      <a:satMod val="180000"/>
                      <a:alpha val="30000"/>
                    </a:schemeClr>
                  </a:glow>
                </a:effectLst>
              </a:rPr>
              <a:t>palate</a:t>
            </a:r>
            <a:endParaRPr lang="en-AU" sz="4000" b="1" spc="50" dirty="0">
              <a:ln w="12700" cmpd="sng">
                <a:solidFill>
                  <a:schemeClr val="accent6">
                    <a:satMod val="120000"/>
                    <a:shade val="80000"/>
                  </a:schemeClr>
                </a:solidFill>
                <a:prstDash val="solid"/>
              </a:ln>
              <a:solidFill>
                <a:srgbClr val="CC3300"/>
              </a:solidFill>
              <a:effectLst>
                <a:glow rad="53100">
                  <a:schemeClr val="accent6">
                    <a:satMod val="180000"/>
                    <a:alpha val="30000"/>
                  </a:schemeClr>
                </a:glow>
              </a:effectLst>
            </a:endParaRPr>
          </a:p>
        </p:txBody>
      </p:sp>
      <p:sp>
        <p:nvSpPr>
          <p:cNvPr id="12" name="TextBox 11"/>
          <p:cNvSpPr txBox="1"/>
          <p:nvPr/>
        </p:nvSpPr>
        <p:spPr>
          <a:xfrm>
            <a:off x="6400800" y="4334256"/>
            <a:ext cx="1600200" cy="707886"/>
          </a:xfrm>
          <a:prstGeom prst="rect">
            <a:avLst/>
          </a:prstGeom>
          <a:noFill/>
        </p:spPr>
        <p:txBody>
          <a:bodyPr wrap="square" rtlCol="0">
            <a:spAutoFit/>
          </a:bodyPr>
          <a:lstStyle/>
          <a:p>
            <a:r>
              <a:rPr lang="en-AU" sz="4000" b="1" spc="50" dirty="0" smtClean="0">
                <a:ln w="12700" cmpd="sng">
                  <a:solidFill>
                    <a:schemeClr val="accent6">
                      <a:satMod val="120000"/>
                      <a:shade val="80000"/>
                    </a:schemeClr>
                  </a:solidFill>
                  <a:prstDash val="solid"/>
                </a:ln>
                <a:solidFill>
                  <a:srgbClr val="CC3300"/>
                </a:solidFill>
                <a:effectLst>
                  <a:glow rad="53100">
                    <a:schemeClr val="accent6">
                      <a:satMod val="180000"/>
                      <a:alpha val="30000"/>
                    </a:schemeClr>
                  </a:glow>
                </a:effectLst>
              </a:rPr>
              <a:t>uvula</a:t>
            </a:r>
            <a:endParaRPr lang="en-AU" sz="4000" b="1" spc="50" dirty="0">
              <a:ln w="12700" cmpd="sng">
                <a:solidFill>
                  <a:schemeClr val="accent6">
                    <a:satMod val="120000"/>
                    <a:shade val="80000"/>
                  </a:schemeClr>
                </a:solidFill>
                <a:prstDash val="solid"/>
              </a:ln>
              <a:solidFill>
                <a:srgbClr val="CC3300"/>
              </a:solidFill>
              <a:effectLst>
                <a:glow rad="53100">
                  <a:schemeClr val="accent6">
                    <a:satMod val="180000"/>
                    <a:alpha val="30000"/>
                  </a:schemeClr>
                </a:glow>
              </a:effectLst>
            </a:endParaRPr>
          </a:p>
        </p:txBody>
      </p:sp>
    </p:spTree>
    <p:extLst>
      <p:ext uri="{BB962C8B-B14F-4D97-AF65-F5344CB8AC3E}">
        <p14:creationId xmlns:p14="http://schemas.microsoft.com/office/powerpoint/2010/main" val="221412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par>
                                <p:cTn id="21" presetID="7"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7" presetClass="entr" presetSubtype="1" fill="hold" nodeType="after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al-life-angry-bird-angriest-bird-800x500.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56004"/>
            <a:ext cx="9144000" cy="6914003"/>
          </a:xfrm>
          <a:prstGeom prst="rect">
            <a:avLst/>
          </a:prstGeom>
        </p:spPr>
      </p:pic>
      <p:sp>
        <p:nvSpPr>
          <p:cNvPr id="2" name="Title 1"/>
          <p:cNvSpPr>
            <a:spLocks noGrp="1"/>
          </p:cNvSpPr>
          <p:nvPr>
            <p:ph type="ctrTitle"/>
          </p:nvPr>
        </p:nvSpPr>
        <p:spPr>
          <a:xfrm>
            <a:off x="762000" y="381001"/>
            <a:ext cx="7772400" cy="1219200"/>
          </a:xfrm>
        </p:spPr>
        <p:txBody>
          <a:bodyPr>
            <a:normAutofit/>
          </a:bodyPr>
          <a:lstStyle/>
          <a:p>
            <a:r>
              <a:rPr lang="en-AU" sz="6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INTONATION</a:t>
            </a:r>
            <a:endParaRPr lang="en-AU"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Subtitle 2"/>
          <p:cNvSpPr>
            <a:spLocks noGrp="1"/>
          </p:cNvSpPr>
          <p:nvPr>
            <p:ph type="subTitle" idx="1"/>
          </p:nvPr>
        </p:nvSpPr>
        <p:spPr>
          <a:xfrm>
            <a:off x="2514600" y="5334000"/>
            <a:ext cx="6400800" cy="838200"/>
          </a:xfrm>
        </p:spPr>
        <p:txBody>
          <a:bodyPr>
            <a:normAutofit fontScale="92500" lnSpcReduction="20000"/>
          </a:bodyPr>
          <a:lstStyle/>
          <a:p>
            <a:r>
              <a:rPr lang="en-AU"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in spoken English</a:t>
            </a:r>
            <a:endParaRPr lang="en-AU"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TextBox 4"/>
          <p:cNvSpPr txBox="1"/>
          <p:nvPr/>
        </p:nvSpPr>
        <p:spPr>
          <a:xfrm>
            <a:off x="152400" y="6248400"/>
            <a:ext cx="5181600" cy="369332"/>
          </a:xfrm>
          <a:prstGeom prst="rect">
            <a:avLst/>
          </a:prstGeom>
          <a:noFill/>
        </p:spPr>
        <p:txBody>
          <a:bodyPr wrap="square" rtlCol="0">
            <a:spAutoFit/>
          </a:bodyPr>
          <a:lstStyle/>
          <a:p>
            <a:r>
              <a:rPr lang="en-A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by Ruth Wickham, Training Fellow, IPGKDRI</a:t>
            </a:r>
            <a:endParaRPr lang="en-A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876347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ress sand face pres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762001"/>
            <a:ext cx="4343400" cy="2209800"/>
          </a:xfrm>
          <a:prstGeom prst="rect">
            <a:avLst/>
          </a:prstGeom>
          <a:ln>
            <a:noFill/>
          </a:ln>
          <a:effectLst>
            <a:outerShdw blurRad="292100" dist="139700" dir="2700000" algn="tl" rotWithShape="0">
              <a:srgbClr val="333333">
                <a:alpha val="65000"/>
              </a:srgbClr>
            </a:outerShdw>
          </a:effectLst>
        </p:spPr>
      </p:pic>
      <p:pic>
        <p:nvPicPr>
          <p:cNvPr id="4" name="Picture 3" descr="cat sleep fla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029200" y="762000"/>
            <a:ext cx="3733800" cy="22098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457200" y="0"/>
            <a:ext cx="8229600" cy="868362"/>
          </a:xfrm>
        </p:spPr>
        <p:txBody>
          <a:bodyPr>
            <a:normAutofit fontScale="90000"/>
          </a:bodyPr>
          <a:lstStyle/>
          <a:p>
            <a:r>
              <a:rPr lang="en-AU" sz="5400" dirty="0" smtClean="0"/>
              <a:t>Stress and Unstress ...</a:t>
            </a:r>
            <a:endParaRPr lang="en-AU" sz="5400" dirty="0"/>
          </a:p>
        </p:txBody>
      </p:sp>
      <p:sp>
        <p:nvSpPr>
          <p:cNvPr id="5" name="TextBox 4"/>
          <p:cNvSpPr txBox="1"/>
          <p:nvPr/>
        </p:nvSpPr>
        <p:spPr>
          <a:xfrm>
            <a:off x="685800" y="2057400"/>
            <a:ext cx="3733800" cy="646331"/>
          </a:xfrm>
          <a:prstGeom prst="rect">
            <a:avLst/>
          </a:prstGeom>
          <a:noFill/>
        </p:spPr>
        <p:txBody>
          <a:bodyPr wrap="square" rtlCol="0">
            <a:spAutoFit/>
          </a:bodyPr>
          <a:lstStyle/>
          <a:p>
            <a:r>
              <a:rPr lang="en-A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‘Stressable’ words</a:t>
            </a:r>
            <a:endParaRPr lang="en-AU"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5105400" y="2057400"/>
            <a:ext cx="3505200" cy="646331"/>
          </a:xfrm>
          <a:prstGeom prst="rect">
            <a:avLst/>
          </a:prstGeom>
          <a:noFill/>
        </p:spPr>
        <p:txBody>
          <a:bodyPr wrap="square" rtlCol="0">
            <a:spAutoFit/>
          </a:bodyPr>
          <a:lstStyle/>
          <a:p>
            <a:r>
              <a:rPr lang="en-AU" sz="3600" b="1" dirty="0" smtClean="0"/>
              <a:t>Not ‘Stressable’</a:t>
            </a:r>
            <a:endParaRPr lang="en-AU" sz="3600" b="1" dirty="0"/>
          </a:p>
        </p:txBody>
      </p:sp>
      <p:graphicFrame>
        <p:nvGraphicFramePr>
          <p:cNvPr id="7" name="Table 6"/>
          <p:cNvGraphicFramePr>
            <a:graphicFrameLocks noGrp="1"/>
          </p:cNvGraphicFramePr>
          <p:nvPr/>
        </p:nvGraphicFramePr>
        <p:xfrm>
          <a:off x="685800" y="3276600"/>
          <a:ext cx="3657600" cy="2590800"/>
        </p:xfrm>
        <a:graphic>
          <a:graphicData uri="http://schemas.openxmlformats.org/drawingml/2006/table">
            <a:tbl>
              <a:tblPr/>
              <a:tblGrid>
                <a:gridCol w="3657600"/>
              </a:tblGrid>
              <a:tr h="0">
                <a:tc>
                  <a:txBody>
                    <a:bodyPr/>
                    <a:lstStyle/>
                    <a:p>
                      <a:pPr algn="ctr">
                        <a:lnSpc>
                          <a:spcPct val="100000"/>
                        </a:lnSpc>
                        <a:spcAft>
                          <a:spcPts val="0"/>
                        </a:spcAft>
                      </a:pPr>
                      <a:r>
                        <a:rPr lang="en-AU" sz="2000" b="1" dirty="0">
                          <a:latin typeface="+mn-lt"/>
                          <a:ea typeface="Times New Roman"/>
                          <a:cs typeface="Times New Roman"/>
                        </a:rPr>
                        <a:t>Content/Stressed Words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dirty="0">
                          <a:latin typeface="+mn-lt"/>
                          <a:ea typeface="Times New Roman"/>
                          <a:cs typeface="Times New Roman"/>
                        </a:rPr>
                        <a:t>verbs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dirty="0">
                          <a:latin typeface="+mn-lt"/>
                          <a:ea typeface="Times New Roman"/>
                          <a:cs typeface="Times New Roman"/>
                        </a:rPr>
                        <a:t>nouns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dirty="0">
                          <a:latin typeface="+mn-lt"/>
                          <a:ea typeface="Times New Roman"/>
                          <a:cs typeface="Times New Roman"/>
                        </a:rPr>
                        <a:t>adjectives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dirty="0">
                          <a:latin typeface="+mn-lt"/>
                          <a:ea typeface="Times New Roman"/>
                          <a:cs typeface="Times New Roman"/>
                        </a:rPr>
                        <a:t>adverbs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i="1" dirty="0">
                          <a:latin typeface="+mn-lt"/>
                          <a:ea typeface="Times New Roman"/>
                          <a:cs typeface="Times New Roman"/>
                        </a:rPr>
                        <a:t>question words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i="1" dirty="0">
                          <a:latin typeface="+mn-lt"/>
                          <a:ea typeface="Times New Roman"/>
                          <a:cs typeface="Times New Roman"/>
                        </a:rPr>
                        <a:t>prepositional adverbs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i="1" dirty="0">
                          <a:latin typeface="+mn-lt"/>
                          <a:ea typeface="Times New Roman"/>
                          <a:cs typeface="Times New Roman"/>
                        </a:rPr>
                        <a:t>negatives</a:t>
                      </a:r>
                      <a:endParaRPr lang="en-AU" sz="2000" dirty="0">
                        <a:latin typeface="+mn-lt"/>
                        <a:ea typeface="Calibri"/>
                        <a:cs typeface="Times New Roman"/>
                      </a:endParaRPr>
                    </a:p>
                  </a:txBody>
                  <a:tcPr marL="9525" marR="9525" marT="9525" marB="9525" anchor="ctr">
                    <a:lnL>
                      <a:noFill/>
                    </a:lnL>
                    <a:lnR>
                      <a:noFill/>
                    </a:lnR>
                    <a:lnT>
                      <a:noFill/>
                    </a:lnT>
                    <a:lnB>
                      <a:noFill/>
                    </a:lnB>
                  </a:tcPr>
                </a:tc>
              </a:tr>
            </a:tbl>
          </a:graphicData>
        </a:graphic>
      </p:graphicFrame>
      <p:graphicFrame>
        <p:nvGraphicFramePr>
          <p:cNvPr id="8" name="Table 7"/>
          <p:cNvGraphicFramePr>
            <a:graphicFrameLocks noGrp="1"/>
          </p:cNvGraphicFramePr>
          <p:nvPr/>
        </p:nvGraphicFramePr>
        <p:xfrm>
          <a:off x="5257800" y="3276600"/>
          <a:ext cx="3048000" cy="1943100"/>
        </p:xfrm>
        <a:graphic>
          <a:graphicData uri="http://schemas.openxmlformats.org/drawingml/2006/table">
            <a:tbl>
              <a:tblPr/>
              <a:tblGrid>
                <a:gridCol w="3048000"/>
              </a:tblGrid>
              <a:tr h="0">
                <a:tc>
                  <a:txBody>
                    <a:bodyPr/>
                    <a:lstStyle/>
                    <a:p>
                      <a:pPr algn="ctr">
                        <a:lnSpc>
                          <a:spcPct val="100000"/>
                        </a:lnSpc>
                        <a:spcAft>
                          <a:spcPts val="0"/>
                        </a:spcAft>
                      </a:pPr>
                      <a:r>
                        <a:rPr lang="en-AU" sz="2000" b="1" dirty="0">
                          <a:latin typeface="+mn-lt"/>
                          <a:ea typeface="Times New Roman"/>
                          <a:cs typeface="Times New Roman"/>
                        </a:rPr>
                        <a:t>Function/Unstressed Words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dirty="0">
                          <a:latin typeface="+mn-lt"/>
                          <a:ea typeface="Times New Roman"/>
                          <a:cs typeface="Times New Roman"/>
                        </a:rPr>
                        <a:t>modal auxiliaries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dirty="0">
                          <a:latin typeface="+mn-lt"/>
                          <a:ea typeface="Times New Roman"/>
                          <a:cs typeface="Times New Roman"/>
                        </a:rPr>
                        <a:t>articles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dirty="0">
                          <a:latin typeface="+mn-lt"/>
                          <a:ea typeface="Times New Roman"/>
                          <a:cs typeface="Times New Roman"/>
                        </a:rPr>
                        <a:t>conjunctions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dirty="0">
                          <a:latin typeface="+mn-lt"/>
                          <a:ea typeface="Times New Roman"/>
                          <a:cs typeface="Times New Roman"/>
                        </a:rPr>
                        <a:t>prepositions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i="1" dirty="0">
                          <a:latin typeface="+mn-lt"/>
                          <a:ea typeface="Times New Roman"/>
                          <a:cs typeface="Times New Roman"/>
                        </a:rPr>
                        <a:t>pronouns</a:t>
                      </a:r>
                      <a:endParaRPr lang="en-AU" sz="2000" dirty="0">
                        <a:latin typeface="+mn-lt"/>
                        <a:ea typeface="Calibri"/>
                        <a:cs typeface="Times New Roman"/>
                      </a:endParaRPr>
                    </a:p>
                  </a:txBody>
                  <a:tcPr marL="9525" marR="9525" marT="9525" marB="9525" anchor="ctr">
                    <a:lnL>
                      <a:noFill/>
                    </a:lnL>
                    <a:lnR>
                      <a:noFill/>
                    </a:lnR>
                    <a:lnT>
                      <a:noFill/>
                    </a:lnT>
                    <a:lnB>
                      <a:noFill/>
                    </a:lnB>
                  </a:tcPr>
                </a:tc>
              </a:tr>
            </a:tbl>
          </a:graphicData>
        </a:graphic>
      </p:graphicFrame>
    </p:spTree>
    <p:extLst>
      <p:ext uri="{BB962C8B-B14F-4D97-AF65-F5344CB8AC3E}">
        <p14:creationId xmlns:p14="http://schemas.microsoft.com/office/powerpoint/2010/main" val="217569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t everest.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64252" cy="6858000"/>
          </a:xfrm>
          <a:prstGeom prst="rect">
            <a:avLst/>
          </a:prstGeom>
        </p:spPr>
      </p:pic>
      <p:sp>
        <p:nvSpPr>
          <p:cNvPr id="2" name="Title 1"/>
          <p:cNvSpPr>
            <a:spLocks noGrp="1"/>
          </p:cNvSpPr>
          <p:nvPr>
            <p:ph type="title"/>
          </p:nvPr>
        </p:nvSpPr>
        <p:spPr>
          <a:xfrm>
            <a:off x="457200" y="274638"/>
            <a:ext cx="8229600" cy="1096962"/>
          </a:xfrm>
        </p:spPr>
        <p:txBody>
          <a:bodyPr>
            <a:normAutofit/>
          </a:bodyPr>
          <a:lstStyle/>
          <a:p>
            <a:r>
              <a:rPr lang="en-A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Tonic Syllable </a:t>
            </a:r>
            <a:endParaRPr lang="en-A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4038600" y="1752600"/>
            <a:ext cx="1143000" cy="646331"/>
          </a:xfrm>
          <a:prstGeom prst="rect">
            <a:avLst/>
          </a:prstGeom>
          <a:noFill/>
        </p:spPr>
        <p:txBody>
          <a:bodyPr wrap="square" rtlCol="0">
            <a:spAutoFit/>
          </a:bodyPr>
          <a:lstStyle/>
          <a:p>
            <a:r>
              <a:rPr lang="en-AU" sz="3600" dirty="0" smtClean="0"/>
              <a:t>peak</a:t>
            </a:r>
            <a:endParaRPr lang="en-AU" sz="3600" dirty="0"/>
          </a:p>
        </p:txBody>
      </p:sp>
      <p:sp>
        <p:nvSpPr>
          <p:cNvPr id="5" name="Rectangle 4"/>
          <p:cNvSpPr/>
          <p:nvPr/>
        </p:nvSpPr>
        <p:spPr>
          <a:xfrm>
            <a:off x="304800" y="1295400"/>
            <a:ext cx="8534400" cy="954107"/>
          </a:xfrm>
          <a:prstGeom prst="rect">
            <a:avLst/>
          </a:prstGeom>
          <a:solidFill>
            <a:schemeClr val="bg1">
              <a:alpha val="70980"/>
            </a:schemeClr>
          </a:solidFill>
        </p:spPr>
        <p:txBody>
          <a:bodyPr wrap="square">
            <a:spAutoFit/>
          </a:bodyPr>
          <a:lstStyle/>
          <a:p>
            <a:pPr algn="ctr"/>
            <a:r>
              <a:rPr lang="en-AU" sz="2800" dirty="0" smtClean="0">
                <a:latin typeface="Arial" pitchFamily="34" charset="0"/>
                <a:ea typeface="Times New Roman" pitchFamily="18" charset="0"/>
                <a:cs typeface="Times New Roman" pitchFamily="18" charset="0"/>
              </a:rPr>
              <a:t>The Tonic Syllable (the peak) is almost always found in a </a:t>
            </a:r>
            <a:r>
              <a:rPr lang="en-AU" sz="2800" b="1" dirty="0" smtClean="0">
                <a:latin typeface="Arial" pitchFamily="34" charset="0"/>
                <a:ea typeface="Times New Roman" pitchFamily="18" charset="0"/>
                <a:cs typeface="Times New Roman" pitchFamily="18" charset="0"/>
              </a:rPr>
              <a:t>content word </a:t>
            </a:r>
            <a:r>
              <a:rPr lang="en-AU" sz="2800" dirty="0" smtClean="0">
                <a:latin typeface="Arial" pitchFamily="34" charset="0"/>
                <a:ea typeface="Times New Roman" pitchFamily="18" charset="0"/>
                <a:cs typeface="Times New Roman" pitchFamily="18" charset="0"/>
              </a:rPr>
              <a:t>in utterance </a:t>
            </a:r>
            <a:r>
              <a:rPr lang="en-AU" sz="2800" i="1" dirty="0" smtClean="0">
                <a:latin typeface="Arial" pitchFamily="34" charset="0"/>
                <a:ea typeface="Times New Roman" pitchFamily="18" charset="0"/>
                <a:cs typeface="Times New Roman" pitchFamily="18" charset="0"/>
              </a:rPr>
              <a:t>final</a:t>
            </a:r>
            <a:r>
              <a:rPr lang="en-AU" sz="2800" dirty="0" smtClean="0">
                <a:latin typeface="Arial" pitchFamily="34" charset="0"/>
                <a:ea typeface="Times New Roman" pitchFamily="18" charset="0"/>
                <a:cs typeface="Times New Roman" pitchFamily="18" charset="0"/>
              </a:rPr>
              <a:t> position.</a:t>
            </a:r>
            <a:endParaRPr lang="en-AU" sz="2800" dirty="0"/>
          </a:p>
        </p:txBody>
      </p:sp>
      <p:sp>
        <p:nvSpPr>
          <p:cNvPr id="6" name="Rectangle 5"/>
          <p:cNvSpPr/>
          <p:nvPr/>
        </p:nvSpPr>
        <p:spPr>
          <a:xfrm>
            <a:off x="990600" y="3581400"/>
            <a:ext cx="6934200" cy="2223686"/>
          </a:xfrm>
          <a:prstGeom prst="rect">
            <a:avLst/>
          </a:prstGeom>
          <a:solidFill>
            <a:schemeClr val="bg1">
              <a:alpha val="76863"/>
            </a:schemeClr>
          </a:solidFill>
        </p:spPr>
        <p:txBody>
          <a:bodyPr wrap="square">
            <a:spAutoFit/>
          </a:bodyPr>
          <a:lstStyle/>
          <a:p>
            <a:pPr lvl="0" eaLnBrk="0" fontAlgn="base" hangingPunct="0">
              <a:spcBef>
                <a:spcPct val="0"/>
              </a:spcBef>
              <a:spcAft>
                <a:spcPct val="0"/>
              </a:spcAft>
              <a:buFontTx/>
              <a:buChar char="•"/>
            </a:pPr>
            <a:r>
              <a:rPr lang="en-AU" sz="3200" dirty="0" smtClean="0">
                <a:latin typeface="Arial" pitchFamily="34" charset="0"/>
                <a:ea typeface="Times New Roman" pitchFamily="18" charset="0"/>
                <a:cs typeface="Times New Roman" pitchFamily="18" charset="0"/>
              </a:rPr>
              <a:t>I'm </a:t>
            </a:r>
            <a:r>
              <a:rPr lang="en-AU" sz="3200" u="sng" dirty="0" smtClean="0">
                <a:latin typeface="Arial" pitchFamily="34" charset="0"/>
                <a:ea typeface="Times New Roman" pitchFamily="18" charset="0"/>
                <a:cs typeface="Times New Roman" pitchFamily="18" charset="0"/>
              </a:rPr>
              <a:t>go</a:t>
            </a:r>
            <a:r>
              <a:rPr lang="en-AU" sz="3200" dirty="0" smtClean="0">
                <a:latin typeface="Arial" pitchFamily="34" charset="0"/>
                <a:ea typeface="Times New Roman" pitchFamily="18" charset="0"/>
                <a:cs typeface="Times New Roman" pitchFamily="18" charset="0"/>
              </a:rPr>
              <a:t>ing.</a:t>
            </a:r>
            <a:endParaRPr lang="en-AU" sz="3200" dirty="0" smtClean="0">
              <a:latin typeface="Arial" pitchFamily="34" charset="0"/>
              <a:ea typeface="Calibri" pitchFamily="34" charset="0"/>
              <a:cs typeface="Times New Roman" pitchFamily="18" charset="0"/>
            </a:endParaRPr>
          </a:p>
          <a:p>
            <a:pPr lvl="0" eaLnBrk="0" fontAlgn="base" hangingPunct="0">
              <a:spcBef>
                <a:spcPct val="0"/>
              </a:spcBef>
              <a:spcAft>
                <a:spcPct val="0"/>
              </a:spcAft>
              <a:buFontTx/>
              <a:buChar char="•"/>
            </a:pPr>
            <a:r>
              <a:rPr lang="en-AU" sz="3200" dirty="0" smtClean="0">
                <a:latin typeface="Arial" pitchFamily="34" charset="0"/>
                <a:ea typeface="Times New Roman" pitchFamily="18" charset="0"/>
                <a:cs typeface="Times New Roman" pitchFamily="18" charset="0"/>
              </a:rPr>
              <a:t>I'm going to </a:t>
            </a:r>
            <a:r>
              <a:rPr lang="en-AU" sz="3200" u="sng" dirty="0" smtClean="0">
                <a:latin typeface="Arial" pitchFamily="34" charset="0"/>
                <a:ea typeface="Times New Roman" pitchFamily="18" charset="0"/>
                <a:cs typeface="Times New Roman" pitchFamily="18" charset="0"/>
              </a:rPr>
              <a:t>Lon</a:t>
            </a:r>
            <a:r>
              <a:rPr lang="en-AU" sz="3200" dirty="0" smtClean="0">
                <a:latin typeface="Arial" pitchFamily="34" charset="0"/>
                <a:ea typeface="Times New Roman" pitchFamily="18" charset="0"/>
                <a:cs typeface="Times New Roman" pitchFamily="18" charset="0"/>
              </a:rPr>
              <a:t>don.</a:t>
            </a:r>
            <a:endParaRPr lang="en-AU" sz="3200" dirty="0" smtClean="0">
              <a:latin typeface="Arial" pitchFamily="34" charset="0"/>
              <a:ea typeface="Calibri" pitchFamily="34" charset="0"/>
              <a:cs typeface="Times New Roman" pitchFamily="18" charset="0"/>
            </a:endParaRPr>
          </a:p>
          <a:p>
            <a:pPr lvl="0" eaLnBrk="0" fontAlgn="base" hangingPunct="0">
              <a:spcBef>
                <a:spcPct val="0"/>
              </a:spcBef>
              <a:spcAft>
                <a:spcPct val="0"/>
              </a:spcAft>
              <a:buFontTx/>
              <a:buChar char="•"/>
            </a:pPr>
            <a:r>
              <a:rPr lang="en-AU" sz="3200" dirty="0" smtClean="0">
                <a:latin typeface="Arial" pitchFamily="34" charset="0"/>
                <a:ea typeface="Times New Roman" pitchFamily="18" charset="0"/>
                <a:cs typeface="Times New Roman" pitchFamily="18" charset="0"/>
              </a:rPr>
              <a:t>I'm going to London for a </a:t>
            </a:r>
            <a:r>
              <a:rPr lang="en-AU" sz="3200" u="sng" dirty="0" smtClean="0">
                <a:latin typeface="Arial" pitchFamily="34" charset="0"/>
                <a:ea typeface="Times New Roman" pitchFamily="18" charset="0"/>
                <a:cs typeface="Times New Roman" pitchFamily="18" charset="0"/>
              </a:rPr>
              <a:t>ho</a:t>
            </a:r>
            <a:r>
              <a:rPr lang="en-AU" sz="3200" dirty="0" smtClean="0">
                <a:latin typeface="Arial" pitchFamily="34" charset="0"/>
                <a:ea typeface="Times New Roman" pitchFamily="18" charset="0"/>
                <a:cs typeface="Times New Roman" pitchFamily="18" charset="0"/>
              </a:rPr>
              <a:t>liday.</a:t>
            </a:r>
          </a:p>
          <a:p>
            <a:pPr eaLnBrk="0" fontAlgn="base" hangingPunct="0">
              <a:spcBef>
                <a:spcPct val="0"/>
              </a:spcBef>
              <a:spcAft>
                <a:spcPct val="0"/>
              </a:spcAft>
              <a:buFontTx/>
              <a:buChar char="•"/>
            </a:pPr>
            <a:r>
              <a:rPr lang="en-AU" sz="3200" dirty="0" smtClean="0">
                <a:latin typeface="Arial" pitchFamily="34" charset="0"/>
                <a:ea typeface="Times New Roman" pitchFamily="18" charset="0"/>
                <a:cs typeface="Times New Roman" pitchFamily="18" charset="0"/>
              </a:rPr>
              <a:t>I'm </a:t>
            </a:r>
            <a:r>
              <a:rPr lang="en-AU" sz="3200" u="sng" dirty="0" smtClean="0">
                <a:latin typeface="Arial" pitchFamily="34" charset="0"/>
                <a:ea typeface="Times New Roman" pitchFamily="18" charset="0"/>
                <a:cs typeface="Times New Roman" pitchFamily="18" charset="0"/>
              </a:rPr>
              <a:t>go</a:t>
            </a:r>
            <a:r>
              <a:rPr lang="en-AU" sz="3200" dirty="0" smtClean="0">
                <a:latin typeface="Arial" pitchFamily="34" charset="0"/>
                <a:ea typeface="Times New Roman" pitchFamily="18" charset="0"/>
                <a:cs typeface="Times New Roman" pitchFamily="18" charset="0"/>
              </a:rPr>
              <a:t>ing to </a:t>
            </a:r>
            <a:r>
              <a:rPr lang="en-AU" sz="3200" u="sng" dirty="0" smtClean="0">
                <a:latin typeface="Arial" pitchFamily="34" charset="0"/>
                <a:ea typeface="Times New Roman" pitchFamily="18" charset="0"/>
                <a:cs typeface="Times New Roman" pitchFamily="18" charset="0"/>
              </a:rPr>
              <a:t>Lon</a:t>
            </a:r>
            <a:r>
              <a:rPr lang="en-AU" sz="3200" dirty="0" smtClean="0">
                <a:latin typeface="Arial" pitchFamily="34" charset="0"/>
                <a:ea typeface="Times New Roman" pitchFamily="18" charset="0"/>
                <a:cs typeface="Times New Roman" pitchFamily="18" charset="0"/>
              </a:rPr>
              <a:t>don for </a:t>
            </a:r>
            <a:r>
              <a:rPr lang="en-AU" sz="3200" b="1" u="sng" dirty="0" err="1" smtClean="0">
                <a:latin typeface="Arial" pitchFamily="34" charset="0"/>
                <a:ea typeface="Times New Roman" pitchFamily="18" charset="0"/>
                <a:cs typeface="Times New Roman" pitchFamily="18" charset="0"/>
              </a:rPr>
              <a:t>HO</a:t>
            </a:r>
            <a:r>
              <a:rPr lang="en-AU" sz="3200" dirty="0" err="1" smtClean="0">
                <a:latin typeface="Arial" pitchFamily="34" charset="0"/>
                <a:ea typeface="Times New Roman" pitchFamily="18" charset="0"/>
                <a:cs typeface="Times New Roman" pitchFamily="18" charset="0"/>
              </a:rPr>
              <a:t>liday</a:t>
            </a:r>
            <a:r>
              <a:rPr lang="en-AU" sz="3200" dirty="0" smtClean="0">
                <a:latin typeface="Arial" pitchFamily="34" charset="0"/>
                <a:ea typeface="Times New Roman" pitchFamily="18" charset="0"/>
                <a:cs typeface="Times New Roman" pitchFamily="18" charset="0"/>
              </a:rPr>
              <a:t>.</a:t>
            </a:r>
            <a:endParaRPr lang="en-AU" sz="3200" dirty="0" smtClean="0">
              <a:latin typeface="Arial" pitchFamily="34" charset="0"/>
              <a:cs typeface="Arial" pitchFamily="34" charset="0"/>
            </a:endParaRPr>
          </a:p>
          <a:p>
            <a:pPr lvl="0" eaLnBrk="0" fontAlgn="base" hangingPunct="0">
              <a:spcBef>
                <a:spcPct val="0"/>
              </a:spcBef>
              <a:spcAft>
                <a:spcPct val="0"/>
              </a:spcAft>
            </a:pPr>
            <a:endParaRPr lang="en-AU" sz="1050" dirty="0" smtClean="0">
              <a:latin typeface="Arial" pitchFamily="34" charset="0"/>
              <a:cs typeface="Arial" pitchFamily="34" charset="0"/>
            </a:endParaRPr>
          </a:p>
        </p:txBody>
      </p:sp>
      <p:grpSp>
        <p:nvGrpSpPr>
          <p:cNvPr id="9" name="Group 8"/>
          <p:cNvGrpSpPr/>
          <p:nvPr/>
        </p:nvGrpSpPr>
        <p:grpSpPr>
          <a:xfrm>
            <a:off x="4648200" y="5638800"/>
            <a:ext cx="2286000" cy="904220"/>
            <a:chOff x="4572000" y="5791200"/>
            <a:chExt cx="2286000" cy="904220"/>
          </a:xfrm>
        </p:grpSpPr>
        <p:sp>
          <p:nvSpPr>
            <p:cNvPr id="7" name="TextBox 6"/>
            <p:cNvSpPr txBox="1"/>
            <p:nvPr/>
          </p:nvSpPr>
          <p:spPr>
            <a:xfrm>
              <a:off x="4572000" y="6172200"/>
              <a:ext cx="2286000" cy="523220"/>
            </a:xfrm>
            <a:prstGeom prst="rect">
              <a:avLst/>
            </a:prstGeom>
            <a:solidFill>
              <a:schemeClr val="bg1"/>
            </a:solidFill>
          </p:spPr>
          <p:txBody>
            <a:bodyPr wrap="square" rtlCol="0">
              <a:spAutoFit/>
            </a:bodyPr>
            <a:lstStyle/>
            <a:p>
              <a:r>
                <a:rPr lang="en-AU" sz="2800" b="1" dirty="0" smtClean="0">
                  <a:solidFill>
                    <a:srgbClr val="FF0000"/>
                  </a:solidFill>
                </a:rPr>
                <a:t>Tonic syllable</a:t>
              </a:r>
              <a:endParaRPr lang="en-AU" sz="2800" b="1" dirty="0">
                <a:solidFill>
                  <a:srgbClr val="FF0000"/>
                </a:solidFill>
              </a:endParaRPr>
            </a:p>
          </p:txBody>
        </p:sp>
        <p:sp>
          <p:nvSpPr>
            <p:cNvPr id="8" name="Up Arrow 7"/>
            <p:cNvSpPr/>
            <p:nvPr/>
          </p:nvSpPr>
          <p:spPr>
            <a:xfrm>
              <a:off x="5562600" y="5791200"/>
              <a:ext cx="198119" cy="3810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89796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ppt_x"/>
                                          </p:val>
                                        </p:tav>
                                        <p:tav tm="100000">
                                          <p:val>
                                            <p:strVal val="#ppt_x"/>
                                          </p:val>
                                        </p:tav>
                                      </p:tavLst>
                                    </p:anim>
                                    <p:anim calcmode="lin" valueType="num">
                                      <p:cBhvr additive="base">
                                        <p:cTn id="16" dur="20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8" presetClass="exit" presetSubtype="16" fill="hold" grpId="1" nodeType="afterEffect">
                                  <p:stCondLst>
                                    <p:cond delay="0"/>
                                  </p:stCondLst>
                                  <p:childTnLst>
                                    <p:animEffect transition="out" filter="diamond(in)">
                                      <p:cBhvr>
                                        <p:cTn id="19" dur="2000"/>
                                        <p:tgtEl>
                                          <p:spTgt spid="4"/>
                                        </p:tgtEl>
                                      </p:cBhvr>
                                    </p:animEffect>
                                    <p:set>
                                      <p:cBhvr>
                                        <p:cTn id="20" dur="1" fill="hold">
                                          <p:stCondLst>
                                            <p:cond delay="1999"/>
                                          </p:stCondLst>
                                        </p:cTn>
                                        <p:tgtEl>
                                          <p:spTgt spid="4"/>
                                        </p:tgtEl>
                                        <p:attrNameLst>
                                          <p:attrName>style.visibility</p:attrName>
                                        </p:attrNameLst>
                                      </p:cBhvr>
                                      <p:to>
                                        <p:strVal val="hidden"/>
                                      </p:to>
                                    </p:set>
                                  </p:childTnLst>
                                </p:cTn>
                              </p:par>
                            </p:childTnLst>
                          </p:cTn>
                        </p:par>
                        <p:par>
                          <p:cTn id="21" fill="hold">
                            <p:stCondLst>
                              <p:cond delay="4500"/>
                            </p:stCondLst>
                            <p:childTnLst>
                              <p:par>
                                <p:cTn id="22" presetID="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2000" fill="hold"/>
                                        <p:tgtEl>
                                          <p:spTgt spid="5"/>
                                        </p:tgtEl>
                                        <p:attrNameLst>
                                          <p:attrName>ppt_x</p:attrName>
                                        </p:attrNameLst>
                                      </p:cBhvr>
                                      <p:tavLst>
                                        <p:tav tm="0">
                                          <p:val>
                                            <p:strVal val="#ppt_x"/>
                                          </p:val>
                                        </p:tav>
                                        <p:tav tm="100000">
                                          <p:val>
                                            <p:strVal val="#ppt_x"/>
                                          </p:val>
                                        </p:tav>
                                      </p:tavLst>
                                    </p:anim>
                                    <p:anim calcmode="lin" valueType="num">
                                      <p:cBhvr additive="base">
                                        <p:cTn id="25"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rple-lavender-field-provence-france-800x50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43000"/>
            <a:ext cx="9144000" cy="5715000"/>
          </a:xfrm>
          <a:prstGeom prst="rect">
            <a:avLst/>
          </a:prstGeom>
        </p:spPr>
      </p:pic>
      <p:sp>
        <p:nvSpPr>
          <p:cNvPr id="2" name="Title 1"/>
          <p:cNvSpPr>
            <a:spLocks noGrp="1"/>
          </p:cNvSpPr>
          <p:nvPr>
            <p:ph type="title"/>
          </p:nvPr>
        </p:nvSpPr>
        <p:spPr>
          <a:xfrm>
            <a:off x="457200" y="274638"/>
            <a:ext cx="8229600" cy="868362"/>
          </a:xfrm>
          <a:effectLst>
            <a:outerShdw blurRad="50800" dist="38100" dir="2700000" algn="tl" rotWithShape="0">
              <a:prstClr val="black">
                <a:alpha val="40000"/>
              </a:prstClr>
            </a:outerShdw>
          </a:effectLst>
        </p:spPr>
        <p:txBody>
          <a:bodyPr/>
          <a:lstStyle/>
          <a:p>
            <a:r>
              <a:rPr lang="en-AU"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Where is the Tonic Syllable?</a:t>
            </a:r>
            <a:endParaRPr lang="en-AU"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025" name="Rectangle 1"/>
          <p:cNvSpPr>
            <a:spLocks noChangeArrowheads="1"/>
          </p:cNvSpPr>
          <p:nvPr/>
        </p:nvSpPr>
        <p:spPr bwMode="auto">
          <a:xfrm>
            <a:off x="609600" y="1604983"/>
            <a:ext cx="8001000" cy="5847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A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Fast automobiles make dangerous friends. </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578688" y="2553078"/>
            <a:ext cx="4755311" cy="5847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r>
              <a:rPr lang="en-AU" sz="3200" dirty="0" smtClean="0">
                <a:latin typeface="Arial" pitchFamily="34" charset="0"/>
                <a:cs typeface="Arial" pitchFamily="34" charset="0"/>
              </a:rPr>
              <a:t>Variety is the spice of life.</a:t>
            </a:r>
            <a:endParaRPr lang="en-AU" sz="3200" dirty="0">
              <a:latin typeface="Arial" pitchFamily="34" charset="0"/>
              <a:cs typeface="Arial" pitchFamily="34" charset="0"/>
            </a:endParaRPr>
          </a:p>
        </p:txBody>
      </p:sp>
      <p:sp>
        <p:nvSpPr>
          <p:cNvPr id="7" name="Rectangle 1"/>
          <p:cNvSpPr>
            <a:spLocks noChangeArrowheads="1"/>
          </p:cNvSpPr>
          <p:nvPr/>
        </p:nvSpPr>
        <p:spPr bwMode="auto">
          <a:xfrm>
            <a:off x="588034" y="4449268"/>
            <a:ext cx="5736566" cy="5847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r>
              <a:rPr lang="en-AU" sz="3200" dirty="0" smtClean="0">
                <a:latin typeface="Arial" pitchFamily="34" charset="0"/>
                <a:cs typeface="Arial" pitchFamily="34" charset="0"/>
              </a:rPr>
              <a:t>Janet silently turned the page.</a:t>
            </a:r>
            <a:endParaRPr lang="en-AU" sz="3200" dirty="0">
              <a:latin typeface="Arial" pitchFamily="34" charset="0"/>
              <a:cs typeface="Arial" pitchFamily="34" charset="0"/>
            </a:endParaRPr>
          </a:p>
        </p:txBody>
      </p:sp>
      <p:sp>
        <p:nvSpPr>
          <p:cNvPr id="8" name="Rectangle 1"/>
          <p:cNvSpPr>
            <a:spLocks noChangeArrowheads="1"/>
          </p:cNvSpPr>
          <p:nvPr/>
        </p:nvSpPr>
        <p:spPr bwMode="auto">
          <a:xfrm>
            <a:off x="596660" y="3501173"/>
            <a:ext cx="6642340" cy="5847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r>
              <a:rPr lang="en-AU" sz="3200" dirty="0" smtClean="0">
                <a:latin typeface="Arial" pitchFamily="34" charset="0"/>
                <a:cs typeface="Arial" pitchFamily="34" charset="0"/>
              </a:rPr>
              <a:t>Why don't we catch a film tonight?</a:t>
            </a:r>
            <a:endParaRPr lang="en-AU" sz="3200" dirty="0">
              <a:latin typeface="Arial" pitchFamily="34" charset="0"/>
              <a:cs typeface="Arial" pitchFamily="34" charset="0"/>
            </a:endParaRPr>
          </a:p>
        </p:txBody>
      </p:sp>
      <p:sp>
        <p:nvSpPr>
          <p:cNvPr id="9" name="Rectangle 1"/>
          <p:cNvSpPr>
            <a:spLocks noChangeArrowheads="1"/>
          </p:cNvSpPr>
          <p:nvPr/>
        </p:nvSpPr>
        <p:spPr bwMode="auto">
          <a:xfrm>
            <a:off x="609600" y="5401389"/>
            <a:ext cx="8001000" cy="107721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r>
              <a:rPr lang="en-AU" sz="3200" dirty="0" smtClean="0">
                <a:latin typeface="Arial" pitchFamily="34" charset="0"/>
                <a:cs typeface="Arial" pitchFamily="34" charset="0"/>
              </a:rPr>
              <a:t>I'll make sure to give him a ring the next time I'm in town.</a:t>
            </a:r>
            <a:endParaRPr lang="en-AU" sz="3200" dirty="0">
              <a:latin typeface="Arial" pitchFamily="34" charset="0"/>
              <a:cs typeface="Arial" pitchFamily="34" charset="0"/>
            </a:endParaRPr>
          </a:p>
        </p:txBody>
      </p:sp>
    </p:spTree>
    <p:extLst>
      <p:ext uri="{BB962C8B-B14F-4D97-AF65-F5344CB8AC3E}">
        <p14:creationId xmlns:p14="http://schemas.microsoft.com/office/powerpoint/2010/main" val="32957984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olcan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826625"/>
            <a:ext cx="8839200" cy="5855163"/>
          </a:xfrm>
          <a:prstGeom prst="rect">
            <a:avLst/>
          </a:prstGeom>
        </p:spPr>
      </p:pic>
      <p:sp>
        <p:nvSpPr>
          <p:cNvPr id="2" name="Title 1"/>
          <p:cNvSpPr>
            <a:spLocks noGrp="1"/>
          </p:cNvSpPr>
          <p:nvPr>
            <p:ph type="title"/>
          </p:nvPr>
        </p:nvSpPr>
        <p:spPr>
          <a:xfrm>
            <a:off x="457200" y="0"/>
            <a:ext cx="8229600" cy="792162"/>
          </a:xfrm>
        </p:spPr>
        <p:txBody>
          <a:bodyPr/>
          <a:lstStyle/>
          <a:p>
            <a:r>
              <a:rPr lang="en-AU" b="1" i="1" dirty="0" smtClean="0"/>
              <a:t>Emphatic Stress</a:t>
            </a:r>
            <a:endParaRPr lang="en-AU" b="1" i="1" dirty="0"/>
          </a:p>
        </p:txBody>
      </p:sp>
      <p:sp>
        <p:nvSpPr>
          <p:cNvPr id="5" name="Rectangle 4"/>
          <p:cNvSpPr/>
          <p:nvPr/>
        </p:nvSpPr>
        <p:spPr>
          <a:xfrm>
            <a:off x="304800" y="990600"/>
            <a:ext cx="8305800" cy="954107"/>
          </a:xfrm>
          <a:prstGeom prst="rect">
            <a:avLst/>
          </a:prstGeom>
        </p:spPr>
        <p:txBody>
          <a:bodyPr wrap="square">
            <a:spAutoFit/>
          </a:bodyPr>
          <a:lstStyle/>
          <a:p>
            <a:r>
              <a:rPr lang="en-A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Times New Roman" pitchFamily="18" charset="0"/>
              </a:rPr>
              <a:t>For </a:t>
            </a:r>
            <a:r>
              <a:rPr lang="en-AU" sz="2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Times New Roman" pitchFamily="18" charset="0"/>
              </a:rPr>
              <a:t>emphasis</a:t>
            </a:r>
            <a:r>
              <a:rPr lang="en-A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Times New Roman" pitchFamily="18" charset="0"/>
              </a:rPr>
              <a:t>, the tonic syllable moves from its utterance final position . </a:t>
            </a:r>
          </a:p>
        </p:txBody>
      </p:sp>
      <p:sp>
        <p:nvSpPr>
          <p:cNvPr id="6" name="Rectangle 5"/>
          <p:cNvSpPr/>
          <p:nvPr/>
        </p:nvSpPr>
        <p:spPr>
          <a:xfrm>
            <a:off x="304800" y="2057400"/>
            <a:ext cx="8229600" cy="954107"/>
          </a:xfrm>
          <a:prstGeom prst="rect">
            <a:avLst/>
          </a:prstGeom>
        </p:spPr>
        <p:txBody>
          <a:bodyPr wrap="square">
            <a:spAutoFit/>
          </a:bodyPr>
          <a:lstStyle/>
          <a:p>
            <a:r>
              <a:rPr lang="en-A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Times New Roman" pitchFamily="18" charset="0"/>
              </a:rPr>
              <a:t>It usually falls on a modal auxiliary, an intensifier, or an adverb. </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609600" y="4572000"/>
            <a:ext cx="3352800" cy="523220"/>
          </a:xfrm>
          <a:prstGeom prst="rect">
            <a:avLst/>
          </a:prstGeom>
          <a:solidFill>
            <a:schemeClr val="bg1"/>
          </a:solidFill>
        </p:spPr>
        <p:txBody>
          <a:bodyPr wrap="square" rtlCol="0">
            <a:spAutoFit/>
          </a:bodyPr>
          <a:lstStyle/>
          <a:p>
            <a:r>
              <a:rPr lang="en-AU" sz="2800" dirty="0" smtClean="0"/>
              <a:t>It was </a:t>
            </a:r>
            <a:r>
              <a:rPr lang="en-AU" sz="2800" u="sng" dirty="0" smtClean="0"/>
              <a:t>ve</a:t>
            </a:r>
            <a:r>
              <a:rPr lang="en-AU" sz="2800" dirty="0" smtClean="0"/>
              <a:t>ry </a:t>
            </a:r>
            <a:r>
              <a:rPr lang="en-AU" sz="2800" b="1" dirty="0" err="1" smtClean="0"/>
              <a:t>BOR</a:t>
            </a:r>
            <a:r>
              <a:rPr lang="en-AU" sz="2800" dirty="0" err="1" smtClean="0"/>
              <a:t>ing</a:t>
            </a:r>
            <a:r>
              <a:rPr lang="en-AU" sz="2800" dirty="0" smtClean="0"/>
              <a:t>.</a:t>
            </a:r>
            <a:endParaRPr lang="en-AU" sz="2800" dirty="0"/>
          </a:p>
        </p:txBody>
      </p:sp>
      <p:sp>
        <p:nvSpPr>
          <p:cNvPr id="8" name="Rectangle 7"/>
          <p:cNvSpPr/>
          <p:nvPr/>
        </p:nvSpPr>
        <p:spPr>
          <a:xfrm>
            <a:off x="609600" y="5562600"/>
            <a:ext cx="2905860" cy="523220"/>
          </a:xfrm>
          <a:prstGeom prst="rect">
            <a:avLst/>
          </a:prstGeom>
          <a:ln w="38100"/>
        </p:spPr>
        <p:style>
          <a:lnRef idx="2">
            <a:schemeClr val="accent2"/>
          </a:lnRef>
          <a:fillRef idx="1">
            <a:schemeClr val="lt1"/>
          </a:fillRef>
          <a:effectRef idx="0">
            <a:schemeClr val="accent2"/>
          </a:effectRef>
          <a:fontRef idx="minor">
            <a:schemeClr val="dk1"/>
          </a:fontRef>
        </p:style>
        <p:txBody>
          <a:bodyPr wrap="none">
            <a:spAutoFit/>
          </a:bodyPr>
          <a:lstStyle/>
          <a:p>
            <a:r>
              <a:rPr lang="en-AU" sz="2800" dirty="0" smtClean="0"/>
              <a:t>It was </a:t>
            </a:r>
            <a:r>
              <a:rPr lang="en-AU" sz="2800" b="1" u="sng" dirty="0" err="1" smtClean="0"/>
              <a:t>VE</a:t>
            </a:r>
            <a:r>
              <a:rPr lang="en-AU" sz="2800" dirty="0" err="1" smtClean="0"/>
              <a:t>ry</a:t>
            </a:r>
            <a:r>
              <a:rPr lang="en-AU" sz="2800" dirty="0" smtClean="0"/>
              <a:t> boring.</a:t>
            </a:r>
            <a:endParaRPr lang="en-AU" sz="2800" dirty="0"/>
          </a:p>
        </p:txBody>
      </p:sp>
      <p:sp>
        <p:nvSpPr>
          <p:cNvPr id="9" name="TextBox 8"/>
          <p:cNvSpPr txBox="1"/>
          <p:nvPr/>
        </p:nvSpPr>
        <p:spPr>
          <a:xfrm>
            <a:off x="4572000" y="4572000"/>
            <a:ext cx="4191000" cy="523220"/>
          </a:xfrm>
          <a:prstGeom prst="rect">
            <a:avLst/>
          </a:prstGeom>
          <a:solidFill>
            <a:schemeClr val="bg1"/>
          </a:solidFill>
        </p:spPr>
        <p:txBody>
          <a:bodyPr wrap="square" rtlCol="0">
            <a:spAutoFit/>
          </a:bodyPr>
          <a:lstStyle/>
          <a:p>
            <a:r>
              <a:rPr lang="en-AU" sz="2800" dirty="0" smtClean="0"/>
              <a:t>You </a:t>
            </a:r>
            <a:r>
              <a:rPr lang="en-AU" sz="2800" u="sng" dirty="0" smtClean="0"/>
              <a:t>must</a:t>
            </a:r>
            <a:r>
              <a:rPr lang="en-AU" sz="2800" dirty="0" smtClean="0"/>
              <a:t>n’t </a:t>
            </a:r>
            <a:r>
              <a:rPr lang="en-AU" sz="2800" u="sng" dirty="0" smtClean="0"/>
              <a:t>talk</a:t>
            </a:r>
            <a:r>
              <a:rPr lang="en-AU" sz="2800" dirty="0" smtClean="0"/>
              <a:t> so </a:t>
            </a:r>
            <a:r>
              <a:rPr lang="en-AU" sz="2800" b="1" dirty="0" err="1" smtClean="0"/>
              <a:t>LOUD</a:t>
            </a:r>
            <a:r>
              <a:rPr lang="en-AU" sz="2800" dirty="0" err="1" smtClean="0"/>
              <a:t>ly</a:t>
            </a:r>
            <a:endParaRPr lang="en-AU" sz="2800" dirty="0"/>
          </a:p>
        </p:txBody>
      </p:sp>
      <p:sp>
        <p:nvSpPr>
          <p:cNvPr id="10" name="Rectangle 9"/>
          <p:cNvSpPr/>
          <p:nvPr/>
        </p:nvSpPr>
        <p:spPr>
          <a:xfrm>
            <a:off x="4572000" y="5562600"/>
            <a:ext cx="4046557" cy="523220"/>
          </a:xfrm>
          <a:prstGeom prst="rect">
            <a:avLst/>
          </a:prstGeom>
          <a:ln w="38100"/>
        </p:spPr>
        <p:style>
          <a:lnRef idx="2">
            <a:schemeClr val="accent2"/>
          </a:lnRef>
          <a:fillRef idx="1">
            <a:schemeClr val="lt1"/>
          </a:fillRef>
          <a:effectRef idx="0">
            <a:schemeClr val="accent2"/>
          </a:effectRef>
          <a:fontRef idx="minor">
            <a:schemeClr val="dk1"/>
          </a:fontRef>
        </p:style>
        <p:txBody>
          <a:bodyPr wrap="none">
            <a:spAutoFit/>
          </a:bodyPr>
          <a:lstStyle/>
          <a:p>
            <a:r>
              <a:rPr lang="en-AU" sz="2800" dirty="0" smtClean="0"/>
              <a:t>You </a:t>
            </a:r>
            <a:r>
              <a:rPr lang="en-AU" sz="2800" b="1" dirty="0" err="1" smtClean="0"/>
              <a:t>MUST</a:t>
            </a:r>
            <a:r>
              <a:rPr lang="en-AU" sz="2800" dirty="0" err="1" smtClean="0"/>
              <a:t>n’t</a:t>
            </a:r>
            <a:r>
              <a:rPr lang="en-AU" sz="2800" dirty="0" smtClean="0"/>
              <a:t> </a:t>
            </a:r>
            <a:r>
              <a:rPr lang="en-AU" sz="2800" u="sng" dirty="0" smtClean="0"/>
              <a:t>talk</a:t>
            </a:r>
            <a:r>
              <a:rPr lang="en-AU" sz="2800" dirty="0" smtClean="0"/>
              <a:t> so </a:t>
            </a:r>
            <a:r>
              <a:rPr lang="en-AU" sz="2800" u="sng" dirty="0" smtClean="0"/>
              <a:t>loud</a:t>
            </a:r>
            <a:r>
              <a:rPr lang="en-AU" sz="2800" dirty="0" smtClean="0"/>
              <a:t>ly</a:t>
            </a:r>
            <a:endParaRPr lang="en-AU" sz="2800" dirty="0"/>
          </a:p>
        </p:txBody>
      </p:sp>
    </p:spTree>
    <p:extLst>
      <p:ext uri="{BB962C8B-B14F-4D97-AF65-F5344CB8AC3E}">
        <p14:creationId xmlns:p14="http://schemas.microsoft.com/office/powerpoint/2010/main" val="271790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animBg="1"/>
      <p:bldP spid="8" grpId="0" animBg="1"/>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indblow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9144000" cy="6858001"/>
          </a:xfrm>
          <a:prstGeom prst="rect">
            <a:avLst/>
          </a:prstGeom>
        </p:spPr>
      </p:pic>
      <p:sp>
        <p:nvSpPr>
          <p:cNvPr id="2" name="Title 1"/>
          <p:cNvSpPr>
            <a:spLocks noGrp="1"/>
          </p:cNvSpPr>
          <p:nvPr>
            <p:ph type="title"/>
          </p:nvPr>
        </p:nvSpPr>
        <p:spPr>
          <a:xfrm>
            <a:off x="228600" y="274638"/>
            <a:ext cx="8686800" cy="1143000"/>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n-A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Say each of these with </a:t>
            </a:r>
            <a:r>
              <a:rPr lang="en-AU" b="1" i="1" u="sng"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Emphatic</a:t>
            </a:r>
            <a:r>
              <a:rPr lang="en-A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Stress.</a:t>
            </a:r>
            <a:endParaRPr lang="en-AU"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Rectangle 1"/>
          <p:cNvSpPr>
            <a:spLocks noChangeArrowheads="1"/>
          </p:cNvSpPr>
          <p:nvPr/>
        </p:nvSpPr>
        <p:spPr bwMode="auto">
          <a:xfrm>
            <a:off x="609600" y="1604983"/>
            <a:ext cx="8001000" cy="5847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A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Fast automobiles make </a:t>
            </a:r>
            <a:r>
              <a:rPr kumimoji="0" lang="en-AU" sz="3200" b="0" i="1" u="sng" strike="noStrike" cap="none" normalizeH="0" baseline="0" dirty="0" smtClean="0">
                <a:ln>
                  <a:noFill/>
                </a:ln>
                <a:solidFill>
                  <a:schemeClr val="tx1"/>
                </a:solidFill>
                <a:effectLst/>
                <a:latin typeface="Arial" pitchFamily="34" charset="0"/>
                <a:ea typeface="Calibri" pitchFamily="34" charset="0"/>
                <a:cs typeface="Arial" pitchFamily="34" charset="0"/>
              </a:rPr>
              <a:t>dang</a:t>
            </a:r>
            <a:r>
              <a:rPr kumimoji="0" lang="en-A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erous friends. </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578688" y="2553078"/>
            <a:ext cx="4755311" cy="5847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r>
              <a:rPr lang="en-AU" sz="3200" dirty="0" smtClean="0">
                <a:latin typeface="Arial" pitchFamily="34" charset="0"/>
                <a:cs typeface="Arial" pitchFamily="34" charset="0"/>
              </a:rPr>
              <a:t>Variety is the </a:t>
            </a:r>
            <a:r>
              <a:rPr lang="en-AU" sz="3200" i="1" u="sng" dirty="0" smtClean="0">
                <a:latin typeface="Arial" pitchFamily="34" charset="0"/>
                <a:cs typeface="Arial" pitchFamily="34" charset="0"/>
              </a:rPr>
              <a:t>spice</a:t>
            </a:r>
            <a:r>
              <a:rPr lang="en-AU" sz="3200" dirty="0" smtClean="0">
                <a:latin typeface="Arial" pitchFamily="34" charset="0"/>
                <a:cs typeface="Arial" pitchFamily="34" charset="0"/>
              </a:rPr>
              <a:t> of life.</a:t>
            </a:r>
            <a:endParaRPr lang="en-AU" sz="3200" dirty="0">
              <a:latin typeface="Arial" pitchFamily="34" charset="0"/>
              <a:cs typeface="Arial" pitchFamily="34" charset="0"/>
            </a:endParaRPr>
          </a:p>
        </p:txBody>
      </p:sp>
      <p:sp>
        <p:nvSpPr>
          <p:cNvPr id="5" name="Rectangle 1"/>
          <p:cNvSpPr>
            <a:spLocks noChangeArrowheads="1"/>
          </p:cNvSpPr>
          <p:nvPr/>
        </p:nvSpPr>
        <p:spPr bwMode="auto">
          <a:xfrm>
            <a:off x="588034" y="4449268"/>
            <a:ext cx="5736566" cy="5847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r>
              <a:rPr lang="en-AU" sz="3200" dirty="0" smtClean="0">
                <a:latin typeface="Arial" pitchFamily="34" charset="0"/>
                <a:cs typeface="Arial" pitchFamily="34" charset="0"/>
              </a:rPr>
              <a:t>Janet </a:t>
            </a:r>
            <a:r>
              <a:rPr lang="en-AU" sz="3200" i="1" u="sng" dirty="0" smtClean="0">
                <a:latin typeface="Arial" pitchFamily="34" charset="0"/>
                <a:cs typeface="Arial" pitchFamily="34" charset="0"/>
              </a:rPr>
              <a:t>silently</a:t>
            </a:r>
            <a:r>
              <a:rPr lang="en-AU" sz="3200" dirty="0" smtClean="0">
                <a:latin typeface="Arial" pitchFamily="34" charset="0"/>
                <a:cs typeface="Arial" pitchFamily="34" charset="0"/>
              </a:rPr>
              <a:t> turned the page.</a:t>
            </a:r>
            <a:endParaRPr lang="en-AU" sz="3200" dirty="0">
              <a:latin typeface="Arial" pitchFamily="34" charset="0"/>
              <a:cs typeface="Arial" pitchFamily="34" charset="0"/>
            </a:endParaRPr>
          </a:p>
        </p:txBody>
      </p:sp>
      <p:sp>
        <p:nvSpPr>
          <p:cNvPr id="6" name="Rectangle 1"/>
          <p:cNvSpPr>
            <a:spLocks noChangeArrowheads="1"/>
          </p:cNvSpPr>
          <p:nvPr/>
        </p:nvSpPr>
        <p:spPr bwMode="auto">
          <a:xfrm>
            <a:off x="596660" y="3501173"/>
            <a:ext cx="6642340" cy="5847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r>
              <a:rPr lang="en-AU" sz="3200" dirty="0" smtClean="0">
                <a:latin typeface="Arial" pitchFamily="34" charset="0"/>
                <a:cs typeface="Arial" pitchFamily="34" charset="0"/>
              </a:rPr>
              <a:t>Why don't we catch a film </a:t>
            </a:r>
            <a:r>
              <a:rPr lang="en-AU" sz="3200" i="1" u="sng" dirty="0" smtClean="0">
                <a:latin typeface="Arial" pitchFamily="34" charset="0"/>
                <a:cs typeface="Arial" pitchFamily="34" charset="0"/>
              </a:rPr>
              <a:t>tonight</a:t>
            </a:r>
            <a:r>
              <a:rPr lang="en-AU" sz="3200" dirty="0" smtClean="0">
                <a:latin typeface="Arial" pitchFamily="34" charset="0"/>
                <a:cs typeface="Arial" pitchFamily="34" charset="0"/>
              </a:rPr>
              <a:t>?</a:t>
            </a:r>
            <a:endParaRPr lang="en-AU" sz="3200" dirty="0">
              <a:latin typeface="Arial" pitchFamily="34" charset="0"/>
              <a:cs typeface="Arial" pitchFamily="34" charset="0"/>
            </a:endParaRPr>
          </a:p>
        </p:txBody>
      </p:sp>
      <p:sp>
        <p:nvSpPr>
          <p:cNvPr id="7" name="Rectangle 1"/>
          <p:cNvSpPr>
            <a:spLocks noChangeArrowheads="1"/>
          </p:cNvSpPr>
          <p:nvPr/>
        </p:nvSpPr>
        <p:spPr bwMode="auto">
          <a:xfrm>
            <a:off x="609600" y="5401389"/>
            <a:ext cx="8001000" cy="107721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r>
              <a:rPr lang="en-AU" sz="3200" dirty="0" smtClean="0">
                <a:latin typeface="Arial" pitchFamily="34" charset="0"/>
                <a:cs typeface="Arial" pitchFamily="34" charset="0"/>
              </a:rPr>
              <a:t>I'll make sure to give him a ring the </a:t>
            </a:r>
            <a:r>
              <a:rPr lang="en-AU" sz="3200" i="1" u="sng" dirty="0" smtClean="0">
                <a:latin typeface="Arial" pitchFamily="34" charset="0"/>
                <a:cs typeface="Arial" pitchFamily="34" charset="0"/>
              </a:rPr>
              <a:t>next</a:t>
            </a:r>
            <a:r>
              <a:rPr lang="en-AU" sz="3200" dirty="0" smtClean="0">
                <a:latin typeface="Arial" pitchFamily="34" charset="0"/>
                <a:cs typeface="Arial" pitchFamily="34" charset="0"/>
              </a:rPr>
              <a:t> time I'm in town.</a:t>
            </a:r>
            <a:endParaRPr lang="en-AU" sz="3200" dirty="0">
              <a:latin typeface="Arial" pitchFamily="34" charset="0"/>
              <a:cs typeface="Arial" pitchFamily="34" charset="0"/>
            </a:endParaRPr>
          </a:p>
        </p:txBody>
      </p:sp>
    </p:spTree>
    <p:extLst>
      <p:ext uri="{BB962C8B-B14F-4D97-AF65-F5344CB8AC3E}">
        <p14:creationId xmlns:p14="http://schemas.microsoft.com/office/powerpoint/2010/main" val="19636299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ucklings 3 fluffy.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1295401"/>
            <a:ext cx="9144000" cy="5562600"/>
          </a:xfrm>
          <a:prstGeom prst="rect">
            <a:avLst/>
          </a:prstGeom>
        </p:spPr>
      </p:pic>
      <p:sp>
        <p:nvSpPr>
          <p:cNvPr id="2" name="Title 1"/>
          <p:cNvSpPr>
            <a:spLocks noGrp="1"/>
          </p:cNvSpPr>
          <p:nvPr>
            <p:ph type="title"/>
          </p:nvPr>
        </p:nvSpPr>
        <p:spPr>
          <a:xfrm>
            <a:off x="457200" y="274638"/>
            <a:ext cx="8229600" cy="944562"/>
          </a:xfrm>
        </p:spPr>
        <p:txBody>
          <a:bodyPr/>
          <a:lstStyle/>
          <a:p>
            <a:r>
              <a:rPr lang="en-AU" b="1" dirty="0" smtClean="0"/>
              <a:t>Contrastive Stress</a:t>
            </a:r>
            <a:endParaRPr lang="en-AU" b="1" dirty="0"/>
          </a:p>
        </p:txBody>
      </p:sp>
      <p:sp>
        <p:nvSpPr>
          <p:cNvPr id="6" name="TextBox 5"/>
          <p:cNvSpPr txBox="1"/>
          <p:nvPr/>
        </p:nvSpPr>
        <p:spPr>
          <a:xfrm>
            <a:off x="1638300" y="6019800"/>
            <a:ext cx="58674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A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Any word – can be content or function</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14968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ocolat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1066800"/>
            <a:ext cx="9144000" cy="5791201"/>
          </a:xfrm>
          <a:prstGeom prst="rect">
            <a:avLst/>
          </a:prstGeom>
        </p:spPr>
      </p:pic>
      <p:sp>
        <p:nvSpPr>
          <p:cNvPr id="2" name="Title 1"/>
          <p:cNvSpPr>
            <a:spLocks noGrp="1"/>
          </p:cNvSpPr>
          <p:nvPr>
            <p:ph type="title"/>
          </p:nvPr>
        </p:nvSpPr>
        <p:spPr>
          <a:xfrm>
            <a:off x="228600" y="152400"/>
            <a:ext cx="8686800" cy="914400"/>
          </a:xfrm>
        </p:spPr>
        <p:txBody>
          <a:bodyPr>
            <a:normAutofit/>
          </a:bodyPr>
          <a:lstStyle/>
          <a:p>
            <a:pPr lvl="0"/>
            <a:r>
              <a:rPr lang="en-A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Times New Roman" pitchFamily="18" charset="0"/>
              </a:rPr>
              <a:t>Use contrastive stress on these. </a:t>
            </a:r>
            <a:endParaRPr lang="en-A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Rectangle 3"/>
          <p:cNvSpPr/>
          <p:nvPr/>
        </p:nvSpPr>
        <p:spPr>
          <a:xfrm>
            <a:off x="381000" y="6096000"/>
            <a:ext cx="8382000" cy="461665"/>
          </a:xfrm>
          <a:prstGeom prst="rect">
            <a:avLst/>
          </a:prstGeom>
        </p:spPr>
        <p:txBody>
          <a:bodyPr wrap="square">
            <a:spAutoFit/>
          </a:bodyPr>
          <a:lstStyle/>
          <a:p>
            <a:r>
              <a:rPr lang="en-A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Times New Roman" pitchFamily="18" charset="0"/>
              </a:rPr>
              <a:t>(Sometimes there is more than one possible answer.)</a:t>
            </a:r>
            <a:endParaRPr lang="en-A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228600" y="1371600"/>
            <a:ext cx="4914900" cy="461665"/>
          </a:xfrm>
          <a:prstGeom prst="rect">
            <a:avLst/>
          </a:prstGeom>
          <a:solidFill>
            <a:schemeClr val="bg1">
              <a:lumMod val="95000"/>
            </a:schemeClr>
          </a:solidFill>
        </p:spPr>
        <p:txBody>
          <a:bodyPr wrap="square" rtlCol="0">
            <a:spAutoFit/>
          </a:bodyPr>
          <a:lstStyle/>
          <a:p>
            <a:pPr lvl="0" eaLnBrk="0" fontAlgn="base" hangingPunct="0">
              <a:spcBef>
                <a:spcPct val="0"/>
              </a:spcBef>
              <a:spcAft>
                <a:spcPct val="0"/>
              </a:spcAft>
              <a:buFontTx/>
              <a:buAutoNum type="arabicPeriod"/>
            </a:pPr>
            <a:r>
              <a:rPr lang="en-AU" sz="2400" dirty="0" smtClean="0">
                <a:latin typeface="Arial" pitchFamily="34" charset="0"/>
                <a:ea typeface="Times New Roman" pitchFamily="18" charset="0"/>
                <a:cs typeface="Times New Roman" pitchFamily="18" charset="0"/>
              </a:rPr>
              <a:t>David stole the money, not Mike.</a:t>
            </a:r>
            <a:endParaRPr lang="en-AU" sz="2400" dirty="0" smtClean="0">
              <a:latin typeface="Arial" pitchFamily="34" charset="0"/>
              <a:ea typeface="Calibri" pitchFamily="34" charset="0"/>
              <a:cs typeface="Times New Roman" pitchFamily="18" charset="0"/>
            </a:endParaRPr>
          </a:p>
        </p:txBody>
      </p:sp>
      <p:sp>
        <p:nvSpPr>
          <p:cNvPr id="7" name="TextBox 6"/>
          <p:cNvSpPr txBox="1"/>
          <p:nvPr/>
        </p:nvSpPr>
        <p:spPr>
          <a:xfrm>
            <a:off x="190500" y="2381250"/>
            <a:ext cx="7353300" cy="461665"/>
          </a:xfrm>
          <a:prstGeom prst="rect">
            <a:avLst/>
          </a:prstGeom>
          <a:solidFill>
            <a:schemeClr val="bg1">
              <a:lumMod val="95000"/>
            </a:schemeClr>
          </a:solidFill>
        </p:spPr>
        <p:txBody>
          <a:bodyPr wrap="square" rtlCol="0">
            <a:spAutoFit/>
          </a:bodyPr>
          <a:lstStyle/>
          <a:p>
            <a:pPr lvl="0" eaLnBrk="0" fontAlgn="base" hangingPunct="0">
              <a:spcBef>
                <a:spcPct val="0"/>
              </a:spcBef>
              <a:spcAft>
                <a:spcPct val="0"/>
              </a:spcAft>
            </a:pPr>
            <a:r>
              <a:rPr lang="en-AU" sz="2400" dirty="0" smtClean="0">
                <a:latin typeface="Arial" pitchFamily="34" charset="0"/>
                <a:ea typeface="Times New Roman" pitchFamily="18" charset="0"/>
                <a:cs typeface="Times New Roman" pitchFamily="18" charset="0"/>
              </a:rPr>
              <a:t>2. David stole the money. He didn't have permission.</a:t>
            </a:r>
          </a:p>
        </p:txBody>
      </p:sp>
      <p:sp>
        <p:nvSpPr>
          <p:cNvPr id="8" name="TextBox 7"/>
          <p:cNvSpPr txBox="1"/>
          <p:nvPr/>
        </p:nvSpPr>
        <p:spPr>
          <a:xfrm>
            <a:off x="190500" y="3390900"/>
            <a:ext cx="5295900" cy="461665"/>
          </a:xfrm>
          <a:prstGeom prst="rect">
            <a:avLst/>
          </a:prstGeom>
          <a:solidFill>
            <a:schemeClr val="bg1">
              <a:lumMod val="95000"/>
            </a:schemeClr>
          </a:solidFill>
        </p:spPr>
        <p:txBody>
          <a:bodyPr wrap="square" rtlCol="0">
            <a:spAutoFit/>
          </a:bodyPr>
          <a:lstStyle/>
          <a:p>
            <a:pPr eaLnBrk="0" fontAlgn="base" hangingPunct="0">
              <a:spcBef>
                <a:spcPct val="0"/>
              </a:spcBef>
              <a:spcAft>
                <a:spcPct val="0"/>
              </a:spcAft>
            </a:pPr>
            <a:r>
              <a:rPr lang="en-AU" sz="2400" dirty="0" smtClean="0">
                <a:latin typeface="Arial" pitchFamily="34" charset="0"/>
                <a:ea typeface="Times New Roman" pitchFamily="18" charset="0"/>
                <a:cs typeface="Times New Roman" pitchFamily="18" charset="0"/>
              </a:rPr>
              <a:t>3. I haven't seen the film. David has.</a:t>
            </a:r>
            <a:endParaRPr lang="en-AU" sz="2400" dirty="0" smtClean="0">
              <a:latin typeface="Arial" pitchFamily="34" charset="0"/>
              <a:ea typeface="Calibri" pitchFamily="34" charset="0"/>
              <a:cs typeface="Times New Roman" pitchFamily="18" charset="0"/>
            </a:endParaRPr>
          </a:p>
        </p:txBody>
      </p:sp>
      <p:sp>
        <p:nvSpPr>
          <p:cNvPr id="9" name="TextBox 8"/>
          <p:cNvSpPr txBox="1"/>
          <p:nvPr/>
        </p:nvSpPr>
        <p:spPr>
          <a:xfrm>
            <a:off x="190500" y="4400550"/>
            <a:ext cx="7772400" cy="461665"/>
          </a:xfrm>
          <a:prstGeom prst="rect">
            <a:avLst/>
          </a:prstGeom>
          <a:solidFill>
            <a:schemeClr val="bg1">
              <a:lumMod val="95000"/>
            </a:schemeClr>
          </a:solidFill>
        </p:spPr>
        <p:txBody>
          <a:bodyPr wrap="square" rtlCol="0">
            <a:spAutoFit/>
          </a:bodyPr>
          <a:lstStyle/>
          <a:p>
            <a:pPr lvl="0" eaLnBrk="0" fontAlgn="base" hangingPunct="0">
              <a:spcBef>
                <a:spcPct val="0"/>
              </a:spcBef>
              <a:spcAft>
                <a:spcPct val="0"/>
              </a:spcAft>
            </a:pPr>
            <a:r>
              <a:rPr lang="en-AU" sz="2400" dirty="0" smtClean="0">
                <a:latin typeface="Arial" pitchFamily="34" charset="0"/>
                <a:ea typeface="Times New Roman" pitchFamily="18" charset="0"/>
                <a:cs typeface="Times New Roman" pitchFamily="18" charset="0"/>
              </a:rPr>
              <a:t>4. David stole the money. He didn't touch the jewellery.</a:t>
            </a:r>
            <a:endParaRPr lang="en-AU" sz="2400" dirty="0" smtClean="0">
              <a:latin typeface="Arial" pitchFamily="34" charset="0"/>
              <a:ea typeface="Calibri" pitchFamily="34" charset="0"/>
              <a:cs typeface="Times New Roman" pitchFamily="18" charset="0"/>
            </a:endParaRPr>
          </a:p>
        </p:txBody>
      </p:sp>
      <p:sp>
        <p:nvSpPr>
          <p:cNvPr id="10" name="TextBox 9"/>
          <p:cNvSpPr txBox="1"/>
          <p:nvPr/>
        </p:nvSpPr>
        <p:spPr>
          <a:xfrm>
            <a:off x="190500" y="5410200"/>
            <a:ext cx="8763000" cy="461665"/>
          </a:xfrm>
          <a:prstGeom prst="rect">
            <a:avLst/>
          </a:prstGeom>
          <a:solidFill>
            <a:schemeClr val="bg1">
              <a:lumMod val="95000"/>
            </a:schemeClr>
          </a:solidFill>
        </p:spPr>
        <p:txBody>
          <a:bodyPr wrap="square" rtlCol="0">
            <a:spAutoFit/>
          </a:bodyPr>
          <a:lstStyle/>
          <a:p>
            <a:pPr lvl="0" eaLnBrk="0" fontAlgn="base" hangingPunct="0">
              <a:spcBef>
                <a:spcPct val="0"/>
              </a:spcBef>
              <a:spcAft>
                <a:spcPct val="0"/>
              </a:spcAft>
            </a:pPr>
            <a:r>
              <a:rPr lang="en-AU" sz="2400" dirty="0" smtClean="0">
                <a:latin typeface="Arial" pitchFamily="34" charset="0"/>
                <a:ea typeface="Times New Roman" pitchFamily="18" charset="0"/>
                <a:cs typeface="Times New Roman" pitchFamily="18" charset="0"/>
              </a:rPr>
              <a:t>5. Mike's birthday is on the twenty-eighth, not the twenty-fourth.</a:t>
            </a:r>
            <a:endParaRPr lang="en-AU" sz="2400" dirty="0" smtClean="0">
              <a:latin typeface="Arial" pitchFamily="34" charset="0"/>
              <a:ea typeface="Calibri" pitchFamily="34" charset="0"/>
              <a:cs typeface="Times New Roman" pitchFamily="18" charset="0"/>
            </a:endParaRPr>
          </a:p>
        </p:txBody>
      </p:sp>
    </p:spTree>
    <p:extLst>
      <p:ext uri="{BB962C8B-B14F-4D97-AF65-F5344CB8AC3E}">
        <p14:creationId xmlns:p14="http://schemas.microsoft.com/office/powerpoint/2010/main" val="418215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000" fill="hold"/>
                                        <p:tgtEl>
                                          <p:spTgt spid="4"/>
                                        </p:tgtEl>
                                        <p:attrNameLst>
                                          <p:attrName>ppt_x</p:attrName>
                                        </p:attrNameLst>
                                      </p:cBhvr>
                                      <p:tavLst>
                                        <p:tav tm="0">
                                          <p:val>
                                            <p:strVal val="#ppt_x"/>
                                          </p:val>
                                        </p:tav>
                                        <p:tav tm="100000">
                                          <p:val>
                                            <p:strVal val="#ppt_x"/>
                                          </p:val>
                                        </p:tav>
                                      </p:tavLst>
                                    </p:anim>
                                    <p:anim calcmode="lin" valueType="num">
                                      <p:cBhvr additive="base">
                                        <p:cTn id="17"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animBg="1"/>
      <p:bldP spid="8" grpId="0" animBg="1"/>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t comput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000" y="107950"/>
            <a:ext cx="8890000" cy="6642100"/>
          </a:xfrm>
          <a:prstGeom prst="rect">
            <a:avLst/>
          </a:prstGeom>
        </p:spPr>
      </p:pic>
      <p:sp>
        <p:nvSpPr>
          <p:cNvPr id="2" name="Title 1"/>
          <p:cNvSpPr>
            <a:spLocks noGrp="1"/>
          </p:cNvSpPr>
          <p:nvPr>
            <p:ph type="title"/>
          </p:nvPr>
        </p:nvSpPr>
        <p:spPr>
          <a:xfrm>
            <a:off x="457200" y="152400"/>
            <a:ext cx="8229600" cy="944562"/>
          </a:xfrm>
        </p:spPr>
        <p:txBody>
          <a:bodyPr>
            <a:normAutofit fontScale="90000"/>
          </a:bodyPr>
          <a:lstStyle/>
          <a:p>
            <a:r>
              <a:rPr lang="en-A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New Information Stress</a:t>
            </a:r>
            <a:endParaRPr lang="en-A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533400" y="990600"/>
            <a:ext cx="5867400" cy="1077218"/>
          </a:xfrm>
          <a:prstGeom prst="rect">
            <a:avLst/>
          </a:prstGeom>
          <a:noFill/>
        </p:spPr>
        <p:txBody>
          <a:bodyPr wrap="square" rtlCol="0">
            <a:spAutoFit/>
          </a:bodyPr>
          <a:lstStyle/>
          <a:p>
            <a:r>
              <a:rPr lang="en-A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Responding to a ‘</a:t>
            </a:r>
            <a:r>
              <a:rPr lang="en-AU"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a:r>
            <a:r>
              <a:rPr lang="en-A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question, the </a:t>
            </a:r>
            <a:r>
              <a:rPr lang="en-AU" sz="32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ANSWER</a:t>
            </a:r>
            <a:r>
              <a:rPr lang="en-A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is stressed:</a:t>
            </a:r>
            <a:endParaRPr lang="en-A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609600" y="2590800"/>
            <a:ext cx="3352800" cy="707886"/>
          </a:xfrm>
          <a:prstGeom prst="rect">
            <a:avLst/>
          </a:prstGeom>
          <a:solidFill>
            <a:srgbClr val="FFFFFF">
              <a:alpha val="69804"/>
            </a:srgbClr>
          </a:solidFill>
        </p:spPr>
        <p:txBody>
          <a:bodyPr wrap="square">
            <a:spAutoFit/>
          </a:bodyPr>
          <a:lstStyle/>
          <a:p>
            <a:pPr lvl="0" eaLnBrk="0" fontAlgn="base" hangingPunct="0">
              <a:spcBef>
                <a:spcPct val="0"/>
              </a:spcBef>
              <a:spcAft>
                <a:spcPct val="0"/>
              </a:spcAft>
            </a:pPr>
            <a:r>
              <a:rPr lang="en-AU" sz="2000" dirty="0" smtClean="0">
                <a:latin typeface="Arial" pitchFamily="34" charset="0"/>
                <a:ea typeface="Times New Roman" pitchFamily="18" charset="0"/>
                <a:cs typeface="Times New Roman" pitchFamily="18" charset="0"/>
              </a:rPr>
              <a:t>a) </a:t>
            </a:r>
            <a:r>
              <a:rPr lang="en-AU" sz="2000" u="sng" dirty="0" smtClean="0">
                <a:latin typeface="Arial" pitchFamily="34" charset="0"/>
                <a:ea typeface="Times New Roman" pitchFamily="18" charset="0"/>
                <a:cs typeface="Times New Roman" pitchFamily="18" charset="0"/>
              </a:rPr>
              <a:t>What's</a:t>
            </a:r>
            <a:r>
              <a:rPr lang="en-AU" sz="2000" dirty="0" smtClean="0">
                <a:latin typeface="Arial" pitchFamily="34" charset="0"/>
                <a:ea typeface="Times New Roman" pitchFamily="18" charset="0"/>
                <a:cs typeface="Times New Roman" pitchFamily="18" charset="0"/>
              </a:rPr>
              <a:t> your </a:t>
            </a:r>
            <a:r>
              <a:rPr lang="en-AU" sz="2000" b="1" u="sng" dirty="0" smtClean="0">
                <a:latin typeface="Arial" pitchFamily="34" charset="0"/>
                <a:ea typeface="Times New Roman" pitchFamily="18" charset="0"/>
                <a:cs typeface="Times New Roman" pitchFamily="18" charset="0"/>
              </a:rPr>
              <a:t>NAME</a:t>
            </a:r>
            <a:r>
              <a:rPr lang="en-AU" sz="2000" dirty="0" smtClean="0">
                <a:latin typeface="Arial" pitchFamily="34" charset="0"/>
                <a:ea typeface="Times New Roman" pitchFamily="18" charset="0"/>
                <a:cs typeface="Times New Roman" pitchFamily="18" charset="0"/>
              </a:rPr>
              <a:t/>
            </a:r>
            <a:br>
              <a:rPr lang="en-AU" sz="2000" dirty="0" smtClean="0">
                <a:latin typeface="Arial" pitchFamily="34" charset="0"/>
                <a:ea typeface="Times New Roman" pitchFamily="18" charset="0"/>
                <a:cs typeface="Times New Roman" pitchFamily="18" charset="0"/>
              </a:rPr>
            </a:br>
            <a:r>
              <a:rPr lang="en-AU" sz="2000" dirty="0" smtClean="0">
                <a:latin typeface="Arial" pitchFamily="34" charset="0"/>
                <a:ea typeface="Times New Roman" pitchFamily="18" charset="0"/>
                <a:cs typeface="Times New Roman" pitchFamily="18" charset="0"/>
              </a:rPr>
              <a:t>b) My name's </a:t>
            </a:r>
            <a:r>
              <a:rPr lang="en-AU" sz="2000" b="1" u="sng" dirty="0" smtClean="0">
                <a:latin typeface="Arial" pitchFamily="34" charset="0"/>
                <a:ea typeface="Times New Roman" pitchFamily="18" charset="0"/>
                <a:cs typeface="Times New Roman" pitchFamily="18" charset="0"/>
              </a:rPr>
              <a:t>GEORGE.</a:t>
            </a:r>
            <a:endParaRPr lang="en-AU" sz="2000" b="1" dirty="0" smtClean="0">
              <a:latin typeface="Arial" pitchFamily="34" charset="0"/>
              <a:cs typeface="Arial" pitchFamily="34" charset="0"/>
            </a:endParaRPr>
          </a:p>
        </p:txBody>
      </p:sp>
      <p:sp>
        <p:nvSpPr>
          <p:cNvPr id="6" name="TextBox 5"/>
          <p:cNvSpPr txBox="1"/>
          <p:nvPr/>
        </p:nvSpPr>
        <p:spPr>
          <a:xfrm>
            <a:off x="4953000" y="2590800"/>
            <a:ext cx="3352800" cy="707886"/>
          </a:xfrm>
          <a:prstGeom prst="rect">
            <a:avLst/>
          </a:prstGeom>
          <a:solidFill>
            <a:srgbClr val="FFFFFF">
              <a:alpha val="69804"/>
            </a:srgbClr>
          </a:solidFill>
        </p:spPr>
        <p:txBody>
          <a:bodyPr wrap="square" rtlCol="0">
            <a:spAutoFit/>
          </a:bodyPr>
          <a:lstStyle/>
          <a:p>
            <a:pPr lvl="0" eaLnBrk="0" fontAlgn="base" hangingPunct="0">
              <a:spcBef>
                <a:spcPct val="0"/>
              </a:spcBef>
              <a:spcAft>
                <a:spcPct val="0"/>
              </a:spcAft>
            </a:pPr>
            <a:r>
              <a:rPr lang="en-AU" sz="2000" dirty="0" smtClean="0">
                <a:latin typeface="Arial" pitchFamily="34" charset="0"/>
                <a:ea typeface="Times New Roman" pitchFamily="18" charset="0"/>
                <a:cs typeface="Times New Roman" pitchFamily="18" charset="0"/>
              </a:rPr>
              <a:t>a) </a:t>
            </a:r>
            <a:r>
              <a:rPr lang="en-AU" sz="2000" u="sng" dirty="0" smtClean="0">
                <a:latin typeface="Arial" pitchFamily="34" charset="0"/>
                <a:ea typeface="Times New Roman" pitchFamily="18" charset="0"/>
                <a:cs typeface="Times New Roman" pitchFamily="18" charset="0"/>
              </a:rPr>
              <a:t>Where</a:t>
            </a:r>
            <a:r>
              <a:rPr lang="en-AU" sz="2000" dirty="0" smtClean="0">
                <a:latin typeface="Arial" pitchFamily="34" charset="0"/>
                <a:ea typeface="Times New Roman" pitchFamily="18" charset="0"/>
                <a:cs typeface="Times New Roman" pitchFamily="18" charset="0"/>
              </a:rPr>
              <a:t> are you </a:t>
            </a:r>
            <a:r>
              <a:rPr lang="en-AU" sz="2000" b="1" u="sng" dirty="0" smtClean="0">
                <a:latin typeface="Arial" pitchFamily="34" charset="0"/>
                <a:ea typeface="Times New Roman" pitchFamily="18" charset="0"/>
                <a:cs typeface="Times New Roman" pitchFamily="18" charset="0"/>
              </a:rPr>
              <a:t>FROM</a:t>
            </a:r>
            <a:r>
              <a:rPr lang="en-AU" sz="2000" u="sng" dirty="0" smtClean="0">
                <a:latin typeface="Arial" pitchFamily="34" charset="0"/>
                <a:ea typeface="Times New Roman" pitchFamily="18" charset="0"/>
                <a:cs typeface="Times New Roman" pitchFamily="18" charset="0"/>
              </a:rPr>
              <a:t>?</a:t>
            </a:r>
            <a:r>
              <a:rPr lang="en-AU" sz="2000" dirty="0" smtClean="0">
                <a:latin typeface="Arial" pitchFamily="34" charset="0"/>
                <a:ea typeface="Times New Roman" pitchFamily="18" charset="0"/>
                <a:cs typeface="Times New Roman" pitchFamily="18" charset="0"/>
              </a:rPr>
              <a:t/>
            </a:r>
            <a:br>
              <a:rPr lang="en-AU" sz="2000" dirty="0" smtClean="0">
                <a:latin typeface="Arial" pitchFamily="34" charset="0"/>
                <a:ea typeface="Times New Roman" pitchFamily="18" charset="0"/>
                <a:cs typeface="Times New Roman" pitchFamily="18" charset="0"/>
              </a:rPr>
            </a:br>
            <a:r>
              <a:rPr lang="en-AU" sz="2000" dirty="0" smtClean="0">
                <a:latin typeface="Arial" pitchFamily="34" charset="0"/>
                <a:ea typeface="Times New Roman" pitchFamily="18" charset="0"/>
                <a:cs typeface="Times New Roman" pitchFamily="18" charset="0"/>
              </a:rPr>
              <a:t>b) I'm from </a:t>
            </a:r>
            <a:r>
              <a:rPr lang="en-AU" sz="2000" b="1" u="sng" dirty="0" smtClean="0">
                <a:latin typeface="Arial" pitchFamily="34" charset="0"/>
                <a:ea typeface="Times New Roman" pitchFamily="18" charset="0"/>
                <a:cs typeface="Times New Roman" pitchFamily="18" charset="0"/>
              </a:rPr>
              <a:t>WALES</a:t>
            </a:r>
            <a:r>
              <a:rPr lang="en-AU" sz="2000" u="sng" dirty="0" smtClean="0">
                <a:latin typeface="Arial" pitchFamily="34" charset="0"/>
                <a:ea typeface="Times New Roman" pitchFamily="18" charset="0"/>
                <a:cs typeface="Times New Roman" pitchFamily="18" charset="0"/>
              </a:rPr>
              <a:t>.</a:t>
            </a:r>
            <a:endParaRPr lang="en-AU" sz="2000" dirty="0" smtClean="0">
              <a:latin typeface="Arial" pitchFamily="34" charset="0"/>
              <a:cs typeface="Arial" pitchFamily="34" charset="0"/>
            </a:endParaRPr>
          </a:p>
        </p:txBody>
      </p:sp>
      <p:sp>
        <p:nvSpPr>
          <p:cNvPr id="7" name="Rectangle 6"/>
          <p:cNvSpPr/>
          <p:nvPr/>
        </p:nvSpPr>
        <p:spPr>
          <a:xfrm>
            <a:off x="609600" y="3962400"/>
            <a:ext cx="4114800" cy="707886"/>
          </a:xfrm>
          <a:prstGeom prst="rect">
            <a:avLst/>
          </a:prstGeom>
          <a:solidFill>
            <a:srgbClr val="FFFFFF">
              <a:alpha val="69804"/>
            </a:srgbClr>
          </a:solidFill>
        </p:spPr>
        <p:txBody>
          <a:bodyPr wrap="square">
            <a:spAutoFit/>
          </a:bodyPr>
          <a:lstStyle/>
          <a:p>
            <a:pPr lvl="0" eaLnBrk="0" fontAlgn="base" hangingPunct="0">
              <a:spcBef>
                <a:spcPct val="0"/>
              </a:spcBef>
              <a:spcAft>
                <a:spcPct val="0"/>
              </a:spcAft>
            </a:pPr>
            <a:r>
              <a:rPr lang="en-AU" sz="2000" dirty="0" smtClean="0">
                <a:latin typeface="Arial" pitchFamily="34" charset="0"/>
                <a:ea typeface="Times New Roman" pitchFamily="18" charset="0"/>
                <a:cs typeface="Times New Roman" pitchFamily="18" charset="0"/>
              </a:rPr>
              <a:t>a) </a:t>
            </a:r>
            <a:r>
              <a:rPr lang="en-AU" sz="2000" u="sng" dirty="0" smtClean="0">
                <a:latin typeface="Arial" pitchFamily="34" charset="0"/>
                <a:ea typeface="Times New Roman" pitchFamily="18" charset="0"/>
                <a:cs typeface="Times New Roman" pitchFamily="18" charset="0"/>
              </a:rPr>
              <a:t>Where</a:t>
            </a:r>
            <a:r>
              <a:rPr lang="en-AU" sz="2000" dirty="0" smtClean="0">
                <a:latin typeface="Arial" pitchFamily="34" charset="0"/>
                <a:ea typeface="Times New Roman" pitchFamily="18" charset="0"/>
                <a:cs typeface="Times New Roman" pitchFamily="18" charset="0"/>
              </a:rPr>
              <a:t> do you </a:t>
            </a:r>
            <a:r>
              <a:rPr lang="en-AU" sz="2000" b="1" u="sng" dirty="0" smtClean="0">
                <a:latin typeface="Arial" pitchFamily="34" charset="0"/>
                <a:ea typeface="Times New Roman" pitchFamily="18" charset="0"/>
                <a:cs typeface="Times New Roman" pitchFamily="18" charset="0"/>
              </a:rPr>
              <a:t>LIVE</a:t>
            </a:r>
            <a:r>
              <a:rPr lang="en-AU" sz="2000" u="sng" dirty="0" smtClean="0">
                <a:latin typeface="Arial" pitchFamily="34" charset="0"/>
                <a:ea typeface="Times New Roman" pitchFamily="18" charset="0"/>
                <a:cs typeface="Times New Roman" pitchFamily="18" charset="0"/>
              </a:rPr>
              <a:t>?</a:t>
            </a:r>
            <a:r>
              <a:rPr lang="en-AU" sz="2000" dirty="0" smtClean="0">
                <a:latin typeface="Arial" pitchFamily="34" charset="0"/>
                <a:ea typeface="Times New Roman" pitchFamily="18" charset="0"/>
                <a:cs typeface="Times New Roman" pitchFamily="18" charset="0"/>
              </a:rPr>
              <a:t/>
            </a:r>
            <a:br>
              <a:rPr lang="en-AU" sz="2000" dirty="0" smtClean="0">
                <a:latin typeface="Arial" pitchFamily="34" charset="0"/>
                <a:ea typeface="Times New Roman" pitchFamily="18" charset="0"/>
                <a:cs typeface="Times New Roman" pitchFamily="18" charset="0"/>
              </a:rPr>
            </a:br>
            <a:r>
              <a:rPr lang="en-AU" sz="2000" dirty="0" smtClean="0">
                <a:latin typeface="Arial" pitchFamily="34" charset="0"/>
                <a:ea typeface="Times New Roman" pitchFamily="18" charset="0"/>
                <a:cs typeface="Times New Roman" pitchFamily="18" charset="0"/>
              </a:rPr>
              <a:t>b) I </a:t>
            </a:r>
            <a:r>
              <a:rPr lang="en-AU" sz="2000" u="sng" dirty="0" smtClean="0">
                <a:latin typeface="Arial" pitchFamily="34" charset="0"/>
                <a:ea typeface="Times New Roman" pitchFamily="18" charset="0"/>
                <a:cs typeface="Times New Roman" pitchFamily="18" charset="0"/>
              </a:rPr>
              <a:t>live</a:t>
            </a:r>
            <a:r>
              <a:rPr lang="en-AU" sz="2000" dirty="0" smtClean="0">
                <a:latin typeface="Arial" pitchFamily="34" charset="0"/>
                <a:ea typeface="Times New Roman" pitchFamily="18" charset="0"/>
                <a:cs typeface="Times New Roman" pitchFamily="18" charset="0"/>
              </a:rPr>
              <a:t> in</a:t>
            </a:r>
            <a:r>
              <a:rPr lang="en-AU" sz="2000" b="1" dirty="0" smtClean="0">
                <a:latin typeface="Arial" pitchFamily="34" charset="0"/>
                <a:ea typeface="Times New Roman" pitchFamily="18" charset="0"/>
                <a:cs typeface="Times New Roman" pitchFamily="18" charset="0"/>
              </a:rPr>
              <a:t> </a:t>
            </a:r>
            <a:r>
              <a:rPr lang="en-AU" sz="2000" b="1" u="sng" dirty="0" smtClean="0">
                <a:latin typeface="Arial" pitchFamily="34" charset="0"/>
                <a:ea typeface="Times New Roman" pitchFamily="18" charset="0"/>
                <a:cs typeface="Times New Roman" pitchFamily="18" charset="0"/>
              </a:rPr>
              <a:t>BONN.</a:t>
            </a:r>
            <a:endParaRPr lang="en-AU" sz="2000" b="1" dirty="0" smtClean="0">
              <a:latin typeface="Arial" pitchFamily="34" charset="0"/>
              <a:cs typeface="Arial" pitchFamily="34" charset="0"/>
            </a:endParaRPr>
          </a:p>
        </p:txBody>
      </p:sp>
      <p:sp>
        <p:nvSpPr>
          <p:cNvPr id="8" name="Rectangle 7"/>
          <p:cNvSpPr/>
          <p:nvPr/>
        </p:nvSpPr>
        <p:spPr>
          <a:xfrm>
            <a:off x="609600" y="5334000"/>
            <a:ext cx="4648200" cy="707886"/>
          </a:xfrm>
          <a:prstGeom prst="rect">
            <a:avLst/>
          </a:prstGeom>
          <a:solidFill>
            <a:srgbClr val="FFFFFF">
              <a:alpha val="69804"/>
            </a:srgbClr>
          </a:solidFill>
        </p:spPr>
        <p:txBody>
          <a:bodyPr wrap="square">
            <a:spAutoFit/>
          </a:bodyPr>
          <a:lstStyle/>
          <a:p>
            <a:pPr lvl="0" eaLnBrk="0" fontAlgn="base" hangingPunct="0">
              <a:spcBef>
                <a:spcPct val="0"/>
              </a:spcBef>
              <a:spcAft>
                <a:spcPct val="0"/>
              </a:spcAft>
            </a:pPr>
            <a:r>
              <a:rPr lang="en-AU" sz="2000" dirty="0" smtClean="0">
                <a:latin typeface="Arial" pitchFamily="34" charset="0"/>
                <a:ea typeface="Times New Roman" pitchFamily="18" charset="0"/>
                <a:cs typeface="Times New Roman" pitchFamily="18" charset="0"/>
              </a:rPr>
              <a:t>a) </a:t>
            </a:r>
            <a:r>
              <a:rPr lang="en-AU" sz="2000" u="sng" dirty="0" smtClean="0">
                <a:latin typeface="Arial" pitchFamily="34" charset="0"/>
                <a:ea typeface="Times New Roman" pitchFamily="18" charset="0"/>
                <a:cs typeface="Times New Roman" pitchFamily="18" charset="0"/>
              </a:rPr>
              <a:t>When</a:t>
            </a:r>
            <a:r>
              <a:rPr lang="en-AU" sz="2000" dirty="0" smtClean="0">
                <a:latin typeface="Arial" pitchFamily="34" charset="0"/>
                <a:ea typeface="Times New Roman" pitchFamily="18" charset="0"/>
                <a:cs typeface="Times New Roman" pitchFamily="18" charset="0"/>
              </a:rPr>
              <a:t> does the </a:t>
            </a:r>
            <a:r>
              <a:rPr lang="en-AU" sz="2000" u="sng" dirty="0" smtClean="0">
                <a:latin typeface="Arial" pitchFamily="34" charset="0"/>
                <a:ea typeface="Times New Roman" pitchFamily="18" charset="0"/>
                <a:cs typeface="Times New Roman" pitchFamily="18" charset="0"/>
              </a:rPr>
              <a:t>school</a:t>
            </a:r>
            <a:r>
              <a:rPr lang="en-AU" sz="2000" dirty="0" smtClean="0">
                <a:latin typeface="Arial" pitchFamily="34" charset="0"/>
                <a:ea typeface="Times New Roman" pitchFamily="18" charset="0"/>
                <a:cs typeface="Times New Roman" pitchFamily="18" charset="0"/>
              </a:rPr>
              <a:t> term</a:t>
            </a:r>
            <a:r>
              <a:rPr lang="en-AU" sz="2000" b="1" dirty="0" smtClean="0">
                <a:latin typeface="Arial" pitchFamily="34" charset="0"/>
                <a:ea typeface="Times New Roman" pitchFamily="18" charset="0"/>
                <a:cs typeface="Times New Roman" pitchFamily="18" charset="0"/>
              </a:rPr>
              <a:t> </a:t>
            </a:r>
            <a:r>
              <a:rPr lang="en-AU" sz="2000" b="1" u="sng" dirty="0" smtClean="0">
                <a:latin typeface="Arial" pitchFamily="34" charset="0"/>
                <a:ea typeface="Times New Roman" pitchFamily="18" charset="0"/>
                <a:cs typeface="Times New Roman" pitchFamily="18" charset="0"/>
              </a:rPr>
              <a:t>END</a:t>
            </a:r>
            <a:r>
              <a:rPr lang="en-AU" sz="2000" u="sng" dirty="0" smtClean="0">
                <a:latin typeface="Arial" pitchFamily="34" charset="0"/>
                <a:ea typeface="Times New Roman" pitchFamily="18" charset="0"/>
                <a:cs typeface="Times New Roman" pitchFamily="18" charset="0"/>
              </a:rPr>
              <a:t>?</a:t>
            </a:r>
            <a:r>
              <a:rPr lang="en-AU" sz="2000" dirty="0" smtClean="0">
                <a:latin typeface="Arial" pitchFamily="34" charset="0"/>
                <a:ea typeface="Times New Roman" pitchFamily="18" charset="0"/>
                <a:cs typeface="Times New Roman" pitchFamily="18" charset="0"/>
              </a:rPr>
              <a:t/>
            </a:r>
            <a:br>
              <a:rPr lang="en-AU" sz="2000" dirty="0" smtClean="0">
                <a:latin typeface="Arial" pitchFamily="34" charset="0"/>
                <a:ea typeface="Times New Roman" pitchFamily="18" charset="0"/>
                <a:cs typeface="Times New Roman" pitchFamily="18" charset="0"/>
              </a:rPr>
            </a:br>
            <a:r>
              <a:rPr lang="en-AU" sz="2000" dirty="0" smtClean="0">
                <a:latin typeface="Arial" pitchFamily="34" charset="0"/>
                <a:ea typeface="Times New Roman" pitchFamily="18" charset="0"/>
                <a:cs typeface="Times New Roman" pitchFamily="18" charset="0"/>
              </a:rPr>
              <a:t>b) It </a:t>
            </a:r>
            <a:r>
              <a:rPr lang="en-AU" sz="2000" u="sng" dirty="0" smtClean="0">
                <a:latin typeface="Arial" pitchFamily="34" charset="0"/>
                <a:ea typeface="Times New Roman" pitchFamily="18" charset="0"/>
                <a:cs typeface="Times New Roman" pitchFamily="18" charset="0"/>
              </a:rPr>
              <a:t>ends</a:t>
            </a:r>
            <a:r>
              <a:rPr lang="en-AU" sz="2000" dirty="0" smtClean="0">
                <a:latin typeface="Arial" pitchFamily="34" charset="0"/>
                <a:ea typeface="Times New Roman" pitchFamily="18" charset="0"/>
                <a:cs typeface="Times New Roman" pitchFamily="18" charset="0"/>
              </a:rPr>
              <a:t> in </a:t>
            </a:r>
            <a:r>
              <a:rPr lang="en-AU" sz="2000" b="1" u="sng" dirty="0" smtClean="0">
                <a:latin typeface="Arial" pitchFamily="34" charset="0"/>
                <a:ea typeface="Times New Roman" pitchFamily="18" charset="0"/>
                <a:cs typeface="Times New Roman" pitchFamily="18" charset="0"/>
              </a:rPr>
              <a:t>MAY</a:t>
            </a:r>
            <a:r>
              <a:rPr lang="en-AU" sz="2000" dirty="0" smtClean="0">
                <a:latin typeface="Arial" pitchFamily="34" charset="0"/>
                <a:ea typeface="Times New Roman" pitchFamily="18" charset="0"/>
                <a:cs typeface="Times New Roman" pitchFamily="18" charset="0"/>
              </a:rPr>
              <a:t>.</a:t>
            </a:r>
            <a:endParaRPr lang="en-AU" sz="2000" dirty="0" smtClean="0">
              <a:latin typeface="Arial" pitchFamily="34" charset="0"/>
              <a:cs typeface="Arial" pitchFamily="34" charset="0"/>
            </a:endParaRPr>
          </a:p>
        </p:txBody>
      </p:sp>
      <p:sp>
        <p:nvSpPr>
          <p:cNvPr id="9" name="Rectangle 8"/>
          <p:cNvSpPr/>
          <p:nvPr/>
        </p:nvSpPr>
        <p:spPr>
          <a:xfrm>
            <a:off x="5334000" y="3962400"/>
            <a:ext cx="2819400" cy="707886"/>
          </a:xfrm>
          <a:prstGeom prst="rect">
            <a:avLst/>
          </a:prstGeom>
          <a:solidFill>
            <a:srgbClr val="FFFFFF">
              <a:alpha val="69804"/>
            </a:srgbClr>
          </a:solidFill>
        </p:spPr>
        <p:txBody>
          <a:bodyPr wrap="square">
            <a:spAutoFit/>
          </a:bodyPr>
          <a:lstStyle/>
          <a:p>
            <a:pPr lvl="0" eaLnBrk="0" fontAlgn="base" hangingPunct="0">
              <a:spcBef>
                <a:spcPct val="0"/>
              </a:spcBef>
              <a:spcAft>
                <a:spcPct val="0"/>
              </a:spcAft>
            </a:pPr>
            <a:r>
              <a:rPr lang="en-AU" sz="2000" dirty="0" smtClean="0">
                <a:latin typeface="Arial" pitchFamily="34" charset="0"/>
                <a:ea typeface="Times New Roman" pitchFamily="18" charset="0"/>
                <a:cs typeface="Times New Roman" pitchFamily="18" charset="0"/>
              </a:rPr>
              <a:t>a) </a:t>
            </a:r>
            <a:r>
              <a:rPr lang="en-AU" sz="2000" u="sng" dirty="0" smtClean="0">
                <a:latin typeface="Arial" pitchFamily="34" charset="0"/>
                <a:ea typeface="Times New Roman" pitchFamily="18" charset="0"/>
                <a:cs typeface="Times New Roman" pitchFamily="18" charset="0"/>
              </a:rPr>
              <a:t>What</a:t>
            </a:r>
            <a:r>
              <a:rPr lang="en-AU" sz="2000" dirty="0" smtClean="0">
                <a:latin typeface="Arial" pitchFamily="34" charset="0"/>
                <a:ea typeface="Times New Roman" pitchFamily="18" charset="0"/>
                <a:cs typeface="Times New Roman" pitchFamily="18" charset="0"/>
              </a:rPr>
              <a:t> do you </a:t>
            </a:r>
            <a:r>
              <a:rPr lang="en-AU" sz="2000" b="1" u="sng" dirty="0" smtClean="0">
                <a:latin typeface="Arial" pitchFamily="34" charset="0"/>
                <a:ea typeface="Times New Roman" pitchFamily="18" charset="0"/>
                <a:cs typeface="Times New Roman" pitchFamily="18" charset="0"/>
              </a:rPr>
              <a:t>DO</a:t>
            </a:r>
            <a:r>
              <a:rPr lang="en-AU" sz="2000" u="sng" dirty="0" smtClean="0">
                <a:latin typeface="Arial" pitchFamily="34" charset="0"/>
                <a:ea typeface="Times New Roman" pitchFamily="18" charset="0"/>
                <a:cs typeface="Times New Roman" pitchFamily="18" charset="0"/>
              </a:rPr>
              <a:t>?</a:t>
            </a:r>
            <a:r>
              <a:rPr lang="en-AU" sz="2000" dirty="0" smtClean="0">
                <a:latin typeface="Arial" pitchFamily="34" charset="0"/>
                <a:ea typeface="Times New Roman" pitchFamily="18" charset="0"/>
                <a:cs typeface="Times New Roman" pitchFamily="18" charset="0"/>
              </a:rPr>
              <a:t/>
            </a:r>
            <a:br>
              <a:rPr lang="en-AU" sz="2000" dirty="0" smtClean="0">
                <a:latin typeface="Arial" pitchFamily="34" charset="0"/>
                <a:ea typeface="Times New Roman" pitchFamily="18" charset="0"/>
                <a:cs typeface="Times New Roman" pitchFamily="18" charset="0"/>
              </a:rPr>
            </a:br>
            <a:r>
              <a:rPr lang="en-AU" sz="2000" dirty="0" smtClean="0">
                <a:latin typeface="Arial" pitchFamily="34" charset="0"/>
                <a:ea typeface="Times New Roman" pitchFamily="18" charset="0"/>
                <a:cs typeface="Times New Roman" pitchFamily="18" charset="0"/>
              </a:rPr>
              <a:t>b) I'm a </a:t>
            </a:r>
            <a:r>
              <a:rPr lang="en-AU" sz="2000" b="1" u="sng" dirty="0" err="1" smtClean="0">
                <a:latin typeface="Arial" pitchFamily="34" charset="0"/>
                <a:ea typeface="Times New Roman" pitchFamily="18" charset="0"/>
                <a:cs typeface="Times New Roman" pitchFamily="18" charset="0"/>
              </a:rPr>
              <a:t>STU</a:t>
            </a:r>
            <a:r>
              <a:rPr lang="en-AU" sz="2000" dirty="0" err="1" smtClean="0">
                <a:latin typeface="Arial" pitchFamily="34" charset="0"/>
                <a:ea typeface="Times New Roman" pitchFamily="18" charset="0"/>
                <a:cs typeface="Times New Roman" pitchFamily="18" charset="0"/>
              </a:rPr>
              <a:t>dent</a:t>
            </a:r>
            <a:r>
              <a:rPr lang="en-AU" sz="2000" dirty="0" smtClean="0">
                <a:latin typeface="Arial" pitchFamily="34" charset="0"/>
                <a:ea typeface="Times New Roman" pitchFamily="18" charset="0"/>
                <a:cs typeface="Times New Roman" pitchFamily="18" charset="0"/>
              </a:rPr>
              <a:t>.</a:t>
            </a:r>
            <a:endParaRPr lang="en-AU" sz="2000" dirty="0"/>
          </a:p>
        </p:txBody>
      </p:sp>
    </p:spTree>
    <p:extLst>
      <p:ext uri="{BB962C8B-B14F-4D97-AF65-F5344CB8AC3E}">
        <p14:creationId xmlns:p14="http://schemas.microsoft.com/office/powerpoint/2010/main" val="382803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7" grpId="0" animBg="1"/>
      <p:bldP spid="8"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by bird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447800"/>
            <a:ext cx="8839200" cy="5241723"/>
          </a:xfrm>
          <a:prstGeom prst="rect">
            <a:avLst/>
          </a:prstGeom>
        </p:spPr>
      </p:pic>
      <p:sp>
        <p:nvSpPr>
          <p:cNvPr id="2" name="Title 1"/>
          <p:cNvSpPr>
            <a:spLocks noGrp="1"/>
          </p:cNvSpPr>
          <p:nvPr>
            <p:ph type="title"/>
          </p:nvPr>
        </p:nvSpPr>
        <p:spPr/>
        <p:txBody>
          <a:bodyPr>
            <a:noAutofit/>
          </a:bodyPr>
          <a:lstStyle/>
          <a:p>
            <a:r>
              <a:rPr lang="en-AU" sz="8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Intonation</a:t>
            </a:r>
            <a:endParaRPr lang="en-AU"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8914" name="Music"/>
          <p:cNvSpPr>
            <a:spLocks noEditPoints="1" noChangeArrowheads="1"/>
          </p:cNvSpPr>
          <p:nvPr/>
        </p:nvSpPr>
        <p:spPr bwMode="auto">
          <a:xfrm>
            <a:off x="1676400" y="2209800"/>
            <a:ext cx="762000" cy="7667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AU"/>
          </a:p>
        </p:txBody>
      </p:sp>
      <p:sp>
        <p:nvSpPr>
          <p:cNvPr id="5" name="Music"/>
          <p:cNvSpPr>
            <a:spLocks noEditPoints="1" noChangeArrowheads="1"/>
          </p:cNvSpPr>
          <p:nvPr/>
        </p:nvSpPr>
        <p:spPr bwMode="auto">
          <a:xfrm>
            <a:off x="838200" y="5257800"/>
            <a:ext cx="762000" cy="7667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AU"/>
          </a:p>
        </p:txBody>
      </p:sp>
      <p:sp>
        <p:nvSpPr>
          <p:cNvPr id="6" name="Music"/>
          <p:cNvSpPr>
            <a:spLocks noEditPoints="1" noChangeArrowheads="1"/>
          </p:cNvSpPr>
          <p:nvPr/>
        </p:nvSpPr>
        <p:spPr bwMode="auto">
          <a:xfrm flipV="1">
            <a:off x="5029200" y="5181600"/>
            <a:ext cx="762000" cy="7667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AU"/>
          </a:p>
        </p:txBody>
      </p:sp>
      <p:sp>
        <p:nvSpPr>
          <p:cNvPr id="7" name="Music"/>
          <p:cNvSpPr>
            <a:spLocks noEditPoints="1" noChangeArrowheads="1"/>
          </p:cNvSpPr>
          <p:nvPr/>
        </p:nvSpPr>
        <p:spPr bwMode="auto">
          <a:xfrm>
            <a:off x="7239000" y="2133600"/>
            <a:ext cx="762000" cy="7667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AU"/>
          </a:p>
        </p:txBody>
      </p:sp>
      <p:sp>
        <p:nvSpPr>
          <p:cNvPr id="8" name="Music"/>
          <p:cNvSpPr>
            <a:spLocks noEditPoints="1" noChangeArrowheads="1"/>
          </p:cNvSpPr>
          <p:nvPr/>
        </p:nvSpPr>
        <p:spPr bwMode="auto">
          <a:xfrm>
            <a:off x="7086600" y="5410200"/>
            <a:ext cx="762000" cy="7667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AU"/>
          </a:p>
        </p:txBody>
      </p:sp>
      <p:sp>
        <p:nvSpPr>
          <p:cNvPr id="9" name="Music"/>
          <p:cNvSpPr>
            <a:spLocks noEditPoints="1" noChangeArrowheads="1"/>
          </p:cNvSpPr>
          <p:nvPr/>
        </p:nvSpPr>
        <p:spPr bwMode="auto">
          <a:xfrm>
            <a:off x="3429000" y="3276600"/>
            <a:ext cx="762000" cy="7667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13491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15" presetClass="entr" presetSubtype="0" fill="hold" grpId="0" nodeType="afterEffect">
                                  <p:stCondLst>
                                    <p:cond delay="0"/>
                                  </p:stCondLst>
                                  <p:childTnLst>
                                    <p:set>
                                      <p:cBhvr>
                                        <p:cTn id="15" dur="1" fill="hold">
                                          <p:stCondLst>
                                            <p:cond delay="0"/>
                                          </p:stCondLst>
                                        </p:cTn>
                                        <p:tgtEl>
                                          <p:spTgt spid="38914"/>
                                        </p:tgtEl>
                                        <p:attrNameLst>
                                          <p:attrName>style.visibility</p:attrName>
                                        </p:attrNameLst>
                                      </p:cBhvr>
                                      <p:to>
                                        <p:strVal val="visible"/>
                                      </p:to>
                                    </p:set>
                                    <p:anim calcmode="lin" valueType="num">
                                      <p:cBhvr>
                                        <p:cTn id="16" dur="1000" fill="hold"/>
                                        <p:tgtEl>
                                          <p:spTgt spid="38914"/>
                                        </p:tgtEl>
                                        <p:attrNameLst>
                                          <p:attrName>ppt_w</p:attrName>
                                        </p:attrNameLst>
                                      </p:cBhvr>
                                      <p:tavLst>
                                        <p:tav tm="0">
                                          <p:val>
                                            <p:fltVal val="0"/>
                                          </p:val>
                                        </p:tav>
                                        <p:tav tm="100000">
                                          <p:val>
                                            <p:strVal val="#ppt_w"/>
                                          </p:val>
                                        </p:tav>
                                      </p:tavLst>
                                    </p:anim>
                                    <p:anim calcmode="lin" valueType="num">
                                      <p:cBhvr>
                                        <p:cTn id="17" dur="1000" fill="hold"/>
                                        <p:tgtEl>
                                          <p:spTgt spid="38914"/>
                                        </p:tgtEl>
                                        <p:attrNameLst>
                                          <p:attrName>ppt_h</p:attrName>
                                        </p:attrNameLst>
                                      </p:cBhvr>
                                      <p:tavLst>
                                        <p:tav tm="0">
                                          <p:val>
                                            <p:fltVal val="0"/>
                                          </p:val>
                                        </p:tav>
                                        <p:tav tm="100000">
                                          <p:val>
                                            <p:strVal val="#ppt_h"/>
                                          </p:val>
                                        </p:tav>
                                      </p:tavLst>
                                    </p:anim>
                                    <p:anim calcmode="lin" valueType="num">
                                      <p:cBhvr>
                                        <p:cTn id="18" dur="1000" fill="hold"/>
                                        <p:tgtEl>
                                          <p:spTgt spid="3891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8914"/>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7"/>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9"/>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ppt_w</p:attrName>
                                        </p:attrNameLst>
                                      </p:cBhvr>
                                      <p:tavLst>
                                        <p:tav tm="0">
                                          <p:val>
                                            <p:fltVal val="0"/>
                                          </p:val>
                                        </p:tav>
                                        <p:tav tm="100000">
                                          <p:val>
                                            <p:strVal val="#ppt_w"/>
                                          </p:val>
                                        </p:tav>
                                      </p:tavLst>
                                    </p:anim>
                                    <p:anim calcmode="lin" valueType="num">
                                      <p:cBhvr>
                                        <p:cTn id="35" dur="1000" fill="hold"/>
                                        <p:tgtEl>
                                          <p:spTgt spid="5"/>
                                        </p:tgtEl>
                                        <p:attrNameLst>
                                          <p:attrName>ppt_h</p:attrName>
                                        </p:attrNameLst>
                                      </p:cBhvr>
                                      <p:tavLst>
                                        <p:tav tm="0">
                                          <p:val>
                                            <p:fltVal val="0"/>
                                          </p:val>
                                        </p:tav>
                                        <p:tav tm="100000">
                                          <p:val>
                                            <p:strVal val="#ppt_h"/>
                                          </p:val>
                                        </p:tav>
                                      </p:tavLst>
                                    </p:anim>
                                    <p:anim calcmode="lin" valueType="num">
                                      <p:cBhvr>
                                        <p:cTn id="3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5"/>
                                        </p:tgtEl>
                                        <p:attrNameLst>
                                          <p:attrName>ppt_y</p:attrName>
                                        </p:attrNameLst>
                                      </p:cBhvr>
                                      <p:tavLst>
                                        <p:tav tm="0" fmla="#ppt_y+(sin(-2*pi*(1-$))*-#ppt_x+cos(-2*pi*(1-$))*(1-#ppt_y))*(1-$)">
                                          <p:val>
                                            <p:fltVal val="0"/>
                                          </p:val>
                                        </p:tav>
                                        <p:tav tm="100000">
                                          <p:val>
                                            <p:fltVal val="1"/>
                                          </p:val>
                                        </p:tav>
                                      </p:tavLst>
                                    </p:anim>
                                  </p:childTnLst>
                                </p:cTn>
                              </p:par>
                              <p:par>
                                <p:cTn id="38" presetID="15"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fltVal val="0"/>
                                          </p:val>
                                        </p:tav>
                                        <p:tav tm="100000">
                                          <p:val>
                                            <p:strVal val="#ppt_w"/>
                                          </p:val>
                                        </p:tav>
                                      </p:tavLst>
                                    </p:anim>
                                    <p:anim calcmode="lin" valueType="num">
                                      <p:cBhvr>
                                        <p:cTn id="41" dur="1000" fill="hold"/>
                                        <p:tgtEl>
                                          <p:spTgt spid="6"/>
                                        </p:tgtEl>
                                        <p:attrNameLst>
                                          <p:attrName>ppt_h</p:attrName>
                                        </p:attrNameLst>
                                      </p:cBhvr>
                                      <p:tavLst>
                                        <p:tav tm="0">
                                          <p:val>
                                            <p:fltVal val="0"/>
                                          </p:val>
                                        </p:tav>
                                        <p:tav tm="100000">
                                          <p:val>
                                            <p:strVal val="#ppt_h"/>
                                          </p:val>
                                        </p:tav>
                                      </p:tavLst>
                                    </p:anim>
                                    <p:anim calcmode="lin" valueType="num">
                                      <p:cBhvr>
                                        <p:cTn id="42"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6"/>
                                        </p:tgtEl>
                                        <p:attrNameLst>
                                          <p:attrName>ppt_y</p:attrName>
                                        </p:attrNameLst>
                                      </p:cBhvr>
                                      <p:tavLst>
                                        <p:tav tm="0" fmla="#ppt_y+(sin(-2*pi*(1-$))*-#ppt_x+cos(-2*pi*(1-$))*(1-#ppt_y))*(1-$)">
                                          <p:val>
                                            <p:fltVal val="0"/>
                                          </p:val>
                                        </p:tav>
                                        <p:tav tm="100000">
                                          <p:val>
                                            <p:fltVal val="1"/>
                                          </p:val>
                                        </p:tav>
                                      </p:tavLst>
                                    </p:anim>
                                  </p:childTnLst>
                                </p:cTn>
                              </p:par>
                              <p:par>
                                <p:cTn id="44" presetID="15"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1000" fill="hold"/>
                                        <p:tgtEl>
                                          <p:spTgt spid="8"/>
                                        </p:tgtEl>
                                        <p:attrNameLst>
                                          <p:attrName>ppt_w</p:attrName>
                                        </p:attrNameLst>
                                      </p:cBhvr>
                                      <p:tavLst>
                                        <p:tav tm="0">
                                          <p:val>
                                            <p:fltVal val="0"/>
                                          </p:val>
                                        </p:tav>
                                        <p:tav tm="100000">
                                          <p:val>
                                            <p:strVal val="#ppt_w"/>
                                          </p:val>
                                        </p:tav>
                                      </p:tavLst>
                                    </p:anim>
                                    <p:anim calcmode="lin" valueType="num">
                                      <p:cBhvr>
                                        <p:cTn id="47" dur="1000" fill="hold"/>
                                        <p:tgtEl>
                                          <p:spTgt spid="8"/>
                                        </p:tgtEl>
                                        <p:attrNameLst>
                                          <p:attrName>ppt_h</p:attrName>
                                        </p:attrNameLst>
                                      </p:cBhvr>
                                      <p:tavLst>
                                        <p:tav tm="0">
                                          <p:val>
                                            <p:fltVal val="0"/>
                                          </p:val>
                                        </p:tav>
                                        <p:tav tm="100000">
                                          <p:val>
                                            <p:strVal val="#ppt_h"/>
                                          </p:val>
                                        </p:tav>
                                      </p:tavLst>
                                    </p:anim>
                                    <p:anim calcmode="lin" valueType="num">
                                      <p:cBhvr>
                                        <p:cTn id="48"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914" grpId="0" animBg="1"/>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outh diagram_cropped.jpg"/>
          <p:cNvPicPr>
            <a:picLocks noGrp="1" noChangeAspect="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0" y="1447800"/>
            <a:ext cx="8153400" cy="5181600"/>
          </a:xfrm>
        </p:spPr>
      </p:pic>
      <p:sp>
        <p:nvSpPr>
          <p:cNvPr id="7" name="Title 6"/>
          <p:cNvSpPr>
            <a:spLocks noGrp="1"/>
          </p:cNvSpPr>
          <p:nvPr>
            <p:ph type="title" idx="4294967295"/>
          </p:nvPr>
        </p:nvSpPr>
        <p:spPr>
          <a:xfrm>
            <a:off x="990600" y="152400"/>
            <a:ext cx="7162800" cy="125095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sz="6000" cap="none" dirty="0" smtClean="0">
                <a:ln w="11430"/>
                <a:solidFill>
                  <a:srgbClr val="CC3300"/>
                </a:solidFill>
                <a:effectLst>
                  <a:outerShdw blurRad="50800" dist="39000" dir="5460000" algn="tl">
                    <a:srgbClr val="000000">
                      <a:alpha val="38000"/>
                    </a:srgbClr>
                  </a:outerShdw>
                </a:effectLst>
              </a:rPr>
              <a:t>Inside Your Head!</a:t>
            </a:r>
            <a:endParaRPr lang="en-AU" sz="6000" cap="none" dirty="0">
              <a:ln w="11430"/>
              <a:solidFill>
                <a:srgbClr val="CC3300"/>
              </a:solidFill>
              <a:effectLst>
                <a:outerShdw blurRad="50800" dist="39000" dir="5460000" algn="tl">
                  <a:srgbClr val="000000">
                    <a:alpha val="38000"/>
                  </a:srgbClr>
                </a:outerShdw>
              </a:effectLst>
            </a:endParaRPr>
          </a:p>
        </p:txBody>
      </p:sp>
      <p:sp>
        <p:nvSpPr>
          <p:cNvPr id="4" name="TextBox 3"/>
          <p:cNvSpPr txBox="1"/>
          <p:nvPr/>
        </p:nvSpPr>
        <p:spPr>
          <a:xfrm>
            <a:off x="3657600" y="5791200"/>
            <a:ext cx="5334000" cy="584775"/>
          </a:xfrm>
          <a:prstGeom prst="rect">
            <a:avLst/>
          </a:prstGeom>
          <a:noFill/>
        </p:spPr>
        <p:txBody>
          <a:bodyPr wrap="square" rtlCol="0">
            <a:spAutoFit/>
          </a:bodyPr>
          <a:lstStyle/>
          <a:p>
            <a:r>
              <a:rPr lang="en-AU" sz="3200" b="1" dirty="0" smtClean="0">
                <a:solidFill>
                  <a:srgbClr val="CC3300"/>
                </a:solidFill>
              </a:rPr>
              <a:t>We use ALL of these to speak.</a:t>
            </a:r>
            <a:endParaRPr lang="en-AU" sz="3200" b="1" dirty="0">
              <a:solidFill>
                <a:srgbClr val="CC3300"/>
              </a:solidFill>
            </a:endParaRPr>
          </a:p>
        </p:txBody>
      </p:sp>
    </p:spTree>
    <p:extLst>
      <p:ext uri="{BB962C8B-B14F-4D97-AF65-F5344CB8AC3E}">
        <p14:creationId xmlns:p14="http://schemas.microsoft.com/office/powerpoint/2010/main" val="129633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t>
            </a:r>
            <a:endParaRPr lang="en-AU" dirty="0"/>
          </a:p>
        </p:txBody>
      </p:sp>
      <p:pic>
        <p:nvPicPr>
          <p:cNvPr id="3" name="Picture 2" descr="buzz aldrin.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28600" y="228600"/>
            <a:ext cx="3200400" cy="4191000"/>
          </a:xfrm>
          <a:prstGeom prst="rect">
            <a:avLst/>
          </a:prstGeom>
        </p:spPr>
      </p:pic>
      <p:pic>
        <p:nvPicPr>
          <p:cNvPr id="4" name="Picture 3" descr="woman grass hu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72200" y="228600"/>
            <a:ext cx="2743200" cy="3524250"/>
          </a:xfrm>
          <a:prstGeom prst="rect">
            <a:avLst/>
          </a:prstGeom>
        </p:spPr>
      </p:pic>
      <p:pic>
        <p:nvPicPr>
          <p:cNvPr id="5" name="Picture 4" descr="baby loo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5200" y="4019550"/>
            <a:ext cx="3581400" cy="2686050"/>
          </a:xfrm>
          <a:prstGeom prst="rect">
            <a:avLst/>
          </a:prstGeom>
        </p:spPr>
      </p:pic>
      <p:sp>
        <p:nvSpPr>
          <p:cNvPr id="6" name="TextBox 5"/>
          <p:cNvSpPr txBox="1"/>
          <p:nvPr/>
        </p:nvSpPr>
        <p:spPr>
          <a:xfrm>
            <a:off x="3886200" y="1371600"/>
            <a:ext cx="2133600" cy="1015663"/>
          </a:xfrm>
          <a:prstGeom prst="rect">
            <a:avLst/>
          </a:prstGeom>
          <a:noFill/>
        </p:spPr>
        <p:txBody>
          <a:bodyPr wrap="square" rtlCol="0">
            <a:spAutoFit/>
          </a:bodyPr>
          <a:lstStyle/>
          <a:p>
            <a:r>
              <a:rPr lang="en-AU"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Hello!</a:t>
            </a:r>
            <a:endParaRPr lang="en-AU"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Rectangle 6"/>
          <p:cNvSpPr/>
          <p:nvPr/>
        </p:nvSpPr>
        <p:spPr>
          <a:xfrm>
            <a:off x="228600" y="4648200"/>
            <a:ext cx="2093843" cy="1015663"/>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Hello.</a:t>
            </a:r>
            <a:endParaRPr lang="en-A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228600" y="5562600"/>
            <a:ext cx="2138727" cy="1015663"/>
          </a:xfrm>
          <a:prstGeom prst="rect">
            <a:avLst/>
          </a:prstGeom>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AU" sz="6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Hello!</a:t>
            </a:r>
            <a:endParaRPr lang="en-AU" sz="6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669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0" presetClass="path" presetSubtype="0" accel="50000" decel="50000" fill="hold" grpId="1" nodeType="withEffect">
                                  <p:stCondLst>
                                    <p:cond delay="0"/>
                                  </p:stCondLst>
                                  <p:childTnLst>
                                    <p:animMotion origin="layout" path="M -0.14184 -0.05093 C -0.13837 -0.06413 -0.13715 -0.07987 -0.13142 -0.09121 C -0.12865 -0.11806 -0.12691 -0.14491 -0.12517 -0.172 C -0.12413 -0.18843 -0.125 -0.20857 -0.12083 -0.22454 C -0.11823 -0.26852 -0.11285 -0.31065 -0.10694 -0.35394 C -0.10469 -0.37176 -0.10399 -0.39121 -0.09635 -0.40649 C -0.09444 -0.41459 -0.09184 -0.41852 -0.08733 -0.42454 C -0.08472 -0.43473 -0.07691 -0.44538 -0.0691 -0.44885 C -0.06076 -0.45996 -0.05121 -0.45926 -0.04028 -0.46297 C -0.03229 -0.46227 -0.02413 -0.46227 -0.01632 -0.46088 C -0.01302 -0.46042 -0.00694 -0.45695 -0.00694 -0.45672 C -0.00538 -0.45556 -0.00399 -0.45394 -0.00243 -0.45278 C 0.00139 -0.44977 0.0059 -0.44792 0.00955 -0.44468 C 0.01476 -0.44028 0.0191 -0.43542 0.02483 -0.43264 C 0.03264 -0.42477 0.03819 -0.41436 0.04601 -0.40649 C 0.04879 -0.39561 0.05504 -0.38913 0.05972 -0.3801 C 0.06198 -0.36737 0.0599 -0.37431 0.06719 -0.35996 C 0.07274 -0.34885 0.07309 -0.33033 0.07778 -0.3176 C 0.07917 -0.30811 0.0809 -0.29862 0.08229 -0.28913 C 0.08403 -0.25417 0.08455 -0.21852 0.08993 -0.18426 C 0.09097 -0.16528 0.09132 -0.13774 0.09879 -0.11945 C 0.10694 -0.09954 0.11615 -0.08102 0.12639 -0.06297 C 0.13142 -0.05348 0.14583 -0.03473 0.15504 -0.03056 C 0.15608 -0.02917 0.1566 -0.02755 0.15816 -0.02663 C 0.16094 -0.02477 0.16701 -0.02246 0.16701 -0.02223 C 0.1776 -0.02524 0.18785 -0.03033 0.19757 -0.03681 C 0.20399 -0.04121 0.2099 -0.04769 0.21719 -0.05093 C 0.22847 -0.06528 0.23819 -0.08056 0.24896 -0.09538 C 0.25052 -0.09746 0.25087 -0.10093 0.25208 -0.10348 C 0.25538 -0.11112 0.25955 -0.11806 0.26267 -0.1257 C 0.27326 -0.15139 0.25938 -0.12338 0.26875 -0.14167 C 0.27066 -0.15186 0.27517 -0.15996 0.27778 -0.17014 C 0.28351 -0.19306 0.27726 -0.1794 0.28542 -0.19422 C 0.28767 -0.20301 0.28785 -0.21181 0.29254 -0.21852 C 0.29514 -0.22732 0.3 -0.23612 0.30504 -0.24283 C 0.30799 -0.25417 0.30903 -0.2551 0.31563 -0.26297 C 0.32656 -0.27616 0.32691 -0.27848 0.34149 -0.28519 C 0.35747 -0.28264 0.37674 -0.27871 0.38837 -0.26088 C 0.38941 -0.25926 0.39497 -0.24977 0.39583 -0.24676 C 0.39826 -0.24028 0.40174 -0.22663 0.40174 -0.22639 C 0.40139 -0.20672 0.40313 -0.16297 0.39288 -0.14167 C 0.38976 -0.125 0.38403 -0.11042 0.38229 -0.09329 C 0.38351 -0.07477 0.38299 -0.05811 0.39288 -0.04468 C 0.39514 -0.03542 0.39844 -0.03149 0.40365 -0.02454 C 0.40816 -0.01065 0.40347 -0.02084 0.41267 -0.0125 C 0.41545 -0.01019 0.41597 -0.00463 0.41875 -0.00232 C 0.41997 -0.0007 0.42257 -0.00093 0.42483 -0.00024 C 0.42813 0.00254 0.43038 0.0074 0.43385 0.00972 C 0.43785 0.01273 0.44635 0.01435 0.45208 0.01574 C 0.47552 0.01388 0.46997 0.0155 0.4849 0.00578 C 0.48698 0.003 0.48785 0.00023 0.48993 -0.00232 C 0.4908 -0.0044 0.49306 -0.00625 0.49392 -0.00834 C 0.49809 -0.01436 0.49948 -0.02107 0.50313 -0.02663 C 0.50573 -0.03727 0.50972 -0.04653 0.51267 -0.05695 C 0.51632 -0.09399 0.5191 -0.13149 0.52483 -0.16806 C 0.52639 -0.17871 0.53281 -0.18889 0.53993 -0.19422 C 0.54271 -0.1963 0.54896 -0.19838 0.54896 -0.19815 C 0.56267 -0.19491 0.56736 -0.19445 0.57778 -0.18426 C 0.58629 -0.16713 0.57517 -0.18774 0.58542 -0.17408 C 0.58906 -0.16922 0.5908 -0.16389 0.59306 -0.15788 C 0.59427 -0.15024 0.59618 -0.14306 0.59757 -0.13565 C 0.59826 -0.12107 0.59826 -0.07547 0.60816 -0.06297 C 0.61736 -0.03774 0.64566 -0.01945 0.66545 -0.01459 C 0.66962 -0.01528 0.67379 -0.01505 0.67778 -0.01644 C 0.67951 -0.01713 0.68056 -0.01968 0.68229 -0.02061 C 0.69184 -0.02524 0.6974 -0.02454 0.7066 -0.03264 C 0.71198 -0.04352 0.71563 -0.04954 0.71563 -0.06297 " pathEditMode="relative" rAng="0" ptsTypes="ffffffffffffffffffffffffffffffffffffffffffffffffffffffffffffffffffA">
                                      <p:cBhvr>
                                        <p:cTn id="34" dur="2000" fill="hold"/>
                                        <p:tgtEl>
                                          <p:spTgt spid="8"/>
                                        </p:tgtEl>
                                        <p:attrNameLst>
                                          <p:attrName>ppt_x</p:attrName>
                                          <p:attrName>ppt_y</p:attrName>
                                        </p:attrNameLst>
                                      </p:cBhvr>
                                      <p:rCtr x="42900" y="-17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8"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untain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371600"/>
            <a:ext cx="9144000" cy="5486401"/>
          </a:xfrm>
          <a:prstGeom prst="rect">
            <a:avLst/>
          </a:prstGeom>
        </p:spPr>
      </p:pic>
      <p:sp>
        <p:nvSpPr>
          <p:cNvPr id="4" name="TextBox 3"/>
          <p:cNvSpPr txBox="1"/>
          <p:nvPr/>
        </p:nvSpPr>
        <p:spPr>
          <a:xfrm>
            <a:off x="152400" y="1524000"/>
            <a:ext cx="464820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AU" sz="4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Four main patterns:</a:t>
            </a:r>
            <a:endParaRPr lang="en-AU"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TextBox 4"/>
          <p:cNvSpPr txBox="1"/>
          <p:nvPr/>
        </p:nvSpPr>
        <p:spPr>
          <a:xfrm>
            <a:off x="990600" y="4495800"/>
            <a:ext cx="12192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AU" sz="4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Fall</a:t>
            </a:r>
            <a:endParaRPr lang="en-AU"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6" name="TextBox 5"/>
          <p:cNvSpPr txBox="1"/>
          <p:nvPr/>
        </p:nvSpPr>
        <p:spPr>
          <a:xfrm>
            <a:off x="990600" y="5638800"/>
            <a:ext cx="23622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AU" sz="4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Low - rise</a:t>
            </a:r>
            <a:endParaRPr lang="en-AU"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7" name="TextBox 6"/>
          <p:cNvSpPr txBox="1"/>
          <p:nvPr/>
        </p:nvSpPr>
        <p:spPr>
          <a:xfrm>
            <a:off x="5334000" y="4495800"/>
            <a:ext cx="25146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AU" sz="4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High - rise</a:t>
            </a:r>
            <a:endParaRPr lang="en-AU"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8" name="TextBox 7"/>
          <p:cNvSpPr txBox="1"/>
          <p:nvPr/>
        </p:nvSpPr>
        <p:spPr>
          <a:xfrm>
            <a:off x="5334000" y="5638800"/>
            <a:ext cx="2286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AU" sz="4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Fall - rise</a:t>
            </a:r>
            <a:endParaRPr lang="en-AU"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2" name="Title 1"/>
          <p:cNvSpPr>
            <a:spLocks noGrp="1"/>
          </p:cNvSpPr>
          <p:nvPr>
            <p:ph type="title"/>
          </p:nvPr>
        </p:nvSpPr>
        <p:spPr/>
        <p:txBody>
          <a:bodyPr/>
          <a:lstStyle/>
          <a:p>
            <a:r>
              <a:rPr lang="en-AU" dirty="0" smtClean="0"/>
              <a:t>Tonal Patterns in English</a:t>
            </a:r>
            <a:endParaRPr lang="en-AU" dirty="0"/>
          </a:p>
        </p:txBody>
      </p:sp>
    </p:spTree>
    <p:extLst>
      <p:ext uri="{BB962C8B-B14F-4D97-AF65-F5344CB8AC3E}">
        <p14:creationId xmlns:p14="http://schemas.microsoft.com/office/powerpoint/2010/main" val="153874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 presetClass="entr" presetSubtype="3"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9"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0-#ppt_w/2"/>
                                          </p:val>
                                        </p:tav>
                                        <p:tav tm="100000">
                                          <p:val>
                                            <p:strVal val="#ppt_x"/>
                                          </p:val>
                                        </p:tav>
                                      </p:tavLst>
                                    </p:anim>
                                    <p:anim calcmode="lin" valueType="num">
                                      <p:cBhvr additive="base">
                                        <p:cTn id="3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lling_down_stair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0" y="179892"/>
            <a:ext cx="5638800" cy="6678108"/>
          </a:xfrm>
          <a:prstGeom prst="rect">
            <a:avLst/>
          </a:prstGeom>
        </p:spPr>
      </p:pic>
      <p:sp>
        <p:nvSpPr>
          <p:cNvPr id="2" name="Title 1"/>
          <p:cNvSpPr>
            <a:spLocks noGrp="1"/>
          </p:cNvSpPr>
          <p:nvPr>
            <p:ph type="title"/>
          </p:nvPr>
        </p:nvSpPr>
        <p:spPr>
          <a:xfrm>
            <a:off x="228600" y="5486400"/>
            <a:ext cx="2743200" cy="1143000"/>
          </a:xfrm>
          <a:solidFill>
            <a:schemeClr val="accent2">
              <a:lumMod val="40000"/>
              <a:lumOff val="60000"/>
            </a:schemeClr>
          </a:solidFill>
          <a:effectLst>
            <a:outerShdw blurRad="50800" dist="38100" dir="2700000" algn="tl" rotWithShape="0">
              <a:prstClr val="black">
                <a:alpha val="40000"/>
              </a:prstClr>
            </a:outerShdw>
          </a:effectLst>
        </p:spPr>
        <p:txBody>
          <a:bodyPr>
            <a:normAutofit/>
          </a:bodyPr>
          <a:lstStyle/>
          <a:p>
            <a:r>
              <a:rPr lang="en-AU" sz="6000" u="sng" dirty="0" smtClean="0"/>
              <a:t>Fall</a:t>
            </a:r>
            <a:endParaRPr lang="en-AU" sz="6000" u="sng" dirty="0"/>
          </a:p>
        </p:txBody>
      </p:sp>
      <p:sp>
        <p:nvSpPr>
          <p:cNvPr id="6" name="TextBox 5"/>
          <p:cNvSpPr txBox="1"/>
          <p:nvPr/>
        </p:nvSpPr>
        <p:spPr>
          <a:xfrm>
            <a:off x="457200" y="2057400"/>
            <a:ext cx="1676400" cy="707886"/>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n-AU" sz="4000" dirty="0" smtClean="0"/>
              <a:t>finality</a:t>
            </a:r>
            <a:endParaRPr lang="en-AU" sz="4000" dirty="0"/>
          </a:p>
        </p:txBody>
      </p:sp>
      <p:sp>
        <p:nvSpPr>
          <p:cNvPr id="7" name="TextBox 6"/>
          <p:cNvSpPr txBox="1"/>
          <p:nvPr/>
        </p:nvSpPr>
        <p:spPr>
          <a:xfrm>
            <a:off x="381000" y="685800"/>
            <a:ext cx="2895600" cy="707886"/>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n-AU" sz="4000" dirty="0" smtClean="0"/>
              <a:t>completion</a:t>
            </a:r>
            <a:endParaRPr lang="en-AU" sz="4000" dirty="0"/>
          </a:p>
        </p:txBody>
      </p:sp>
      <p:sp>
        <p:nvSpPr>
          <p:cNvPr id="8" name="TextBox 7"/>
          <p:cNvSpPr txBox="1"/>
          <p:nvPr/>
        </p:nvSpPr>
        <p:spPr>
          <a:xfrm>
            <a:off x="6172200" y="304800"/>
            <a:ext cx="2743200" cy="1323439"/>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n-AU" sz="4000" dirty="0" smtClean="0"/>
              <a:t>time for response</a:t>
            </a:r>
            <a:endParaRPr lang="en-AU" sz="4000" dirty="0"/>
          </a:p>
        </p:txBody>
      </p:sp>
    </p:spTree>
    <p:extLst>
      <p:ext uri="{BB962C8B-B14F-4D97-AF65-F5344CB8AC3E}">
        <p14:creationId xmlns:p14="http://schemas.microsoft.com/office/powerpoint/2010/main" val="290323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3"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1+#ppt_w/2"/>
                                          </p:val>
                                        </p:tav>
                                        <p:tav tm="100000">
                                          <p:val>
                                            <p:strVal val="#ppt_x"/>
                                          </p:val>
                                        </p:tav>
                                      </p:tavLst>
                                    </p:anim>
                                    <p:anim calcmode="lin" valueType="num">
                                      <p:cBhvr additive="base">
                                        <p:cTn id="13"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1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lling_down_stair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0" y="179892"/>
            <a:ext cx="5638800" cy="6678108"/>
          </a:xfrm>
          <a:prstGeom prst="rect">
            <a:avLst/>
          </a:prstGeom>
        </p:spPr>
      </p:pic>
      <p:sp>
        <p:nvSpPr>
          <p:cNvPr id="2" name="Title 1"/>
          <p:cNvSpPr>
            <a:spLocks noGrp="1"/>
          </p:cNvSpPr>
          <p:nvPr>
            <p:ph type="title"/>
          </p:nvPr>
        </p:nvSpPr>
        <p:spPr>
          <a:xfrm>
            <a:off x="152400" y="228600"/>
            <a:ext cx="4191000" cy="1143000"/>
          </a:xfrm>
        </p:spPr>
        <p:txBody>
          <a:bodyPr>
            <a:normAutofit fontScale="90000"/>
          </a:bodyPr>
          <a:lstStyle/>
          <a:p>
            <a:r>
              <a:rPr lang="en-AU" sz="6000" u="sng" dirty="0" smtClean="0"/>
              <a:t>Fall</a:t>
            </a:r>
            <a:r>
              <a:rPr lang="en-AU" sz="6000" dirty="0" smtClean="0"/>
              <a:t> examples:</a:t>
            </a:r>
            <a:endParaRPr lang="en-AU" sz="6000" dirty="0"/>
          </a:p>
        </p:txBody>
      </p:sp>
      <p:sp>
        <p:nvSpPr>
          <p:cNvPr id="6" name="TextBox 5"/>
          <p:cNvSpPr txBox="1"/>
          <p:nvPr/>
        </p:nvSpPr>
        <p:spPr>
          <a:xfrm>
            <a:off x="228600" y="1295400"/>
            <a:ext cx="36576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sz="2400" i="1" dirty="0" smtClean="0"/>
              <a:t>Punishment and referral:</a:t>
            </a:r>
            <a:endParaRPr lang="en-AU" sz="2400" i="1" dirty="0"/>
          </a:p>
        </p:txBody>
      </p:sp>
      <p:sp>
        <p:nvSpPr>
          <p:cNvPr id="7" name="TextBox 6"/>
          <p:cNvSpPr txBox="1"/>
          <p:nvPr/>
        </p:nvSpPr>
        <p:spPr>
          <a:xfrm>
            <a:off x="228600" y="1943100"/>
            <a:ext cx="37338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AU" sz="2400" dirty="0" smtClean="0"/>
              <a:t>I’ll re</a:t>
            </a:r>
            <a:r>
              <a:rPr lang="en-AU" sz="2400" u="sng" dirty="0" smtClean="0"/>
              <a:t>port </a:t>
            </a:r>
            <a:r>
              <a:rPr lang="en-AU" sz="2400" dirty="0" smtClean="0"/>
              <a:t>you to the </a:t>
            </a:r>
            <a:r>
              <a:rPr lang="en-AU" sz="2400" dirty="0" err="1" smtClean="0"/>
              <a:t>po</a:t>
            </a:r>
            <a:r>
              <a:rPr lang="en-AU" sz="2400" b="1" dirty="0" err="1" smtClean="0"/>
              <a:t>LICE</a:t>
            </a:r>
            <a:r>
              <a:rPr lang="en-AU" sz="2400" dirty="0" smtClean="0"/>
              <a:t>.</a:t>
            </a:r>
            <a:endParaRPr lang="en-AU" sz="2400" dirty="0"/>
          </a:p>
        </p:txBody>
      </p:sp>
      <p:sp>
        <p:nvSpPr>
          <p:cNvPr id="8" name="TextBox 7"/>
          <p:cNvSpPr txBox="1"/>
          <p:nvPr/>
        </p:nvSpPr>
        <p:spPr>
          <a:xfrm>
            <a:off x="228600" y="2590800"/>
            <a:ext cx="38100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AU" sz="2400" dirty="0" smtClean="0"/>
              <a:t>I’ve </a:t>
            </a:r>
            <a:r>
              <a:rPr lang="en-AU" sz="2400" u="sng" dirty="0" smtClean="0"/>
              <a:t>spo</a:t>
            </a:r>
            <a:r>
              <a:rPr lang="en-AU" sz="2400" dirty="0" smtClean="0"/>
              <a:t>ken to your </a:t>
            </a:r>
            <a:r>
              <a:rPr lang="en-AU" sz="2400" b="1" dirty="0" err="1" smtClean="0"/>
              <a:t>PAR</a:t>
            </a:r>
            <a:r>
              <a:rPr lang="en-AU" sz="2400" dirty="0" err="1" smtClean="0"/>
              <a:t>ents</a:t>
            </a:r>
            <a:r>
              <a:rPr lang="en-AU" sz="2400" dirty="0" smtClean="0"/>
              <a:t>.</a:t>
            </a:r>
            <a:endParaRPr lang="en-AU" sz="2400" dirty="0"/>
          </a:p>
        </p:txBody>
      </p:sp>
      <p:sp>
        <p:nvSpPr>
          <p:cNvPr id="9" name="TextBox 8"/>
          <p:cNvSpPr txBox="1"/>
          <p:nvPr/>
        </p:nvSpPr>
        <p:spPr>
          <a:xfrm>
            <a:off x="304800" y="5410200"/>
            <a:ext cx="23622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sz="2400" i="1" dirty="0" smtClean="0"/>
              <a:t>‘</a:t>
            </a:r>
            <a:r>
              <a:rPr lang="en-AU" sz="2400" i="1" dirty="0" err="1" smtClean="0"/>
              <a:t>Wh</a:t>
            </a:r>
            <a:r>
              <a:rPr lang="en-AU" sz="2400" i="1" dirty="0" smtClean="0"/>
              <a:t>-’ questions:</a:t>
            </a:r>
            <a:endParaRPr lang="en-AU" sz="2400" i="1" dirty="0"/>
          </a:p>
        </p:txBody>
      </p:sp>
      <p:sp>
        <p:nvSpPr>
          <p:cNvPr id="10" name="TextBox 9"/>
          <p:cNvSpPr txBox="1"/>
          <p:nvPr/>
        </p:nvSpPr>
        <p:spPr>
          <a:xfrm>
            <a:off x="304800" y="6172200"/>
            <a:ext cx="28956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AU" sz="2400" dirty="0" smtClean="0"/>
              <a:t>Where is the </a:t>
            </a:r>
            <a:r>
              <a:rPr lang="en-AU" sz="2400" b="1" dirty="0" err="1" smtClean="0"/>
              <a:t>PEN</a:t>
            </a:r>
            <a:r>
              <a:rPr lang="en-AU" sz="2400" dirty="0" err="1" smtClean="0"/>
              <a:t>cil</a:t>
            </a:r>
            <a:r>
              <a:rPr lang="en-AU" sz="2400" dirty="0" smtClean="0"/>
              <a:t>?</a:t>
            </a:r>
            <a:endParaRPr lang="en-AU" sz="2400" dirty="0"/>
          </a:p>
        </p:txBody>
      </p:sp>
      <p:sp>
        <p:nvSpPr>
          <p:cNvPr id="11" name="TextBox 10"/>
          <p:cNvSpPr txBox="1"/>
          <p:nvPr/>
        </p:nvSpPr>
        <p:spPr>
          <a:xfrm>
            <a:off x="6172200" y="1295400"/>
            <a:ext cx="2667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sz="2400" i="1" dirty="0" smtClean="0"/>
              <a:t>Requests or orders:</a:t>
            </a:r>
            <a:endParaRPr lang="en-AU" sz="2400" i="1" dirty="0"/>
          </a:p>
        </p:txBody>
      </p:sp>
      <p:sp>
        <p:nvSpPr>
          <p:cNvPr id="12" name="TextBox 11"/>
          <p:cNvSpPr txBox="1"/>
          <p:nvPr/>
        </p:nvSpPr>
        <p:spPr>
          <a:xfrm>
            <a:off x="6172200" y="1943100"/>
            <a:ext cx="26670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AU" sz="2400" u="sng" dirty="0" smtClean="0">
                <a:latin typeface="Calibri" pitchFamily="34" charset="0"/>
                <a:ea typeface="Times New Roman" pitchFamily="18" charset="0"/>
                <a:cs typeface="Times New Roman" pitchFamily="18" charset="0"/>
              </a:rPr>
              <a:t>Please</a:t>
            </a:r>
            <a:r>
              <a:rPr lang="en-AU" sz="2400" dirty="0" smtClean="0">
                <a:latin typeface="Calibri" pitchFamily="34" charset="0"/>
                <a:ea typeface="Times New Roman" pitchFamily="18" charset="0"/>
                <a:cs typeface="Times New Roman" pitchFamily="18" charset="0"/>
              </a:rPr>
              <a:t> sit </a:t>
            </a:r>
            <a:r>
              <a:rPr lang="en-AU" sz="2400" b="1" dirty="0" smtClean="0">
                <a:latin typeface="Calibri" pitchFamily="34" charset="0"/>
                <a:ea typeface="Times New Roman" pitchFamily="18" charset="0"/>
                <a:cs typeface="Times New Roman" pitchFamily="18" charset="0"/>
              </a:rPr>
              <a:t>DOWN</a:t>
            </a:r>
            <a:endParaRPr lang="en-AU" sz="2400" b="1" dirty="0">
              <a:latin typeface="Calibri" pitchFamily="34" charset="0"/>
            </a:endParaRPr>
          </a:p>
        </p:txBody>
      </p:sp>
      <p:sp>
        <p:nvSpPr>
          <p:cNvPr id="13" name="Rectangle 12"/>
          <p:cNvSpPr/>
          <p:nvPr/>
        </p:nvSpPr>
        <p:spPr>
          <a:xfrm>
            <a:off x="7086600" y="2590800"/>
            <a:ext cx="1752600"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sz="2400" u="sng" dirty="0" smtClean="0">
                <a:latin typeface="Calibri" pitchFamily="34" charset="0"/>
                <a:ea typeface="Times New Roman" pitchFamily="18" charset="0"/>
                <a:cs typeface="Times New Roman" pitchFamily="18" charset="0"/>
              </a:rPr>
              <a:t>Call</a:t>
            </a:r>
            <a:r>
              <a:rPr lang="en-AU" sz="2400" dirty="0" smtClean="0">
                <a:latin typeface="Calibri" pitchFamily="34" charset="0"/>
                <a:ea typeface="Times New Roman" pitchFamily="18" charset="0"/>
                <a:cs typeface="Times New Roman" pitchFamily="18" charset="0"/>
              </a:rPr>
              <a:t> him </a:t>
            </a:r>
            <a:r>
              <a:rPr lang="en-AU" sz="2400" b="1" dirty="0" smtClean="0">
                <a:latin typeface="Calibri" pitchFamily="34" charset="0"/>
                <a:ea typeface="Times New Roman" pitchFamily="18" charset="0"/>
                <a:cs typeface="Times New Roman" pitchFamily="18" charset="0"/>
              </a:rPr>
              <a:t>IN</a:t>
            </a:r>
            <a:r>
              <a:rPr lang="en-AU" sz="2400" dirty="0" smtClean="0">
                <a:latin typeface="Calibri" pitchFamily="34" charset="0"/>
                <a:ea typeface="Times New Roman" pitchFamily="18" charset="0"/>
                <a:cs typeface="Times New Roman" pitchFamily="18" charset="0"/>
              </a:rPr>
              <a:t>.</a:t>
            </a:r>
            <a:endParaRPr lang="en-AU" sz="2400" dirty="0">
              <a:latin typeface="Calibri" pitchFamily="34" charset="0"/>
            </a:endParaRPr>
          </a:p>
        </p:txBody>
      </p:sp>
      <p:sp>
        <p:nvSpPr>
          <p:cNvPr id="14" name="TextBox 13"/>
          <p:cNvSpPr txBox="1"/>
          <p:nvPr/>
        </p:nvSpPr>
        <p:spPr>
          <a:xfrm>
            <a:off x="6477000" y="5410200"/>
            <a:ext cx="19812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sz="2400" i="1" dirty="0" smtClean="0"/>
              <a:t>Exclamations:</a:t>
            </a:r>
            <a:endParaRPr lang="en-AU" sz="2400" i="1" dirty="0"/>
          </a:p>
        </p:txBody>
      </p:sp>
      <p:sp>
        <p:nvSpPr>
          <p:cNvPr id="15" name="TextBox 14"/>
          <p:cNvSpPr txBox="1"/>
          <p:nvPr/>
        </p:nvSpPr>
        <p:spPr>
          <a:xfrm>
            <a:off x="6477000" y="6172200"/>
            <a:ext cx="17526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AU" sz="2400" dirty="0" smtClean="0"/>
              <a:t>Watch </a:t>
            </a:r>
            <a:r>
              <a:rPr lang="en-AU" sz="2400" b="1" dirty="0" smtClean="0"/>
              <a:t>OUT</a:t>
            </a:r>
            <a:r>
              <a:rPr lang="en-AU" sz="2400" dirty="0" smtClean="0"/>
              <a:t>!</a:t>
            </a:r>
            <a:endParaRPr lang="en-AU" sz="2400" dirty="0"/>
          </a:p>
        </p:txBody>
      </p:sp>
    </p:spTree>
    <p:extLst>
      <p:ext uri="{BB962C8B-B14F-4D97-AF65-F5344CB8AC3E}">
        <p14:creationId xmlns:p14="http://schemas.microsoft.com/office/powerpoint/2010/main" val="145718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 presetClass="entr" presetSubtype="2"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1+#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2" presetClass="entr" presetSubtype="4"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lling_down_stair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0" y="179892"/>
            <a:ext cx="5638800" cy="6678108"/>
          </a:xfrm>
          <a:prstGeom prst="rect">
            <a:avLst/>
          </a:prstGeom>
        </p:spPr>
      </p:pic>
      <p:sp>
        <p:nvSpPr>
          <p:cNvPr id="2" name="Title 1"/>
          <p:cNvSpPr>
            <a:spLocks noGrp="1"/>
          </p:cNvSpPr>
          <p:nvPr>
            <p:ph type="title"/>
          </p:nvPr>
        </p:nvSpPr>
        <p:spPr>
          <a:xfrm>
            <a:off x="152400" y="228600"/>
            <a:ext cx="6477000" cy="1143000"/>
          </a:xfrm>
        </p:spPr>
        <p:txBody>
          <a:bodyPr>
            <a:normAutofit/>
          </a:bodyPr>
          <a:lstStyle/>
          <a:p>
            <a:r>
              <a:rPr lang="en-AU" sz="6000" u="sng" dirty="0" smtClean="0"/>
              <a:t>Fall</a:t>
            </a:r>
            <a:r>
              <a:rPr lang="en-AU" sz="6000" dirty="0" smtClean="0"/>
              <a:t> examples      (2):</a:t>
            </a:r>
            <a:endParaRPr lang="en-AU" sz="6000" dirty="0"/>
          </a:p>
        </p:txBody>
      </p:sp>
      <p:sp>
        <p:nvSpPr>
          <p:cNvPr id="6" name="TextBox 5"/>
          <p:cNvSpPr txBox="1"/>
          <p:nvPr/>
        </p:nvSpPr>
        <p:spPr>
          <a:xfrm>
            <a:off x="228600" y="1295400"/>
            <a:ext cx="36576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AU" sz="2400" i="1" dirty="0" smtClean="0"/>
              <a:t>Yes / No question ...</a:t>
            </a:r>
            <a:endParaRPr lang="en-AU" sz="2400" i="1" dirty="0"/>
          </a:p>
        </p:txBody>
      </p:sp>
      <p:sp>
        <p:nvSpPr>
          <p:cNvPr id="7" name="TextBox 6"/>
          <p:cNvSpPr txBox="1"/>
          <p:nvPr/>
        </p:nvSpPr>
        <p:spPr>
          <a:xfrm>
            <a:off x="228600" y="1943100"/>
            <a:ext cx="37338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AU" sz="2400" i="1" dirty="0" smtClean="0"/>
              <a:t>if the speaker already knows</a:t>
            </a:r>
          </a:p>
          <a:p>
            <a:r>
              <a:rPr lang="en-AU" sz="2400" i="1" dirty="0" smtClean="0"/>
              <a:t>the answer,</a:t>
            </a:r>
            <a:endParaRPr lang="en-AU" sz="2400" i="1" dirty="0"/>
          </a:p>
        </p:txBody>
      </p:sp>
      <p:sp>
        <p:nvSpPr>
          <p:cNvPr id="9" name="TextBox 8"/>
          <p:cNvSpPr txBox="1"/>
          <p:nvPr/>
        </p:nvSpPr>
        <p:spPr>
          <a:xfrm>
            <a:off x="5715000" y="1600200"/>
            <a:ext cx="3124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2400" dirty="0" smtClean="0"/>
              <a:t>You</a:t>
            </a:r>
            <a:r>
              <a:rPr lang="en-AU" sz="2400" u="sng" dirty="0" smtClean="0"/>
              <a:t> like </a:t>
            </a:r>
            <a:r>
              <a:rPr lang="en-AU" sz="2400" dirty="0" smtClean="0"/>
              <a:t>it, </a:t>
            </a:r>
            <a:r>
              <a:rPr lang="en-AU" sz="2400" b="1" dirty="0" smtClean="0"/>
              <a:t>DON’T</a:t>
            </a:r>
            <a:r>
              <a:rPr lang="en-AU" sz="2400" dirty="0" smtClean="0"/>
              <a:t> you?</a:t>
            </a:r>
            <a:endParaRPr lang="en-AU" sz="2400" dirty="0"/>
          </a:p>
        </p:txBody>
      </p:sp>
      <p:sp>
        <p:nvSpPr>
          <p:cNvPr id="10" name="TextBox 9"/>
          <p:cNvSpPr txBox="1"/>
          <p:nvPr/>
        </p:nvSpPr>
        <p:spPr>
          <a:xfrm>
            <a:off x="1600200" y="6019800"/>
            <a:ext cx="28956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2400" u="sng" dirty="0" smtClean="0"/>
              <a:t>Have</a:t>
            </a:r>
            <a:r>
              <a:rPr lang="en-AU" sz="2400" dirty="0" smtClean="0"/>
              <a:t> you </a:t>
            </a:r>
            <a:r>
              <a:rPr lang="en-AU" sz="2400" b="1" dirty="0" smtClean="0"/>
              <a:t>MET</a:t>
            </a:r>
            <a:r>
              <a:rPr lang="en-AU" sz="2400" dirty="0" smtClean="0"/>
              <a:t> him?</a:t>
            </a:r>
            <a:endParaRPr lang="en-AU" sz="2400" dirty="0"/>
          </a:p>
        </p:txBody>
      </p:sp>
      <p:sp>
        <p:nvSpPr>
          <p:cNvPr id="14" name="TextBox 13"/>
          <p:cNvSpPr txBox="1"/>
          <p:nvPr/>
        </p:nvSpPr>
        <p:spPr>
          <a:xfrm>
            <a:off x="5181600" y="6019800"/>
            <a:ext cx="838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2400" b="1" dirty="0" smtClean="0"/>
              <a:t>YES</a:t>
            </a:r>
            <a:endParaRPr lang="en-AU" sz="2400" b="1" dirty="0"/>
          </a:p>
        </p:txBody>
      </p:sp>
      <p:sp>
        <p:nvSpPr>
          <p:cNvPr id="15" name="TextBox 14"/>
          <p:cNvSpPr txBox="1"/>
          <p:nvPr/>
        </p:nvSpPr>
        <p:spPr>
          <a:xfrm>
            <a:off x="7162800" y="2362200"/>
            <a:ext cx="838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2400" b="1" dirty="0" smtClean="0"/>
              <a:t>YES</a:t>
            </a:r>
            <a:r>
              <a:rPr lang="en-AU" sz="2400" dirty="0" smtClean="0"/>
              <a:t>.</a:t>
            </a:r>
            <a:endParaRPr lang="en-AU" sz="2400" dirty="0"/>
          </a:p>
        </p:txBody>
      </p:sp>
      <p:sp>
        <p:nvSpPr>
          <p:cNvPr id="16" name="TextBox 15"/>
          <p:cNvSpPr txBox="1"/>
          <p:nvPr/>
        </p:nvSpPr>
        <p:spPr>
          <a:xfrm>
            <a:off x="228600" y="3048000"/>
            <a:ext cx="37338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AU" sz="2400" i="1" dirty="0" smtClean="0"/>
              <a:t>or is sure of a ‘yes’ answer.</a:t>
            </a:r>
            <a:endParaRPr lang="en-AU" sz="2400" i="1" dirty="0"/>
          </a:p>
        </p:txBody>
      </p:sp>
    </p:spTree>
    <p:extLst>
      <p:ext uri="{BB962C8B-B14F-4D97-AF65-F5344CB8AC3E}">
        <p14:creationId xmlns:p14="http://schemas.microsoft.com/office/powerpoint/2010/main" val="253096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4" grpId="0" animBg="1"/>
      <p:bldP spid="15" grpId="0" animBg="1"/>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wl.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800" y="0"/>
            <a:ext cx="7620000" cy="6667500"/>
          </a:xfrm>
          <a:prstGeom prst="rect">
            <a:avLst/>
          </a:prstGeom>
        </p:spPr>
      </p:pic>
      <p:sp>
        <p:nvSpPr>
          <p:cNvPr id="2" name="Title 1"/>
          <p:cNvSpPr>
            <a:spLocks noGrp="1"/>
          </p:cNvSpPr>
          <p:nvPr>
            <p:ph type="title"/>
          </p:nvPr>
        </p:nvSpPr>
        <p:spPr>
          <a:xfrm>
            <a:off x="457200" y="304800"/>
            <a:ext cx="8229600" cy="1143000"/>
          </a:xfrm>
        </p:spPr>
        <p:txBody>
          <a:bodyPr/>
          <a:lstStyle/>
          <a:p>
            <a:r>
              <a:rPr lang="en-AU"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Low – Rise (rising tone)</a:t>
            </a:r>
            <a:endParaRPr lang="en-AU"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2286000" y="1447800"/>
            <a:ext cx="4495800" cy="107721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AU"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Yes / No questions when the answer is not known:</a:t>
            </a:r>
            <a:endParaRPr lang="en-AU" sz="32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1219200" y="3733800"/>
            <a:ext cx="1143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sz="2400" dirty="0" smtClean="0"/>
              <a:t>B: Yes.</a:t>
            </a:r>
            <a:endParaRPr lang="en-AU" sz="2400" dirty="0"/>
          </a:p>
        </p:txBody>
      </p:sp>
      <p:sp>
        <p:nvSpPr>
          <p:cNvPr id="7" name="TextBox 6"/>
          <p:cNvSpPr txBox="1"/>
          <p:nvPr/>
        </p:nvSpPr>
        <p:spPr>
          <a:xfrm>
            <a:off x="762000" y="3200400"/>
            <a:ext cx="24384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sz="2400" dirty="0" smtClean="0"/>
              <a:t>A: </a:t>
            </a:r>
            <a:r>
              <a:rPr lang="en-AU" sz="2400" u="sng" dirty="0" smtClean="0"/>
              <a:t>Is</a:t>
            </a:r>
            <a:r>
              <a:rPr lang="en-AU" sz="2400" dirty="0" smtClean="0"/>
              <a:t>n’t he </a:t>
            </a:r>
            <a:r>
              <a:rPr lang="en-AU" sz="2400" b="1" dirty="0" smtClean="0"/>
              <a:t>NICE</a:t>
            </a:r>
            <a:r>
              <a:rPr lang="en-AU" sz="2400" dirty="0" smtClean="0"/>
              <a:t>?</a:t>
            </a:r>
            <a:endParaRPr lang="en-AU" sz="2400" dirty="0"/>
          </a:p>
        </p:txBody>
      </p:sp>
      <p:sp>
        <p:nvSpPr>
          <p:cNvPr id="8" name="TextBox 7"/>
          <p:cNvSpPr txBox="1"/>
          <p:nvPr/>
        </p:nvSpPr>
        <p:spPr>
          <a:xfrm>
            <a:off x="1219200" y="4343400"/>
            <a:ext cx="10668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sz="2400" dirty="0" smtClean="0"/>
              <a:t>B: No.</a:t>
            </a:r>
            <a:endParaRPr lang="en-AU" sz="2400" dirty="0"/>
          </a:p>
        </p:txBody>
      </p:sp>
      <p:sp>
        <p:nvSpPr>
          <p:cNvPr id="9" name="TextBox 8"/>
          <p:cNvSpPr txBox="1"/>
          <p:nvPr/>
        </p:nvSpPr>
        <p:spPr>
          <a:xfrm>
            <a:off x="1219200" y="4953000"/>
            <a:ext cx="24384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sz="2400" dirty="0" smtClean="0"/>
              <a:t>B: I don’t know.</a:t>
            </a:r>
            <a:endParaRPr lang="en-AU" sz="2400" dirty="0"/>
          </a:p>
        </p:txBody>
      </p:sp>
      <p:sp>
        <p:nvSpPr>
          <p:cNvPr id="10" name="TextBox 9"/>
          <p:cNvSpPr txBox="1"/>
          <p:nvPr/>
        </p:nvSpPr>
        <p:spPr>
          <a:xfrm>
            <a:off x="4572000" y="3200400"/>
            <a:ext cx="42672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sz="2400" dirty="0" smtClean="0"/>
              <a:t>A: Do you </a:t>
            </a:r>
            <a:r>
              <a:rPr lang="en-AU" sz="2400" u="sng" dirty="0" smtClean="0"/>
              <a:t>want </a:t>
            </a:r>
            <a:r>
              <a:rPr lang="en-AU" sz="2400" dirty="0" smtClean="0"/>
              <a:t>some </a:t>
            </a:r>
            <a:r>
              <a:rPr lang="en-AU" sz="2400" b="1" dirty="0" err="1" smtClean="0"/>
              <a:t>COFF</a:t>
            </a:r>
            <a:r>
              <a:rPr lang="en-AU" sz="2400" dirty="0" err="1" smtClean="0"/>
              <a:t>ee</a:t>
            </a:r>
            <a:r>
              <a:rPr lang="en-AU" sz="2400" dirty="0" smtClean="0"/>
              <a:t>?</a:t>
            </a:r>
            <a:endParaRPr lang="en-AU" sz="2400" dirty="0"/>
          </a:p>
        </p:txBody>
      </p:sp>
      <p:sp>
        <p:nvSpPr>
          <p:cNvPr id="11" name="TextBox 10"/>
          <p:cNvSpPr txBox="1"/>
          <p:nvPr/>
        </p:nvSpPr>
        <p:spPr>
          <a:xfrm>
            <a:off x="3733800" y="6019800"/>
            <a:ext cx="4953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sz="2400" dirty="0" smtClean="0"/>
              <a:t>A: Do you take </a:t>
            </a:r>
            <a:r>
              <a:rPr lang="en-AU" sz="2400" b="1" dirty="0" smtClean="0"/>
              <a:t>CREAM</a:t>
            </a:r>
            <a:r>
              <a:rPr lang="en-AU" sz="2400" dirty="0" smtClean="0"/>
              <a:t> in your </a:t>
            </a:r>
            <a:r>
              <a:rPr lang="en-AU" sz="2400" u="sng" dirty="0" smtClean="0"/>
              <a:t>coff</a:t>
            </a:r>
            <a:r>
              <a:rPr lang="en-AU" sz="2400" dirty="0" smtClean="0"/>
              <a:t>ee?</a:t>
            </a:r>
            <a:endParaRPr lang="en-AU" sz="2400" dirty="0"/>
          </a:p>
        </p:txBody>
      </p:sp>
    </p:spTree>
    <p:extLst>
      <p:ext uri="{BB962C8B-B14F-4D97-AF65-F5344CB8AC3E}">
        <p14:creationId xmlns:p14="http://schemas.microsoft.com/office/powerpoint/2010/main" val="46448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2"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1+#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8" grpId="0" animBg="1"/>
      <p:bldP spid="9" grpId="0" animBg="1"/>
      <p:bldP spid="10" grpId="0"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uilin.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1066800"/>
            <a:ext cx="9144000" cy="5791200"/>
          </a:xfrm>
          <a:prstGeom prst="rect">
            <a:avLst/>
          </a:prstGeom>
        </p:spPr>
      </p:pic>
      <p:sp>
        <p:nvSpPr>
          <p:cNvPr id="2" name="Title 1"/>
          <p:cNvSpPr>
            <a:spLocks noGrp="1"/>
          </p:cNvSpPr>
          <p:nvPr>
            <p:ph type="title"/>
          </p:nvPr>
        </p:nvSpPr>
        <p:spPr>
          <a:xfrm>
            <a:off x="457200" y="274638"/>
            <a:ext cx="8229600" cy="792162"/>
          </a:xfrm>
          <a:solidFill>
            <a:schemeClr val="bg1"/>
          </a:solidFill>
          <a:effectLst>
            <a:outerShdw blurRad="50800" dist="38100" dir="2700000" algn="tl" rotWithShape="0">
              <a:prstClr val="black">
                <a:alpha val="40000"/>
              </a:prstClr>
            </a:outerShdw>
          </a:effectLst>
        </p:spPr>
        <p:txBody>
          <a:bodyPr/>
          <a:lstStyle/>
          <a:p>
            <a:r>
              <a:rPr lang="en-AU" b="1" dirty="0" smtClean="0"/>
              <a:t>High Rise (rising tone)</a:t>
            </a:r>
            <a:endParaRPr lang="en-AU" b="1" dirty="0"/>
          </a:p>
        </p:txBody>
      </p:sp>
      <p:sp>
        <p:nvSpPr>
          <p:cNvPr id="4" name="TextBox 3"/>
          <p:cNvSpPr txBox="1"/>
          <p:nvPr/>
        </p:nvSpPr>
        <p:spPr>
          <a:xfrm>
            <a:off x="152400" y="1143000"/>
            <a:ext cx="5715000" cy="584775"/>
          </a:xfrm>
          <a:prstGeom prst="rect">
            <a:avLst/>
          </a:prstGeom>
          <a:noFill/>
        </p:spPr>
        <p:txBody>
          <a:bodyPr wrap="square" rtlCol="0">
            <a:spAutoFit/>
          </a:bodyPr>
          <a:lstStyle/>
          <a:p>
            <a:r>
              <a:rPr lang="en-AU" sz="3200" i="1" dirty="0" smtClean="0"/>
              <a:t>The Tonic has extra pitch height.</a:t>
            </a:r>
            <a:endParaRPr lang="en-AU" sz="3200" i="1" dirty="0"/>
          </a:p>
        </p:txBody>
      </p:sp>
      <p:sp>
        <p:nvSpPr>
          <p:cNvPr id="5" name="TextBox 4"/>
          <p:cNvSpPr txBox="1"/>
          <p:nvPr/>
        </p:nvSpPr>
        <p:spPr>
          <a:xfrm>
            <a:off x="228600" y="1905000"/>
            <a:ext cx="8763000" cy="584775"/>
          </a:xfrm>
          <a:prstGeom prst="rect">
            <a:avLst/>
          </a:prstGeom>
          <a:noFill/>
        </p:spPr>
        <p:txBody>
          <a:bodyPr wrap="square" rtlCol="0">
            <a:spAutoFit/>
          </a:bodyPr>
          <a:lstStyle/>
          <a:p>
            <a:r>
              <a:rPr lang="en-AU" sz="3200" i="1" dirty="0" smtClean="0"/>
              <a:t>The speaker is asking for repetition, or clarification,</a:t>
            </a:r>
            <a:endParaRPr lang="en-AU" sz="3200" i="1" dirty="0"/>
          </a:p>
        </p:txBody>
      </p:sp>
      <p:sp>
        <p:nvSpPr>
          <p:cNvPr id="6" name="TextBox 5"/>
          <p:cNvSpPr txBox="1"/>
          <p:nvPr/>
        </p:nvSpPr>
        <p:spPr>
          <a:xfrm>
            <a:off x="228600" y="2590800"/>
            <a:ext cx="3962400" cy="584775"/>
          </a:xfrm>
          <a:prstGeom prst="rect">
            <a:avLst/>
          </a:prstGeom>
          <a:noFill/>
        </p:spPr>
        <p:txBody>
          <a:bodyPr wrap="square" rtlCol="0">
            <a:spAutoFit/>
          </a:bodyPr>
          <a:lstStyle/>
          <a:p>
            <a:r>
              <a:rPr lang="en-AU" sz="3200" i="1" dirty="0" smtClean="0"/>
              <a:t>or indicating disbelief.</a:t>
            </a:r>
            <a:endParaRPr lang="en-AU" sz="3200" i="1" dirty="0"/>
          </a:p>
        </p:txBody>
      </p:sp>
      <p:sp>
        <p:nvSpPr>
          <p:cNvPr id="7" name="TextBox 6"/>
          <p:cNvSpPr txBox="1"/>
          <p:nvPr/>
        </p:nvSpPr>
        <p:spPr>
          <a:xfrm>
            <a:off x="304800" y="3505200"/>
            <a:ext cx="6629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AU" sz="3200" dirty="0" smtClean="0"/>
              <a:t>I’m </a:t>
            </a:r>
            <a:r>
              <a:rPr lang="en-AU" sz="3200" u="sng" dirty="0" smtClean="0"/>
              <a:t>ta</a:t>
            </a:r>
            <a:r>
              <a:rPr lang="en-AU" sz="3200" dirty="0" smtClean="0"/>
              <a:t>king up </a:t>
            </a:r>
            <a:r>
              <a:rPr lang="en-AU" sz="3200" b="1" dirty="0" err="1" smtClean="0"/>
              <a:t>TAX</a:t>
            </a:r>
            <a:r>
              <a:rPr lang="en-AU" sz="3200" dirty="0" err="1" smtClean="0"/>
              <a:t>idermy</a:t>
            </a:r>
            <a:r>
              <a:rPr lang="en-AU" sz="3200" dirty="0" smtClean="0"/>
              <a:t> this </a:t>
            </a:r>
            <a:r>
              <a:rPr lang="en-AU" sz="3200" u="sng" dirty="0" smtClean="0"/>
              <a:t>au</a:t>
            </a:r>
            <a:r>
              <a:rPr lang="en-AU" sz="3200" dirty="0" smtClean="0"/>
              <a:t>tumn.</a:t>
            </a:r>
            <a:endParaRPr lang="en-AU" sz="3200" dirty="0"/>
          </a:p>
        </p:txBody>
      </p:sp>
      <p:sp>
        <p:nvSpPr>
          <p:cNvPr id="8" name="TextBox 7"/>
          <p:cNvSpPr txBox="1"/>
          <p:nvPr/>
        </p:nvSpPr>
        <p:spPr>
          <a:xfrm>
            <a:off x="304800" y="4267200"/>
            <a:ext cx="5638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AU" sz="3200" u="sng" dirty="0" smtClean="0"/>
              <a:t>Tak</a:t>
            </a:r>
            <a:r>
              <a:rPr lang="en-AU" sz="3200" dirty="0" smtClean="0"/>
              <a:t>ing up </a:t>
            </a:r>
            <a:r>
              <a:rPr lang="en-AU" sz="3200" b="1" u="sng" dirty="0" smtClean="0"/>
              <a:t>WHAT</a:t>
            </a:r>
            <a:r>
              <a:rPr lang="en-AU" sz="3200" dirty="0" smtClean="0"/>
              <a:t>? </a:t>
            </a:r>
            <a:r>
              <a:rPr lang="en-AU" sz="3200" i="1" dirty="0" smtClean="0"/>
              <a:t>(clarification)</a:t>
            </a:r>
            <a:endParaRPr lang="en-AU" sz="3200" i="1" dirty="0"/>
          </a:p>
        </p:txBody>
      </p:sp>
      <p:sp>
        <p:nvSpPr>
          <p:cNvPr id="9" name="TextBox 8"/>
          <p:cNvSpPr txBox="1"/>
          <p:nvPr/>
        </p:nvSpPr>
        <p:spPr>
          <a:xfrm>
            <a:off x="304800" y="5257800"/>
            <a:ext cx="66294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AU" sz="3200" dirty="0" smtClean="0"/>
              <a:t>She </a:t>
            </a:r>
            <a:r>
              <a:rPr lang="en-AU" sz="3200" u="sng" dirty="0" smtClean="0"/>
              <a:t>passed</a:t>
            </a:r>
            <a:r>
              <a:rPr lang="en-AU" sz="3200" dirty="0" smtClean="0"/>
              <a:t> her </a:t>
            </a:r>
            <a:r>
              <a:rPr lang="en-AU" sz="3200" b="1" dirty="0" err="1" smtClean="0"/>
              <a:t>DRI</a:t>
            </a:r>
            <a:r>
              <a:rPr lang="en-AU" sz="3200" dirty="0" err="1" smtClean="0"/>
              <a:t>ving</a:t>
            </a:r>
            <a:r>
              <a:rPr lang="en-AU" sz="3200" dirty="0" smtClean="0"/>
              <a:t> </a:t>
            </a:r>
            <a:r>
              <a:rPr lang="en-AU" sz="3200" u="sng" dirty="0" smtClean="0"/>
              <a:t>test</a:t>
            </a:r>
            <a:r>
              <a:rPr lang="en-AU" sz="3200" dirty="0" smtClean="0"/>
              <a:t>.</a:t>
            </a:r>
            <a:endParaRPr lang="en-AU" sz="3200" dirty="0"/>
          </a:p>
        </p:txBody>
      </p:sp>
      <p:sp>
        <p:nvSpPr>
          <p:cNvPr id="10" name="TextBox 9"/>
          <p:cNvSpPr txBox="1"/>
          <p:nvPr/>
        </p:nvSpPr>
        <p:spPr>
          <a:xfrm>
            <a:off x="304800" y="6019800"/>
            <a:ext cx="66294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AU" sz="3200" dirty="0" smtClean="0"/>
              <a:t>She </a:t>
            </a:r>
            <a:r>
              <a:rPr lang="en-AU" sz="3200" b="1" u="sng" dirty="0" smtClean="0"/>
              <a:t>PASSED</a:t>
            </a:r>
            <a:r>
              <a:rPr lang="en-AU" sz="3200" dirty="0" smtClean="0"/>
              <a:t>? </a:t>
            </a:r>
            <a:r>
              <a:rPr lang="en-AU" sz="3200" i="1" dirty="0" smtClean="0"/>
              <a:t>(disbelief)</a:t>
            </a:r>
            <a:endParaRPr lang="en-AU" sz="3200" i="1" dirty="0"/>
          </a:p>
        </p:txBody>
      </p:sp>
      <p:grpSp>
        <p:nvGrpSpPr>
          <p:cNvPr id="14" name="Group 13"/>
          <p:cNvGrpSpPr/>
          <p:nvPr/>
        </p:nvGrpSpPr>
        <p:grpSpPr>
          <a:xfrm>
            <a:off x="6889831" y="3720245"/>
            <a:ext cx="2025569" cy="1828800"/>
            <a:chOff x="6889831" y="3720245"/>
            <a:chExt cx="2025569" cy="1828800"/>
          </a:xfrm>
        </p:grpSpPr>
        <p:sp>
          <p:nvSpPr>
            <p:cNvPr id="11" name="TextBox 10"/>
            <p:cNvSpPr txBox="1"/>
            <p:nvPr/>
          </p:nvSpPr>
          <p:spPr>
            <a:xfrm>
              <a:off x="7239000" y="4114800"/>
              <a:ext cx="1676400"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AU" sz="2000" dirty="0" smtClean="0"/>
                <a:t>Did you notice the emphatic stress here?</a:t>
              </a:r>
              <a:endParaRPr lang="en-AU" sz="2000" dirty="0"/>
            </a:p>
          </p:txBody>
        </p:sp>
        <p:sp>
          <p:nvSpPr>
            <p:cNvPr id="12" name="Left Arrow 11"/>
            <p:cNvSpPr/>
            <p:nvPr/>
          </p:nvSpPr>
          <p:spPr>
            <a:xfrm rot="1616826">
              <a:off x="6889831" y="3720245"/>
              <a:ext cx="685800" cy="304800"/>
            </a:xfrm>
            <a:prstGeom prst="leftArrow">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Left Arrow 12"/>
            <p:cNvSpPr/>
            <p:nvPr/>
          </p:nvSpPr>
          <p:spPr>
            <a:xfrm rot="19983174" flipV="1">
              <a:off x="6889833" y="5244245"/>
              <a:ext cx="685800" cy="304800"/>
            </a:xfrm>
            <a:prstGeom prst="leftArrow">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23751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animBg="1"/>
      <p:bldP spid="8" grpId="0" animBg="1"/>
      <p:bldP spid="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utumn tre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19200"/>
            <a:ext cx="9144000" cy="5638800"/>
          </a:xfrm>
          <a:prstGeom prst="rect">
            <a:avLst/>
          </a:prstGeom>
        </p:spPr>
      </p:pic>
      <p:sp>
        <p:nvSpPr>
          <p:cNvPr id="5" name="TextBox 4"/>
          <p:cNvSpPr txBox="1"/>
          <p:nvPr/>
        </p:nvSpPr>
        <p:spPr>
          <a:xfrm>
            <a:off x="533400" y="1371600"/>
            <a:ext cx="8077200" cy="584775"/>
          </a:xfrm>
          <a:prstGeom prst="rect">
            <a:avLst/>
          </a:prstGeom>
          <a:solidFill>
            <a:schemeClr val="accent6">
              <a:lumMod val="20000"/>
              <a:lumOff val="80000"/>
            </a:schemeClr>
          </a:solidFill>
        </p:spPr>
        <p:txBody>
          <a:bodyPr wrap="square" rtlCol="0">
            <a:spAutoFit/>
          </a:bodyPr>
          <a:lstStyle/>
          <a:p>
            <a:pPr algn="ctr"/>
            <a:r>
              <a:rPr lang="en-AU"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Very often a regional or personal variation:</a:t>
            </a:r>
            <a:endParaRPr lang="en-AU"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TextBox 5"/>
          <p:cNvSpPr txBox="1"/>
          <p:nvPr/>
        </p:nvSpPr>
        <p:spPr>
          <a:xfrm>
            <a:off x="533400" y="2209800"/>
            <a:ext cx="6629400" cy="523220"/>
          </a:xfrm>
          <a:prstGeom prst="rect">
            <a:avLst/>
          </a:prstGeom>
          <a:solidFill>
            <a:schemeClr val="accent6">
              <a:lumMod val="20000"/>
              <a:lumOff val="80000"/>
            </a:schemeClr>
          </a:solidFill>
        </p:spPr>
        <p:txBody>
          <a:bodyPr wrap="square" rtlCol="0">
            <a:spAutoFit/>
          </a:bodyPr>
          <a:lstStyle/>
          <a:p>
            <a:r>
              <a:rPr lang="en-AU" sz="2800" dirty="0" smtClean="0"/>
              <a:t>Sometimes used for checking a list ...</a:t>
            </a:r>
            <a:endParaRPr lang="en-AU" sz="2800" dirty="0"/>
          </a:p>
        </p:txBody>
      </p:sp>
      <p:sp>
        <p:nvSpPr>
          <p:cNvPr id="7" name="TextBox 6"/>
          <p:cNvSpPr txBox="1"/>
          <p:nvPr/>
        </p:nvSpPr>
        <p:spPr>
          <a:xfrm>
            <a:off x="533400" y="3048000"/>
            <a:ext cx="6858000" cy="954107"/>
          </a:xfrm>
          <a:prstGeom prst="rect">
            <a:avLst/>
          </a:prstGeom>
          <a:solidFill>
            <a:schemeClr val="accent6">
              <a:lumMod val="20000"/>
              <a:lumOff val="80000"/>
            </a:schemeClr>
          </a:solidFill>
        </p:spPr>
        <p:txBody>
          <a:bodyPr wrap="square" rtlCol="0">
            <a:spAutoFit/>
          </a:bodyPr>
          <a:lstStyle/>
          <a:p>
            <a:r>
              <a:rPr lang="en-AU" sz="2800" dirty="0" smtClean="0"/>
              <a:t>British: Sometimes it can imply that we mean something different from what we are saying:</a:t>
            </a:r>
            <a:endParaRPr lang="en-AU" sz="2800" dirty="0"/>
          </a:p>
        </p:txBody>
      </p:sp>
      <p:sp>
        <p:nvSpPr>
          <p:cNvPr id="10" name="TextBox 9"/>
          <p:cNvSpPr txBox="1"/>
          <p:nvPr/>
        </p:nvSpPr>
        <p:spPr>
          <a:xfrm>
            <a:off x="4876800" y="5562600"/>
            <a:ext cx="32766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I’d like a cake.</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990600" y="5562600"/>
            <a:ext cx="1905000" cy="707886"/>
          </a:xfrm>
          <a:prstGeom prst="rect">
            <a:avLst/>
          </a:prstGeom>
          <a:noFill/>
        </p:spPr>
        <p:txBody>
          <a:bodyPr wrap="square" rtlCol="0">
            <a:spAutoFit/>
          </a:bodyPr>
          <a:lstStyle/>
          <a:p>
            <a:r>
              <a:rPr lang="en-A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Yeeesss</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Freeform 16"/>
          <p:cNvSpPr/>
          <p:nvPr/>
        </p:nvSpPr>
        <p:spPr>
          <a:xfrm>
            <a:off x="1122218" y="4953000"/>
            <a:ext cx="1288473" cy="611060"/>
          </a:xfrm>
          <a:custGeom>
            <a:avLst/>
            <a:gdLst>
              <a:gd name="connsiteX0" fmla="*/ 0 w 1288473"/>
              <a:gd name="connsiteY0" fmla="*/ 84587 h 611060"/>
              <a:gd name="connsiteX1" fmla="*/ 55418 w 1288473"/>
              <a:gd name="connsiteY1" fmla="*/ 112296 h 611060"/>
              <a:gd name="connsiteX2" fmla="*/ 138546 w 1288473"/>
              <a:gd name="connsiteY2" fmla="*/ 153860 h 611060"/>
              <a:gd name="connsiteX3" fmla="*/ 221673 w 1288473"/>
              <a:gd name="connsiteY3" fmla="*/ 236987 h 611060"/>
              <a:gd name="connsiteX4" fmla="*/ 318655 w 1288473"/>
              <a:gd name="connsiteY4" fmla="*/ 347824 h 611060"/>
              <a:gd name="connsiteX5" fmla="*/ 346364 w 1288473"/>
              <a:gd name="connsiteY5" fmla="*/ 389387 h 611060"/>
              <a:gd name="connsiteX6" fmla="*/ 387927 w 1288473"/>
              <a:gd name="connsiteY6" fmla="*/ 417096 h 611060"/>
              <a:gd name="connsiteX7" fmla="*/ 443346 w 1288473"/>
              <a:gd name="connsiteY7" fmla="*/ 472514 h 611060"/>
              <a:gd name="connsiteX8" fmla="*/ 554182 w 1288473"/>
              <a:gd name="connsiteY8" fmla="*/ 555642 h 611060"/>
              <a:gd name="connsiteX9" fmla="*/ 678873 w 1288473"/>
              <a:gd name="connsiteY9" fmla="*/ 611060 h 611060"/>
              <a:gd name="connsiteX10" fmla="*/ 831273 w 1288473"/>
              <a:gd name="connsiteY10" fmla="*/ 569496 h 611060"/>
              <a:gd name="connsiteX11" fmla="*/ 914400 w 1288473"/>
              <a:gd name="connsiteY11" fmla="*/ 514078 h 611060"/>
              <a:gd name="connsiteX12" fmla="*/ 955964 w 1288473"/>
              <a:gd name="connsiteY12" fmla="*/ 486369 h 611060"/>
              <a:gd name="connsiteX13" fmla="*/ 1011382 w 1288473"/>
              <a:gd name="connsiteY13" fmla="*/ 403242 h 611060"/>
              <a:gd name="connsiteX14" fmla="*/ 1039091 w 1288473"/>
              <a:gd name="connsiteY14" fmla="*/ 361678 h 611060"/>
              <a:gd name="connsiteX15" fmla="*/ 1080655 w 1288473"/>
              <a:gd name="connsiteY15" fmla="*/ 333969 h 611060"/>
              <a:gd name="connsiteX16" fmla="*/ 1094509 w 1288473"/>
              <a:gd name="connsiteY16" fmla="*/ 292405 h 611060"/>
              <a:gd name="connsiteX17" fmla="*/ 1122218 w 1288473"/>
              <a:gd name="connsiteY17" fmla="*/ 250842 h 611060"/>
              <a:gd name="connsiteX18" fmla="*/ 1149927 w 1288473"/>
              <a:gd name="connsiteY18" fmla="*/ 167714 h 611060"/>
              <a:gd name="connsiteX19" fmla="*/ 1163782 w 1288473"/>
              <a:gd name="connsiteY19" fmla="*/ 126151 h 611060"/>
              <a:gd name="connsiteX20" fmla="*/ 1177637 w 1288473"/>
              <a:gd name="connsiteY20" fmla="*/ 84587 h 611060"/>
              <a:gd name="connsiteX21" fmla="*/ 1205346 w 1288473"/>
              <a:gd name="connsiteY21" fmla="*/ 43024 h 611060"/>
              <a:gd name="connsiteX22" fmla="*/ 1233055 w 1288473"/>
              <a:gd name="connsiteY22" fmla="*/ 15314 h 611060"/>
              <a:gd name="connsiteX23" fmla="*/ 1288473 w 1288473"/>
              <a:gd name="connsiteY23" fmla="*/ 1460 h 6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88473" h="611060">
                <a:moveTo>
                  <a:pt x="0" y="84587"/>
                </a:moveTo>
                <a:cubicBezTo>
                  <a:pt x="18473" y="93823"/>
                  <a:pt x="36435" y="104160"/>
                  <a:pt x="55418" y="112296"/>
                </a:cubicBezTo>
                <a:cubicBezTo>
                  <a:pt x="101901" y="132218"/>
                  <a:pt x="97232" y="117137"/>
                  <a:pt x="138546" y="153860"/>
                </a:cubicBezTo>
                <a:cubicBezTo>
                  <a:pt x="167834" y="179894"/>
                  <a:pt x="199936" y="204382"/>
                  <a:pt x="221673" y="236987"/>
                </a:cubicBezTo>
                <a:cubicBezTo>
                  <a:pt x="286328" y="333969"/>
                  <a:pt x="249382" y="301641"/>
                  <a:pt x="318655" y="347824"/>
                </a:cubicBezTo>
                <a:cubicBezTo>
                  <a:pt x="327891" y="361678"/>
                  <a:pt x="334590" y="377613"/>
                  <a:pt x="346364" y="389387"/>
                </a:cubicBezTo>
                <a:cubicBezTo>
                  <a:pt x="358138" y="401161"/>
                  <a:pt x="377525" y="404094"/>
                  <a:pt x="387927" y="417096"/>
                </a:cubicBezTo>
                <a:cubicBezTo>
                  <a:pt x="441665" y="484269"/>
                  <a:pt x="352663" y="442288"/>
                  <a:pt x="443346" y="472514"/>
                </a:cubicBezTo>
                <a:cubicBezTo>
                  <a:pt x="476169" y="505339"/>
                  <a:pt x="507182" y="539975"/>
                  <a:pt x="554182" y="555642"/>
                </a:cubicBezTo>
                <a:cubicBezTo>
                  <a:pt x="653106" y="588617"/>
                  <a:pt x="613007" y="567150"/>
                  <a:pt x="678873" y="611060"/>
                </a:cubicBezTo>
                <a:cubicBezTo>
                  <a:pt x="716050" y="603624"/>
                  <a:pt x="801141" y="589584"/>
                  <a:pt x="831273" y="569496"/>
                </a:cubicBezTo>
                <a:lnTo>
                  <a:pt x="914400" y="514078"/>
                </a:lnTo>
                <a:lnTo>
                  <a:pt x="955964" y="486369"/>
                </a:lnTo>
                <a:lnTo>
                  <a:pt x="1011382" y="403242"/>
                </a:lnTo>
                <a:cubicBezTo>
                  <a:pt x="1020618" y="389387"/>
                  <a:pt x="1025236" y="370914"/>
                  <a:pt x="1039091" y="361678"/>
                </a:cubicBezTo>
                <a:lnTo>
                  <a:pt x="1080655" y="333969"/>
                </a:lnTo>
                <a:cubicBezTo>
                  <a:pt x="1085273" y="320114"/>
                  <a:pt x="1087978" y="305467"/>
                  <a:pt x="1094509" y="292405"/>
                </a:cubicBezTo>
                <a:cubicBezTo>
                  <a:pt x="1101955" y="277512"/>
                  <a:pt x="1115455" y="266058"/>
                  <a:pt x="1122218" y="250842"/>
                </a:cubicBezTo>
                <a:cubicBezTo>
                  <a:pt x="1134081" y="224151"/>
                  <a:pt x="1140690" y="195423"/>
                  <a:pt x="1149927" y="167714"/>
                </a:cubicBezTo>
                <a:lnTo>
                  <a:pt x="1163782" y="126151"/>
                </a:lnTo>
                <a:cubicBezTo>
                  <a:pt x="1168400" y="112296"/>
                  <a:pt x="1169536" y="96738"/>
                  <a:pt x="1177637" y="84587"/>
                </a:cubicBezTo>
                <a:cubicBezTo>
                  <a:pt x="1186873" y="70733"/>
                  <a:pt x="1194944" y="56026"/>
                  <a:pt x="1205346" y="43024"/>
                </a:cubicBezTo>
                <a:cubicBezTo>
                  <a:pt x="1213506" y="32824"/>
                  <a:pt x="1221854" y="22035"/>
                  <a:pt x="1233055" y="15314"/>
                </a:cubicBezTo>
                <a:cubicBezTo>
                  <a:pt x="1258579" y="0"/>
                  <a:pt x="1266472" y="1460"/>
                  <a:pt x="1288473" y="1460"/>
                </a:cubicBez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8" name="Freeform 17"/>
          <p:cNvSpPr/>
          <p:nvPr/>
        </p:nvSpPr>
        <p:spPr>
          <a:xfrm>
            <a:off x="6096000" y="4953000"/>
            <a:ext cx="1371600" cy="611060"/>
          </a:xfrm>
          <a:custGeom>
            <a:avLst/>
            <a:gdLst>
              <a:gd name="connsiteX0" fmla="*/ 0 w 1288473"/>
              <a:gd name="connsiteY0" fmla="*/ 84587 h 611060"/>
              <a:gd name="connsiteX1" fmla="*/ 55418 w 1288473"/>
              <a:gd name="connsiteY1" fmla="*/ 112296 h 611060"/>
              <a:gd name="connsiteX2" fmla="*/ 138546 w 1288473"/>
              <a:gd name="connsiteY2" fmla="*/ 153860 h 611060"/>
              <a:gd name="connsiteX3" fmla="*/ 221673 w 1288473"/>
              <a:gd name="connsiteY3" fmla="*/ 236987 h 611060"/>
              <a:gd name="connsiteX4" fmla="*/ 318655 w 1288473"/>
              <a:gd name="connsiteY4" fmla="*/ 347824 h 611060"/>
              <a:gd name="connsiteX5" fmla="*/ 346364 w 1288473"/>
              <a:gd name="connsiteY5" fmla="*/ 389387 h 611060"/>
              <a:gd name="connsiteX6" fmla="*/ 387927 w 1288473"/>
              <a:gd name="connsiteY6" fmla="*/ 417096 h 611060"/>
              <a:gd name="connsiteX7" fmla="*/ 443346 w 1288473"/>
              <a:gd name="connsiteY7" fmla="*/ 472514 h 611060"/>
              <a:gd name="connsiteX8" fmla="*/ 554182 w 1288473"/>
              <a:gd name="connsiteY8" fmla="*/ 555642 h 611060"/>
              <a:gd name="connsiteX9" fmla="*/ 678873 w 1288473"/>
              <a:gd name="connsiteY9" fmla="*/ 611060 h 611060"/>
              <a:gd name="connsiteX10" fmla="*/ 831273 w 1288473"/>
              <a:gd name="connsiteY10" fmla="*/ 569496 h 611060"/>
              <a:gd name="connsiteX11" fmla="*/ 914400 w 1288473"/>
              <a:gd name="connsiteY11" fmla="*/ 514078 h 611060"/>
              <a:gd name="connsiteX12" fmla="*/ 955964 w 1288473"/>
              <a:gd name="connsiteY12" fmla="*/ 486369 h 611060"/>
              <a:gd name="connsiteX13" fmla="*/ 1011382 w 1288473"/>
              <a:gd name="connsiteY13" fmla="*/ 403242 h 611060"/>
              <a:gd name="connsiteX14" fmla="*/ 1039091 w 1288473"/>
              <a:gd name="connsiteY14" fmla="*/ 361678 h 611060"/>
              <a:gd name="connsiteX15" fmla="*/ 1080655 w 1288473"/>
              <a:gd name="connsiteY15" fmla="*/ 333969 h 611060"/>
              <a:gd name="connsiteX16" fmla="*/ 1094509 w 1288473"/>
              <a:gd name="connsiteY16" fmla="*/ 292405 h 611060"/>
              <a:gd name="connsiteX17" fmla="*/ 1122218 w 1288473"/>
              <a:gd name="connsiteY17" fmla="*/ 250842 h 611060"/>
              <a:gd name="connsiteX18" fmla="*/ 1149927 w 1288473"/>
              <a:gd name="connsiteY18" fmla="*/ 167714 h 611060"/>
              <a:gd name="connsiteX19" fmla="*/ 1163782 w 1288473"/>
              <a:gd name="connsiteY19" fmla="*/ 126151 h 611060"/>
              <a:gd name="connsiteX20" fmla="*/ 1177637 w 1288473"/>
              <a:gd name="connsiteY20" fmla="*/ 84587 h 611060"/>
              <a:gd name="connsiteX21" fmla="*/ 1205346 w 1288473"/>
              <a:gd name="connsiteY21" fmla="*/ 43024 h 611060"/>
              <a:gd name="connsiteX22" fmla="*/ 1233055 w 1288473"/>
              <a:gd name="connsiteY22" fmla="*/ 15314 h 611060"/>
              <a:gd name="connsiteX23" fmla="*/ 1288473 w 1288473"/>
              <a:gd name="connsiteY23" fmla="*/ 1460 h 6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88473" h="611060">
                <a:moveTo>
                  <a:pt x="0" y="84587"/>
                </a:moveTo>
                <a:cubicBezTo>
                  <a:pt x="18473" y="93823"/>
                  <a:pt x="36435" y="104160"/>
                  <a:pt x="55418" y="112296"/>
                </a:cubicBezTo>
                <a:cubicBezTo>
                  <a:pt x="101901" y="132218"/>
                  <a:pt x="97232" y="117137"/>
                  <a:pt x="138546" y="153860"/>
                </a:cubicBezTo>
                <a:cubicBezTo>
                  <a:pt x="167834" y="179894"/>
                  <a:pt x="199936" y="204382"/>
                  <a:pt x="221673" y="236987"/>
                </a:cubicBezTo>
                <a:cubicBezTo>
                  <a:pt x="286328" y="333969"/>
                  <a:pt x="249382" y="301641"/>
                  <a:pt x="318655" y="347824"/>
                </a:cubicBezTo>
                <a:cubicBezTo>
                  <a:pt x="327891" y="361678"/>
                  <a:pt x="334590" y="377613"/>
                  <a:pt x="346364" y="389387"/>
                </a:cubicBezTo>
                <a:cubicBezTo>
                  <a:pt x="358138" y="401161"/>
                  <a:pt x="377525" y="404094"/>
                  <a:pt x="387927" y="417096"/>
                </a:cubicBezTo>
                <a:cubicBezTo>
                  <a:pt x="441665" y="484269"/>
                  <a:pt x="352663" y="442288"/>
                  <a:pt x="443346" y="472514"/>
                </a:cubicBezTo>
                <a:cubicBezTo>
                  <a:pt x="476169" y="505339"/>
                  <a:pt x="507182" y="539975"/>
                  <a:pt x="554182" y="555642"/>
                </a:cubicBezTo>
                <a:cubicBezTo>
                  <a:pt x="653106" y="588617"/>
                  <a:pt x="613007" y="567150"/>
                  <a:pt x="678873" y="611060"/>
                </a:cubicBezTo>
                <a:cubicBezTo>
                  <a:pt x="716050" y="603624"/>
                  <a:pt x="801141" y="589584"/>
                  <a:pt x="831273" y="569496"/>
                </a:cubicBezTo>
                <a:lnTo>
                  <a:pt x="914400" y="514078"/>
                </a:lnTo>
                <a:lnTo>
                  <a:pt x="955964" y="486369"/>
                </a:lnTo>
                <a:lnTo>
                  <a:pt x="1011382" y="403242"/>
                </a:lnTo>
                <a:cubicBezTo>
                  <a:pt x="1020618" y="389387"/>
                  <a:pt x="1025236" y="370914"/>
                  <a:pt x="1039091" y="361678"/>
                </a:cubicBezTo>
                <a:lnTo>
                  <a:pt x="1080655" y="333969"/>
                </a:lnTo>
                <a:cubicBezTo>
                  <a:pt x="1085273" y="320114"/>
                  <a:pt x="1087978" y="305467"/>
                  <a:pt x="1094509" y="292405"/>
                </a:cubicBezTo>
                <a:cubicBezTo>
                  <a:pt x="1101955" y="277512"/>
                  <a:pt x="1115455" y="266058"/>
                  <a:pt x="1122218" y="250842"/>
                </a:cubicBezTo>
                <a:cubicBezTo>
                  <a:pt x="1134081" y="224151"/>
                  <a:pt x="1140690" y="195423"/>
                  <a:pt x="1149927" y="167714"/>
                </a:cubicBezTo>
                <a:lnTo>
                  <a:pt x="1163782" y="126151"/>
                </a:lnTo>
                <a:cubicBezTo>
                  <a:pt x="1168400" y="112296"/>
                  <a:pt x="1169536" y="96738"/>
                  <a:pt x="1177637" y="84587"/>
                </a:cubicBezTo>
                <a:cubicBezTo>
                  <a:pt x="1186873" y="70733"/>
                  <a:pt x="1194944" y="56026"/>
                  <a:pt x="1205346" y="43024"/>
                </a:cubicBezTo>
                <a:cubicBezTo>
                  <a:pt x="1213506" y="32824"/>
                  <a:pt x="1221854" y="22035"/>
                  <a:pt x="1233055" y="15314"/>
                </a:cubicBezTo>
                <a:cubicBezTo>
                  <a:pt x="1258579" y="0"/>
                  <a:pt x="1266472" y="1460"/>
                  <a:pt x="1288473" y="1460"/>
                </a:cubicBez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9" name="TextBox 18"/>
          <p:cNvSpPr txBox="1"/>
          <p:nvPr/>
        </p:nvSpPr>
        <p:spPr>
          <a:xfrm>
            <a:off x="762000" y="6248400"/>
            <a:ext cx="2209800" cy="461665"/>
          </a:xfrm>
          <a:prstGeom prst="rect">
            <a:avLst/>
          </a:prstGeom>
          <a:noFill/>
        </p:spPr>
        <p:txBody>
          <a:bodyPr wrap="square" rtlCol="0">
            <a:spAutoFit/>
          </a:bodyPr>
          <a:lstStyle/>
          <a:p>
            <a:r>
              <a:rPr lang="en-A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(Well, maybe)</a:t>
            </a:r>
            <a:endParaRPr lang="en-A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0" name="TextBox 19"/>
          <p:cNvSpPr txBox="1"/>
          <p:nvPr/>
        </p:nvSpPr>
        <p:spPr>
          <a:xfrm>
            <a:off x="4343400" y="6248400"/>
            <a:ext cx="4495800" cy="461665"/>
          </a:xfrm>
          <a:prstGeom prst="rect">
            <a:avLst/>
          </a:prstGeom>
          <a:noFill/>
        </p:spPr>
        <p:txBody>
          <a:bodyPr wrap="square" rtlCol="0">
            <a:spAutoFit/>
          </a:bodyPr>
          <a:lstStyle/>
          <a:p>
            <a:r>
              <a:rPr lang="en-A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(But I probably won’t have one.)</a:t>
            </a:r>
            <a:endParaRPr lang="en-A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itle 1"/>
          <p:cNvSpPr>
            <a:spLocks noGrp="1"/>
          </p:cNvSpPr>
          <p:nvPr>
            <p:ph type="title"/>
          </p:nvPr>
        </p:nvSpPr>
        <p:spPr>
          <a:xfrm>
            <a:off x="457200" y="228600"/>
            <a:ext cx="8229600" cy="868362"/>
          </a:xfrm>
          <a:solidFill>
            <a:schemeClr val="bg1"/>
          </a:solidFill>
          <a:effectLst>
            <a:outerShdw blurRad="50800" dist="38100" dir="2700000" algn="tl" rotWithShape="0">
              <a:prstClr val="black">
                <a:alpha val="40000"/>
              </a:prstClr>
            </a:outerShdw>
          </a:effectLst>
        </p:spPr>
        <p:txBody>
          <a:bodyPr/>
          <a:lstStyle/>
          <a:p>
            <a:r>
              <a:rPr lang="en-AU" b="1" dirty="0" smtClean="0"/>
              <a:t>Fall - Rise</a:t>
            </a:r>
            <a:endParaRPr lang="en-AU" b="1" dirty="0"/>
          </a:p>
        </p:txBody>
      </p:sp>
    </p:spTree>
    <p:extLst>
      <p:ext uri="{BB962C8B-B14F-4D97-AF65-F5344CB8AC3E}">
        <p14:creationId xmlns:p14="http://schemas.microsoft.com/office/powerpoint/2010/main" val="140208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 presetClass="entr" presetSubtype="8"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0-#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0-#ppt_w/2"/>
                                          </p:val>
                                        </p:tav>
                                        <p:tav tm="100000">
                                          <p:val>
                                            <p:strVal val="#ppt_x"/>
                                          </p:val>
                                        </p:tav>
                                      </p:tavLst>
                                    </p:anim>
                                    <p:anim calcmode="lin" valueType="num">
                                      <p:cBhvr additive="base">
                                        <p:cTn id="49" dur="500" fill="hold"/>
                                        <p:tgtEl>
                                          <p:spTgt spid="18"/>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2" presetClass="entr" presetSubtype="8"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0-#ppt_w/2"/>
                                          </p:val>
                                        </p:tav>
                                        <p:tav tm="100000">
                                          <p:val>
                                            <p:strVal val="#ppt_x"/>
                                          </p:val>
                                        </p:tav>
                                      </p:tavLst>
                                    </p:anim>
                                    <p:anim calcmode="lin" valueType="num">
                                      <p:cBhvr additive="base">
                                        <p:cTn id="5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p:bldP spid="11" grpId="0"/>
      <p:bldP spid="17" grpId="0" animBg="1"/>
      <p:bldP spid="18" grpId="0" animBg="1"/>
      <p:bldP spid="19" grpId="0"/>
      <p:bldP spid="20" grpId="0"/>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irl fur hat.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6850" y="347662"/>
            <a:ext cx="6210300" cy="6162675"/>
          </a:xfrm>
          <a:prstGeom prst="rect">
            <a:avLst/>
          </a:prstGeom>
        </p:spPr>
      </p:pic>
      <p:sp>
        <p:nvSpPr>
          <p:cNvPr id="2" name="Title 1"/>
          <p:cNvSpPr>
            <a:spLocks noGrp="1"/>
          </p:cNvSpPr>
          <p:nvPr>
            <p:ph type="title"/>
          </p:nvPr>
        </p:nvSpPr>
        <p:spPr/>
        <p:txBody>
          <a:bodyPr/>
          <a:lstStyle/>
          <a:p>
            <a:r>
              <a:rPr lang="en-A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How to show stress</a:t>
            </a:r>
            <a:endParaRPr lang="en-A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25" name="Rectangle 1"/>
          <p:cNvSpPr>
            <a:spLocks noChangeArrowheads="1"/>
          </p:cNvSpPr>
          <p:nvPr/>
        </p:nvSpPr>
        <p:spPr bwMode="auto">
          <a:xfrm>
            <a:off x="1295400" y="5029200"/>
            <a:ext cx="6553200" cy="954107"/>
          </a:xfrm>
          <a:prstGeom prst="rect">
            <a:avLst/>
          </a:prstGeom>
          <a:ln w="28575">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800" b="0" i="1" u="none" strike="noStrike" cap="none" normalizeH="0" baseline="0" dirty="0" smtClean="0">
                <a:ln>
                  <a:noFill/>
                </a:ln>
                <a:solidFill>
                  <a:schemeClr val="tx1"/>
                </a:solidFill>
                <a:effectLst/>
                <a:latin typeface="Lucida Sans Unicode" pitchFamily="34" charset="0"/>
                <a:ea typeface="Times"/>
                <a:cs typeface="Lucida Sans Unicode" pitchFamily="34" charset="0"/>
              </a:rPr>
              <a:t>∥ </a:t>
            </a:r>
            <a:r>
              <a:rPr kumimoji="0" lang="en-AU" sz="2800" b="0" i="0" u="none" strike="noStrike" cap="none" normalizeH="0" baseline="0" dirty="0" smtClean="0">
                <a:ln>
                  <a:noFill/>
                </a:ln>
                <a:solidFill>
                  <a:schemeClr val="tx1"/>
                </a:solidFill>
                <a:effectLst/>
                <a:latin typeface="Lucida Sans Unicode" pitchFamily="34" charset="0"/>
                <a:ea typeface="Times"/>
                <a:cs typeface="Lucida Sans Unicode" pitchFamily="34" charset="0"/>
              </a:rPr>
              <a:t>\↗</a:t>
            </a:r>
            <a:r>
              <a:rPr kumimoji="0" lang="en-AU" sz="2800" b="0" i="1" u="none" strike="noStrike" cap="none" normalizeH="0" baseline="0" dirty="0" smtClean="0">
                <a:ln>
                  <a:noFill/>
                </a:ln>
                <a:solidFill>
                  <a:schemeClr val="tx1"/>
                </a:solidFill>
                <a:effectLst/>
                <a:latin typeface="Lucida Sans Unicode" pitchFamily="34" charset="0"/>
                <a:ea typeface="Times"/>
                <a:cs typeface="Lucida Sans Unicode" pitchFamily="34" charset="0"/>
              </a:rPr>
              <a:t> </a:t>
            </a:r>
            <a:r>
              <a:rPr kumimoji="0" lang="en-AU" sz="2800" b="0" i="0" u="none" strike="noStrike" cap="none" normalizeH="0" baseline="0" dirty="0" smtClean="0">
                <a:ln>
                  <a:noFill/>
                </a:ln>
                <a:solidFill>
                  <a:schemeClr val="tx1"/>
                </a:solidFill>
                <a:effectLst/>
                <a:latin typeface="Lucida Sans Unicode" pitchFamily="34" charset="0"/>
                <a:ea typeface="Times"/>
                <a:cs typeface="Lucida Sans Unicode" pitchFamily="34" charset="0"/>
              </a:rPr>
              <a:t>My </a:t>
            </a:r>
            <a:r>
              <a:rPr kumimoji="0" lang="en-AU" sz="2800" b="0" i="0" u="sng" strike="noStrike" cap="none" normalizeH="0" baseline="0" dirty="0" smtClean="0">
                <a:ln>
                  <a:noFill/>
                </a:ln>
                <a:solidFill>
                  <a:schemeClr val="tx1"/>
                </a:solidFill>
                <a:effectLst/>
                <a:latin typeface="Lucida Sans Unicode" pitchFamily="34" charset="0"/>
                <a:ea typeface="Times"/>
                <a:cs typeface="Lucida Sans Unicode" pitchFamily="34" charset="0"/>
              </a:rPr>
              <a:t>name</a:t>
            </a:r>
            <a:r>
              <a:rPr kumimoji="0" lang="en-AU" sz="2800" b="0" i="0" u="none" strike="noStrike" cap="none" normalizeH="0" baseline="0" dirty="0" smtClean="0">
                <a:ln>
                  <a:noFill/>
                </a:ln>
                <a:solidFill>
                  <a:schemeClr val="tx1"/>
                </a:solidFill>
                <a:effectLst/>
                <a:latin typeface="Lucida Sans Unicode" pitchFamily="34" charset="0"/>
                <a:ea typeface="Times"/>
                <a:cs typeface="Lucida Sans Unicode" pitchFamily="34" charset="0"/>
              </a:rPr>
              <a:t> is </a:t>
            </a:r>
            <a:r>
              <a:rPr kumimoji="0" lang="en-AU" sz="2800" b="0" i="0" u="none" strike="noStrike" cap="none" normalizeH="0" baseline="0" dirty="0" err="1" smtClean="0">
                <a:ln>
                  <a:noFill/>
                </a:ln>
                <a:solidFill>
                  <a:schemeClr val="tx1"/>
                </a:solidFill>
                <a:effectLst/>
                <a:latin typeface="Lucida Sans Unicode" pitchFamily="34" charset="0"/>
                <a:ea typeface="Times"/>
                <a:cs typeface="Lucida Sans Unicode" pitchFamily="34" charset="0"/>
              </a:rPr>
              <a:t>POLLi</a:t>
            </a:r>
            <a:r>
              <a:rPr kumimoji="0" lang="en-AU" sz="2800" b="0" i="0" u="none" strike="noStrike" cap="none" normalizeH="0" baseline="0" dirty="0" smtClean="0">
                <a:ln>
                  <a:noFill/>
                </a:ln>
                <a:solidFill>
                  <a:schemeClr val="tx1"/>
                </a:solidFill>
                <a:effectLst/>
                <a:latin typeface="Lucida Sans Unicode" pitchFamily="34" charset="0"/>
                <a:ea typeface="Times"/>
                <a:cs typeface="Lucida Sans Unicode" pitchFamily="34" charset="0"/>
              </a:rPr>
              <a:t>.</a:t>
            </a:r>
            <a:r>
              <a:rPr kumimoji="0" lang="en-AU" sz="2800" b="0" i="1" u="none" strike="noStrike" cap="none" normalizeH="0" baseline="0" dirty="0" smtClean="0">
                <a:ln>
                  <a:noFill/>
                </a:ln>
                <a:solidFill>
                  <a:schemeClr val="tx1"/>
                </a:solidFill>
                <a:effectLst/>
                <a:latin typeface="Lucida Sans Unicode" pitchFamily="34" charset="0"/>
                <a:ea typeface="Times"/>
                <a:cs typeface="Lucida Sans Unicode" pitchFamily="34" charset="0"/>
              </a:rPr>
              <a:t>∥</a:t>
            </a:r>
            <a:endParaRPr kumimoji="0" lang="en-A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800" b="0" i="1" u="none" strike="noStrike" cap="none" normalizeH="0" baseline="0" dirty="0" smtClean="0">
                <a:ln>
                  <a:noFill/>
                </a:ln>
                <a:solidFill>
                  <a:schemeClr val="tx1"/>
                </a:solidFill>
                <a:effectLst/>
                <a:latin typeface="Lucida Sans Unicode" pitchFamily="34" charset="0"/>
                <a:ea typeface="Times"/>
                <a:cs typeface="Lucida Sans Unicode" pitchFamily="34" charset="0"/>
              </a:rPr>
              <a:t>∥ </a:t>
            </a:r>
            <a:r>
              <a:rPr kumimoji="0" lang="en-AU" sz="2800" b="0" i="0" u="none" strike="noStrike" cap="none" normalizeH="0" baseline="0" dirty="0" smtClean="0">
                <a:ln>
                  <a:noFill/>
                </a:ln>
                <a:solidFill>
                  <a:schemeClr val="tx1"/>
                </a:solidFill>
                <a:effectLst/>
                <a:latin typeface="Lucida Sans Unicode" pitchFamily="34" charset="0"/>
                <a:ea typeface="Times"/>
                <a:cs typeface="Lucida Sans Unicode" pitchFamily="34" charset="0"/>
              </a:rPr>
              <a:t>\↗I </a:t>
            </a:r>
            <a:r>
              <a:rPr kumimoji="0" lang="en-AU" sz="2800" b="0" i="0" u="sng" strike="noStrike" cap="none" normalizeH="0" baseline="0" dirty="0" smtClean="0">
                <a:ln>
                  <a:noFill/>
                </a:ln>
                <a:solidFill>
                  <a:schemeClr val="tx1"/>
                </a:solidFill>
                <a:effectLst/>
                <a:latin typeface="Lucida Sans Unicode" pitchFamily="34" charset="0"/>
                <a:ea typeface="Times"/>
                <a:cs typeface="Lucida Sans Unicode" pitchFamily="34" charset="0"/>
              </a:rPr>
              <a:t>came</a:t>
            </a:r>
            <a:r>
              <a:rPr kumimoji="0" lang="en-AU" sz="2800" b="0" i="0" u="none" strike="noStrike" cap="none" normalizeH="0" baseline="0" dirty="0" smtClean="0">
                <a:ln>
                  <a:noFill/>
                </a:ln>
                <a:solidFill>
                  <a:schemeClr val="tx1"/>
                </a:solidFill>
                <a:effectLst/>
                <a:latin typeface="Lucida Sans Unicode" pitchFamily="34" charset="0"/>
                <a:ea typeface="Times"/>
                <a:cs typeface="Lucida Sans Unicode" pitchFamily="34" charset="0"/>
              </a:rPr>
              <a:t> from </a:t>
            </a:r>
            <a:r>
              <a:rPr kumimoji="0" lang="en-AU" sz="2800" b="0" i="0" u="sng" strike="noStrike" cap="none" normalizeH="0" baseline="0" dirty="0" err="1" smtClean="0">
                <a:ln>
                  <a:noFill/>
                </a:ln>
                <a:solidFill>
                  <a:schemeClr val="tx1"/>
                </a:solidFill>
                <a:effectLst/>
                <a:latin typeface="Lucida Sans Unicode" pitchFamily="34" charset="0"/>
                <a:ea typeface="Times"/>
                <a:cs typeface="Lucida Sans Unicode" pitchFamily="34" charset="0"/>
              </a:rPr>
              <a:t>RUSSia</a:t>
            </a:r>
            <a:r>
              <a:rPr kumimoji="0" lang="en-AU" sz="2800" b="0" i="0" u="none" strike="noStrike" cap="none" normalizeH="0" baseline="0" dirty="0" smtClean="0">
                <a:ln>
                  <a:noFill/>
                </a:ln>
                <a:solidFill>
                  <a:schemeClr val="tx1"/>
                </a:solidFill>
                <a:effectLst/>
                <a:latin typeface="Lucida Sans Unicode" pitchFamily="34" charset="0"/>
                <a:ea typeface="Times"/>
                <a:cs typeface="Lucida Sans Unicode" pitchFamily="34" charset="0"/>
              </a:rPr>
              <a:t>.</a:t>
            </a:r>
            <a:r>
              <a:rPr kumimoji="0" lang="en-AU" sz="2800" b="0" i="1" u="none" strike="noStrike" cap="none" normalizeH="0" baseline="0" dirty="0" smtClean="0">
                <a:ln>
                  <a:noFill/>
                </a:ln>
                <a:solidFill>
                  <a:schemeClr val="tx1"/>
                </a:solidFill>
                <a:effectLst/>
                <a:latin typeface="Lucida Sans Unicode" pitchFamily="34" charset="0"/>
                <a:ea typeface="Times"/>
                <a:cs typeface="Lucida Sans Unicode" pitchFamily="34" charset="0"/>
              </a:rPr>
              <a:t>∥</a:t>
            </a:r>
            <a:endParaRPr kumimoji="0" lang="en-AU"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9644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025"/>
                                        </p:tgtEl>
                                        <p:attrNameLst>
                                          <p:attrName>style.visibility</p:attrName>
                                        </p:attrNameLst>
                                      </p:cBhvr>
                                      <p:to>
                                        <p:strVal val="visible"/>
                                      </p:to>
                                    </p:set>
                                    <p:anim calcmode="lin" valueType="num">
                                      <p:cBhvr additive="base">
                                        <p:cTn id="18" dur="2000" fill="hold"/>
                                        <p:tgtEl>
                                          <p:spTgt spid="1025"/>
                                        </p:tgtEl>
                                        <p:attrNameLst>
                                          <p:attrName>ppt_x</p:attrName>
                                        </p:attrNameLst>
                                      </p:cBhvr>
                                      <p:tavLst>
                                        <p:tav tm="0">
                                          <p:val>
                                            <p:strVal val="#ppt_x"/>
                                          </p:val>
                                        </p:tav>
                                        <p:tav tm="100000">
                                          <p:val>
                                            <p:strVal val="#ppt_x"/>
                                          </p:val>
                                        </p:tav>
                                      </p:tavLst>
                                    </p:anim>
                                    <p:anim calcmode="lin" valueType="num">
                                      <p:cBhvr additive="base">
                                        <p:cTn id="19" dur="2000" fill="hold"/>
                                        <p:tgtEl>
                                          <p:spTgt spid="10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ld writing.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400" y="1143000"/>
            <a:ext cx="7391400" cy="554355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143000" y="3733800"/>
            <a:ext cx="2286000" cy="523220"/>
          </a:xfrm>
          <a:prstGeom prst="rect">
            <a:avLst/>
          </a:prstGeom>
          <a:noFill/>
        </p:spPr>
        <p:txBody>
          <a:bodyPr wrap="square" rtlCol="0">
            <a:spAutoFit/>
          </a:bodyPr>
          <a:lstStyle/>
          <a:p>
            <a:r>
              <a:rPr lang="en-A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words</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1143000" y="4648200"/>
            <a:ext cx="2286000" cy="523220"/>
          </a:xfrm>
          <a:prstGeom prst="rect">
            <a:avLst/>
          </a:prstGeom>
          <a:noFill/>
        </p:spPr>
        <p:txBody>
          <a:bodyPr wrap="square" rtlCol="0">
            <a:spAutoFit/>
          </a:bodyPr>
          <a:lstStyle/>
          <a:p>
            <a:r>
              <a:rPr lang="en-A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stress</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1143000" y="5486400"/>
            <a:ext cx="2286000" cy="523220"/>
          </a:xfrm>
          <a:prstGeom prst="rect">
            <a:avLst/>
          </a:prstGeom>
          <a:noFill/>
        </p:spPr>
        <p:txBody>
          <a:bodyPr wrap="square" rtlCol="0">
            <a:spAutoFit/>
          </a:bodyPr>
          <a:lstStyle/>
          <a:p>
            <a:r>
              <a:rPr lang="en-A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intonation</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1066800" y="2057400"/>
            <a:ext cx="2286000" cy="584775"/>
          </a:xfrm>
          <a:prstGeom prst="rect">
            <a:avLst/>
          </a:prstGeom>
          <a:noFill/>
        </p:spPr>
        <p:txBody>
          <a:bodyPr wrap="square" rtlCol="0">
            <a:spAutoFit/>
          </a:bodyPr>
          <a:lstStyle/>
          <a:p>
            <a:r>
              <a:rPr lang="en-AU" sz="32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Write down:</a:t>
            </a:r>
            <a:endParaRPr lang="en-AU" sz="3200" b="1"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itle 1"/>
          <p:cNvSpPr>
            <a:spLocks noGrp="1"/>
          </p:cNvSpPr>
          <p:nvPr>
            <p:ph type="title"/>
          </p:nvPr>
        </p:nvSpPr>
        <p:spPr>
          <a:xfrm>
            <a:off x="457200" y="274638"/>
            <a:ext cx="8229600" cy="868362"/>
          </a:xfrm>
          <a:solidFill>
            <a:schemeClr val="bg1"/>
          </a:solidFill>
          <a:effectLst>
            <a:outerShdw blurRad="50800" dist="38100" dir="2700000" algn="tl" rotWithShape="0">
              <a:prstClr val="black">
                <a:alpha val="40000"/>
              </a:prstClr>
            </a:outerShdw>
          </a:effectLst>
        </p:spPr>
        <p:txBody>
          <a:bodyPr/>
          <a:lstStyle/>
          <a:p>
            <a:r>
              <a:rPr lang="en-AU" dirty="0" smtClean="0"/>
              <a:t>Dictation!</a:t>
            </a:r>
            <a:endParaRPr lang="en-AU" dirty="0"/>
          </a:p>
        </p:txBody>
      </p:sp>
    </p:spTree>
    <p:extLst>
      <p:ext uri="{BB962C8B-B14F-4D97-AF65-F5344CB8AC3E}">
        <p14:creationId xmlns:p14="http://schemas.microsoft.com/office/powerpoint/2010/main" val="367077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2"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2"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627" y="2141202"/>
            <a:ext cx="9126746" cy="4598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AU"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Simple Vowels</a:t>
            </a:r>
            <a:endParaRPr lang="en-AU"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2571450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ampoline boy.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4400" y="1524000"/>
            <a:ext cx="3962400" cy="514204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AU" dirty="0" smtClean="0"/>
              <a:t>Pitch</a:t>
            </a:r>
            <a:endParaRPr lang="en-AU" dirty="0"/>
          </a:p>
        </p:txBody>
      </p:sp>
      <p:sp>
        <p:nvSpPr>
          <p:cNvPr id="4" name="Rectangle 3"/>
          <p:cNvSpPr/>
          <p:nvPr/>
        </p:nvSpPr>
        <p:spPr>
          <a:xfrm>
            <a:off x="381000" y="1524000"/>
            <a:ext cx="4038600" cy="5170646"/>
          </a:xfrm>
          <a:prstGeom prst="rect">
            <a:avLst/>
          </a:prstGeom>
        </p:spPr>
        <p:txBody>
          <a:bodyPr wrap="square">
            <a:spAutoFit/>
          </a:bodyPr>
          <a:lstStyle/>
          <a:p>
            <a:r>
              <a:rPr lang="en-AU" sz="3000" dirty="0" smtClean="0"/>
              <a:t>The pitch moves up and down, within a '</a:t>
            </a:r>
            <a:r>
              <a:rPr lang="en-AU" sz="3000" b="1" i="1" dirty="0" smtClean="0"/>
              <a:t>pitch range</a:t>
            </a:r>
            <a:r>
              <a:rPr lang="en-AU" sz="3000" dirty="0" smtClean="0"/>
              <a:t>'. </a:t>
            </a:r>
          </a:p>
          <a:p>
            <a:endParaRPr lang="en-AU" sz="3000" dirty="0" smtClean="0"/>
          </a:p>
          <a:p>
            <a:r>
              <a:rPr lang="en-AU" sz="3000" dirty="0" smtClean="0"/>
              <a:t>Everybody has their own pitch range. </a:t>
            </a:r>
          </a:p>
          <a:p>
            <a:endParaRPr lang="en-AU" sz="3000" dirty="0" smtClean="0"/>
          </a:p>
          <a:p>
            <a:r>
              <a:rPr lang="en-AU" sz="3000" dirty="0" smtClean="0"/>
              <a:t>Languages, too, differ in pitch range. English has particularly wide pitch range.</a:t>
            </a:r>
            <a:endParaRPr lang="en-AU" sz="3000" dirty="0"/>
          </a:p>
        </p:txBody>
      </p:sp>
    </p:spTree>
    <p:extLst>
      <p:ext uri="{BB962C8B-B14F-4D97-AF65-F5344CB8AC3E}">
        <p14:creationId xmlns:p14="http://schemas.microsoft.com/office/powerpoint/2010/main" val="102052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bg1"/>
          </a:solidFill>
          <a:effectLst>
            <a:outerShdw blurRad="50800" dist="38100" dir="2700000" algn="tl" rotWithShape="0">
              <a:prstClr val="black">
                <a:alpha val="40000"/>
              </a:prstClr>
            </a:outerShdw>
          </a:effectLst>
        </p:spPr>
        <p:txBody>
          <a:bodyPr/>
          <a:lstStyle/>
          <a:p>
            <a:r>
              <a:rPr lang="en-AU" dirty="0" smtClean="0"/>
              <a:t>High Pitch – Emotional!</a:t>
            </a:r>
            <a:endParaRPr lang="en-AU" dirty="0"/>
          </a:p>
        </p:txBody>
      </p:sp>
      <p:pic>
        <p:nvPicPr>
          <p:cNvPr id="4" name="Picture 3" descr="excited-fac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1268819"/>
            <a:ext cx="9144000" cy="5589181"/>
          </a:xfrm>
          <a:prstGeom prst="rect">
            <a:avLst/>
          </a:prstGeom>
        </p:spPr>
      </p:pic>
      <p:sp>
        <p:nvSpPr>
          <p:cNvPr id="5" name="TextBox 4"/>
          <p:cNvSpPr txBox="1"/>
          <p:nvPr/>
        </p:nvSpPr>
        <p:spPr>
          <a:xfrm>
            <a:off x="304800" y="1447800"/>
            <a:ext cx="6400800" cy="646331"/>
          </a:xfrm>
          <a:prstGeom prst="rect">
            <a:avLst/>
          </a:prstGeom>
          <a:noFill/>
        </p:spPr>
        <p:txBody>
          <a:bodyPr wrap="square" rtlCol="0">
            <a:spAutoFit/>
          </a:bodyPr>
          <a:lstStyle/>
          <a:p>
            <a:r>
              <a:rPr lang="en-A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Try saying this with a high pitch:</a:t>
            </a:r>
            <a:endParaRPr lang="en-A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457200" y="5410200"/>
            <a:ext cx="5715000" cy="646331"/>
          </a:xfrm>
          <a:prstGeom prst="rect">
            <a:avLst/>
          </a:prstGeom>
          <a:solidFill>
            <a:schemeClr val="bg1"/>
          </a:solidFill>
        </p:spPr>
        <p:txBody>
          <a:bodyPr wrap="square" rtlCol="0">
            <a:spAutoFit/>
          </a:bodyPr>
          <a:lstStyle/>
          <a:p>
            <a:r>
              <a:rPr lang="en-AU" sz="36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What did you do to my car?</a:t>
            </a:r>
            <a:endParaRPr lang="en-AU" sz="36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719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ppt_x"/>
                                          </p:val>
                                        </p:tav>
                                        <p:tav tm="100000">
                                          <p:val>
                                            <p:strVal val="#ppt_x"/>
                                          </p:val>
                                        </p:tav>
                                      </p:tavLst>
                                    </p:anim>
                                    <p:anim calcmode="lin" valueType="num">
                                      <p:cBhvr additive="base">
                                        <p:cTn id="23"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rls_shouting.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170432" y="-1170434"/>
            <a:ext cx="6858002" cy="9198866"/>
          </a:xfrm>
          <a:prstGeom prst="rect">
            <a:avLst/>
          </a:prstGeom>
        </p:spPr>
      </p:pic>
      <p:sp>
        <p:nvSpPr>
          <p:cNvPr id="2" name="Title 1"/>
          <p:cNvSpPr>
            <a:spLocks noGrp="1"/>
          </p:cNvSpPr>
          <p:nvPr>
            <p:ph type="title"/>
          </p:nvPr>
        </p:nvSpPr>
        <p:spPr/>
        <p:txBody>
          <a:bodyPr>
            <a:normAutofit/>
          </a:bodyPr>
          <a:lstStyle/>
          <a:p>
            <a:r>
              <a:rPr lang="en-AU"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Group Work</a:t>
            </a:r>
            <a:endParaRPr lang="en-AU" sz="6000" dirty="0"/>
          </a:p>
        </p:txBody>
      </p:sp>
      <p:sp>
        <p:nvSpPr>
          <p:cNvPr id="4" name="TextBox 3"/>
          <p:cNvSpPr txBox="1"/>
          <p:nvPr/>
        </p:nvSpPr>
        <p:spPr>
          <a:xfrm>
            <a:off x="4800600" y="4724400"/>
            <a:ext cx="4038600"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Think of something you might say with a high pitch.</a:t>
            </a:r>
            <a:endParaRPr lang="en-A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7075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ocodile smile.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1600200"/>
            <a:ext cx="9144000" cy="5257800"/>
          </a:xfrm>
          <a:prstGeom prst="rect">
            <a:avLst/>
          </a:prstGeom>
        </p:spPr>
      </p:pic>
      <p:sp>
        <p:nvSpPr>
          <p:cNvPr id="2" name="Title 1"/>
          <p:cNvSpPr>
            <a:spLocks noGrp="1"/>
          </p:cNvSpPr>
          <p:nvPr>
            <p:ph type="title"/>
          </p:nvPr>
        </p:nvSpPr>
        <p:spPr>
          <a:solidFill>
            <a:schemeClr val="bg1"/>
          </a:solidFill>
          <a:effectLst>
            <a:outerShdw blurRad="50800" dist="38100" dir="2700000" algn="tl" rotWithShape="0">
              <a:prstClr val="black">
                <a:alpha val="40000"/>
              </a:prstClr>
            </a:outerShdw>
          </a:effectLst>
        </p:spPr>
        <p:txBody>
          <a:bodyPr/>
          <a:lstStyle/>
          <a:p>
            <a:r>
              <a:rPr lang="en-AU" dirty="0" smtClean="0"/>
              <a:t>Low Pitch – additional information</a:t>
            </a:r>
            <a:endParaRPr lang="en-AU" dirty="0"/>
          </a:p>
        </p:txBody>
      </p:sp>
      <p:sp>
        <p:nvSpPr>
          <p:cNvPr id="5" name="TextBox 4"/>
          <p:cNvSpPr txBox="1"/>
          <p:nvPr/>
        </p:nvSpPr>
        <p:spPr>
          <a:xfrm>
            <a:off x="609600" y="5105400"/>
            <a:ext cx="7772400" cy="1077218"/>
          </a:xfrm>
          <a:prstGeom prst="rect">
            <a:avLst/>
          </a:prstGeom>
          <a:noFill/>
        </p:spPr>
        <p:txBody>
          <a:bodyPr wrap="square" rtlCol="0">
            <a:spAutoFit/>
          </a:bodyPr>
          <a:lstStyle/>
          <a:p>
            <a:r>
              <a:rPr lang="en-A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Almost like it doesn’t really matter if anyone actually hears it.</a:t>
            </a:r>
            <a:endParaRPr lang="en-A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68376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66930"/>
          </a:xfrm>
          <a:prstGeom prst="rect">
            <a:avLst/>
          </a:prstGeom>
        </p:spPr>
      </p:pic>
      <p:sp>
        <p:nvSpPr>
          <p:cNvPr id="2" name="Title 1"/>
          <p:cNvSpPr>
            <a:spLocks noGrp="1"/>
          </p:cNvSpPr>
          <p:nvPr>
            <p:ph type="title"/>
          </p:nvPr>
        </p:nvSpPr>
        <p:spPr>
          <a:xfrm>
            <a:off x="228600" y="274638"/>
            <a:ext cx="8686800" cy="1143000"/>
          </a:xfrm>
          <a:solidFill>
            <a:schemeClr val="bg1"/>
          </a:solidFill>
          <a:effectLst>
            <a:outerShdw blurRad="50800" dist="38100" dir="2700000" algn="tl" rotWithShape="0">
              <a:prstClr val="black">
                <a:alpha val="40000"/>
              </a:prstClr>
            </a:outerShdw>
          </a:effectLst>
        </p:spPr>
        <p:txBody>
          <a:bodyPr>
            <a:normAutofit fontScale="90000"/>
          </a:bodyPr>
          <a:lstStyle/>
          <a:p>
            <a:r>
              <a:rPr lang="en-AU" dirty="0" smtClean="0"/>
              <a:t>There are no </a:t>
            </a:r>
            <a:r>
              <a:rPr lang="en-AU" i="1" dirty="0" smtClean="0"/>
              <a:t>simple</a:t>
            </a:r>
            <a:r>
              <a:rPr lang="en-AU" dirty="0" smtClean="0"/>
              <a:t> rules for Intonation.</a:t>
            </a:r>
            <a:endParaRPr lang="en-AU" dirty="0"/>
          </a:p>
        </p:txBody>
      </p:sp>
    </p:spTree>
    <p:extLst>
      <p:ext uri="{BB962C8B-B14F-4D97-AF65-F5344CB8AC3E}">
        <p14:creationId xmlns:p14="http://schemas.microsoft.com/office/powerpoint/2010/main" val="195739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t slee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1"/>
          <p:cNvSpPr>
            <a:spLocks noGrp="1"/>
          </p:cNvSpPr>
          <p:nvPr>
            <p:ph type="title"/>
          </p:nvPr>
        </p:nvSpPr>
        <p:spPr/>
        <p:txBody>
          <a:bodyPr/>
          <a:lstStyle/>
          <a:p>
            <a:r>
              <a:rPr lang="en-AU" dirty="0" smtClean="0"/>
              <a:t>Well done!</a:t>
            </a:r>
            <a:endParaRPr lang="en-AU" dirty="0"/>
          </a:p>
        </p:txBody>
      </p:sp>
    </p:spTree>
    <p:extLst>
      <p:ext uri="{BB962C8B-B14F-4D97-AF65-F5344CB8AC3E}">
        <p14:creationId xmlns:p14="http://schemas.microsoft.com/office/powerpoint/2010/main" val="921938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0932" y="1371600"/>
            <a:ext cx="7513467" cy="515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AU"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Diphthongs</a:t>
            </a:r>
            <a:endParaRPr lang="en-AU"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419708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954" y="2590800"/>
            <a:ext cx="8986092" cy="330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AU"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Consonants</a:t>
            </a:r>
            <a:endParaRPr lang="en-AU"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03248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74" y="0"/>
            <a:ext cx="9136626" cy="6858001"/>
          </a:xfrm>
          <a:prstGeom prst="rect">
            <a:avLst/>
          </a:prstGeom>
        </p:spPr>
      </p:pic>
      <p:sp>
        <p:nvSpPr>
          <p:cNvPr id="2" name="Title 1"/>
          <p:cNvSpPr>
            <a:spLocks noGrp="1"/>
          </p:cNvSpPr>
          <p:nvPr>
            <p:ph type="title"/>
          </p:nvPr>
        </p:nvSpPr>
        <p:spPr>
          <a:xfrm>
            <a:off x="457200" y="152400"/>
            <a:ext cx="8229600" cy="838200"/>
          </a:xfrm>
        </p:spPr>
        <p:txBody>
          <a:bodyPr>
            <a:noAutofit/>
          </a:bodyPr>
          <a:lstStyle/>
          <a:p>
            <a:r>
              <a:rPr lang="en-AU"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Practice!</a:t>
            </a:r>
            <a:endParaRPr lang="en-AU"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053953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1923</Words>
  <Application>Microsoft Office PowerPoint</Application>
  <PresentationFormat>On-screen Show (4:3)</PresentationFormat>
  <Paragraphs>389</Paragraphs>
  <Slides>65</Slides>
  <Notes>5</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The English Sound System</vt:lpstr>
      <vt:lpstr>What is the Phonology?</vt:lpstr>
      <vt:lpstr>Spelling</vt:lpstr>
      <vt:lpstr>Phonology describes how to use your...</vt:lpstr>
      <vt:lpstr>Inside Your Head!</vt:lpstr>
      <vt:lpstr>Simple Vowels</vt:lpstr>
      <vt:lpstr>Diphthongs</vt:lpstr>
      <vt:lpstr>Consonants</vt:lpstr>
      <vt:lpstr>Practice!</vt:lpstr>
      <vt:lpstr>English Pronunciation:</vt:lpstr>
      <vt:lpstr>Speak clearly to be understood</vt:lpstr>
      <vt:lpstr>Stress and Unstress</vt:lpstr>
      <vt:lpstr>What does UNSTRESS sound like?</vt:lpstr>
      <vt:lpstr>Stress on the 1st syllable:</vt:lpstr>
      <vt:lpstr>Stress on the LAST Syllable</vt:lpstr>
      <vt:lpstr>Word Stress that Changes</vt:lpstr>
      <vt:lpstr>PowerPoint Presentation</vt:lpstr>
      <vt:lpstr>Rules for Longer Words:</vt:lpstr>
      <vt:lpstr>So where is the stress?</vt:lpstr>
      <vt:lpstr>So where is the stress?</vt:lpstr>
      <vt:lpstr>What is the pattern here?</vt:lpstr>
      <vt:lpstr>What is the pattern here?</vt:lpstr>
      <vt:lpstr>Where is the stress?</vt:lpstr>
      <vt:lpstr>Where is the stress?</vt:lpstr>
      <vt:lpstr>What do they have in common?</vt:lpstr>
      <vt:lpstr>“3rd Last” Rule:</vt:lpstr>
      <vt:lpstr>More examples</vt:lpstr>
      <vt:lpstr>Another “3rd Last” Rule:</vt:lpstr>
      <vt:lpstr>Some –ise / ize examples:</vt:lpstr>
      <vt:lpstr>Some –ate examples</vt:lpstr>
      <vt:lpstr>Revision:</vt:lpstr>
      <vt:lpstr>English Pronunciation</vt:lpstr>
      <vt:lpstr>PowerPoint Presentation</vt:lpstr>
      <vt:lpstr>The MEANING is in the Stress</vt:lpstr>
      <vt:lpstr>PowerPoint Presentation</vt:lpstr>
      <vt:lpstr>One Sentence, Different Meanings</vt:lpstr>
      <vt:lpstr>English is stress-timed  rather than syllable-timed</vt:lpstr>
      <vt:lpstr>Stress-Timed Language</vt:lpstr>
      <vt:lpstr>♫Beat and Rhythm ♫</vt:lpstr>
      <vt:lpstr>INTONATION</vt:lpstr>
      <vt:lpstr>Stress and Unstress ...</vt:lpstr>
      <vt:lpstr>Tonic Syllable </vt:lpstr>
      <vt:lpstr>Where is the Tonic Syllable?</vt:lpstr>
      <vt:lpstr>Emphatic Stress</vt:lpstr>
      <vt:lpstr>Say each of these with Emphatic Stress.</vt:lpstr>
      <vt:lpstr>Contrastive Stress</vt:lpstr>
      <vt:lpstr>Use contrastive stress on these. </vt:lpstr>
      <vt:lpstr>New Information Stress</vt:lpstr>
      <vt:lpstr>Intonation</vt:lpstr>
      <vt:lpstr> </vt:lpstr>
      <vt:lpstr>Tonal Patterns in English</vt:lpstr>
      <vt:lpstr>Fall</vt:lpstr>
      <vt:lpstr>Fall examples:</vt:lpstr>
      <vt:lpstr>Fall examples      (2):</vt:lpstr>
      <vt:lpstr>Low – Rise (rising tone)</vt:lpstr>
      <vt:lpstr>High Rise (rising tone)</vt:lpstr>
      <vt:lpstr>Fall - Rise</vt:lpstr>
      <vt:lpstr>How to show stress</vt:lpstr>
      <vt:lpstr>Dictation!</vt:lpstr>
      <vt:lpstr>Pitch</vt:lpstr>
      <vt:lpstr>High Pitch – Emotional!</vt:lpstr>
      <vt:lpstr>Group Work</vt:lpstr>
      <vt:lpstr>Low Pitch – additional information</vt:lpstr>
      <vt:lpstr>There are no simple rules for Intonation.</vt:lpstr>
      <vt:lpstr>Well done!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17</cp:revision>
  <dcterms:created xsi:type="dcterms:W3CDTF">2006-08-16T00:00:00Z</dcterms:created>
  <dcterms:modified xsi:type="dcterms:W3CDTF">2013-12-05T01:18:12Z</dcterms:modified>
</cp:coreProperties>
</file>