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sldIdLst>
    <p:sldId id="256" r:id="rId2"/>
    <p:sldId id="257" r:id="rId3"/>
    <p:sldId id="258" r:id="rId4"/>
    <p:sldId id="261" r:id="rId5"/>
    <p:sldId id="260" r:id="rId6"/>
    <p:sldId id="259" r:id="rId7"/>
    <p:sldId id="262" r:id="rId8"/>
    <p:sldId id="263" r:id="rId9"/>
    <p:sldId id="264" r:id="rId10"/>
    <p:sldId id="270" r:id="rId11"/>
    <p:sldId id="303" r:id="rId12"/>
    <p:sldId id="285" r:id="rId13"/>
    <p:sldId id="265" r:id="rId14"/>
    <p:sldId id="304" r:id="rId15"/>
    <p:sldId id="271" r:id="rId16"/>
    <p:sldId id="276" r:id="rId17"/>
    <p:sldId id="277" r:id="rId18"/>
    <p:sldId id="272" r:id="rId19"/>
    <p:sldId id="278" r:id="rId20"/>
    <p:sldId id="279" r:id="rId21"/>
    <p:sldId id="283" r:id="rId22"/>
    <p:sldId id="281" r:id="rId23"/>
    <p:sldId id="282" r:id="rId24"/>
    <p:sldId id="284" r:id="rId25"/>
    <p:sldId id="266" r:id="rId26"/>
    <p:sldId id="289" r:id="rId27"/>
    <p:sldId id="291" r:id="rId28"/>
    <p:sldId id="290" r:id="rId29"/>
    <p:sldId id="292" r:id="rId30"/>
    <p:sldId id="293" r:id="rId31"/>
    <p:sldId id="294" r:id="rId32"/>
    <p:sldId id="297" r:id="rId33"/>
    <p:sldId id="302" r:id="rId34"/>
    <p:sldId id="295" r:id="rId35"/>
    <p:sldId id="301" r:id="rId36"/>
    <p:sldId id="286" r:id="rId37"/>
    <p:sldId id="267" r:id="rId38"/>
    <p:sldId id="268" r:id="rId39"/>
    <p:sldId id="273" r:id="rId40"/>
    <p:sldId id="274" r:id="rId41"/>
    <p:sldId id="275" r:id="rId42"/>
    <p:sldId id="269" r:id="rId43"/>
    <p:sldId id="287" r:id="rId44"/>
    <p:sldId id="288"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25" autoAdjust="0"/>
  </p:normalViewPr>
  <p:slideViewPr>
    <p:cSldViewPr>
      <p:cViewPr varScale="1">
        <p:scale>
          <a:sx n="48" d="100"/>
          <a:sy n="48" d="100"/>
        </p:scale>
        <p:origin x="-1315"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CBF66C-B8A6-45C4-A598-B9F9DF055FC9}" type="datetimeFigureOut">
              <a:rPr lang="en-AU" smtClean="0"/>
              <a:t>19/10/2013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FA30FD-272B-41F1-9535-CE71D83BF040}" type="slidenum">
              <a:rPr lang="en-AU" smtClean="0"/>
              <a:t>‹#›</a:t>
            </a:fld>
            <a:endParaRPr lang="en-AU"/>
          </a:p>
        </p:txBody>
      </p:sp>
    </p:spTree>
    <p:extLst>
      <p:ext uri="{BB962C8B-B14F-4D97-AF65-F5344CB8AC3E}">
        <p14:creationId xmlns:p14="http://schemas.microsoft.com/office/powerpoint/2010/main" val="289720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lyreach.co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Grammar</a:t>
            </a:r>
            <a:r>
              <a:rPr lang="en-AU" baseline="0" dirty="0" smtClean="0"/>
              <a:t> is all about getting your ducks in a row – seeing and understanding patterns in language.</a:t>
            </a:r>
            <a:endParaRPr lang="en-AU" dirty="0"/>
          </a:p>
        </p:txBody>
      </p:sp>
      <p:sp>
        <p:nvSpPr>
          <p:cNvPr id="4" name="Slide Number Placeholder 3"/>
          <p:cNvSpPr>
            <a:spLocks noGrp="1"/>
          </p:cNvSpPr>
          <p:nvPr>
            <p:ph type="sldNum" sz="quarter" idx="10"/>
          </p:nvPr>
        </p:nvSpPr>
        <p:spPr/>
        <p:txBody>
          <a:bodyPr/>
          <a:lstStyle/>
          <a:p>
            <a:fld id="{66FA30FD-272B-41F1-9535-CE71D83BF040}" type="slidenum">
              <a:rPr lang="en-AU" smtClean="0"/>
              <a:t>1</a:t>
            </a:fld>
            <a:endParaRPr lang="en-AU"/>
          </a:p>
        </p:txBody>
      </p:sp>
    </p:spTree>
    <p:extLst>
      <p:ext uri="{BB962C8B-B14F-4D97-AF65-F5344CB8AC3E}">
        <p14:creationId xmlns:p14="http://schemas.microsoft.com/office/powerpoint/2010/main" val="1029634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smtClean="0">
                <a:solidFill>
                  <a:schemeClr val="tx1"/>
                </a:solidFill>
                <a:effectLst/>
                <a:latin typeface="+mn-lt"/>
                <a:ea typeface="+mn-ea"/>
                <a:cs typeface="+mn-cs"/>
              </a:rPr>
              <a:t> Strategies </a:t>
            </a:r>
            <a:r>
              <a:rPr lang="en-AU" sz="1200" b="1" kern="1200" dirty="0" smtClean="0">
                <a:solidFill>
                  <a:schemeClr val="tx1"/>
                </a:solidFill>
                <a:effectLst/>
                <a:latin typeface="+mn-lt"/>
                <a:ea typeface="+mn-ea"/>
                <a:cs typeface="+mn-cs"/>
              </a:rPr>
              <a:t>for using stories</a:t>
            </a:r>
          </a:p>
          <a:p>
            <a:r>
              <a:rPr lang="en-AU" sz="1200" kern="1200" dirty="0" smtClean="0">
                <a:solidFill>
                  <a:schemeClr val="tx1"/>
                </a:solidFill>
                <a:effectLst/>
                <a:latin typeface="+mn-lt"/>
                <a:ea typeface="+mn-ea"/>
                <a:cs typeface="+mn-cs"/>
              </a:rPr>
              <a:t> </a:t>
            </a:r>
          </a:p>
          <a:p>
            <a:r>
              <a:rPr lang="en-AU" sz="1200" b="1" u="sng" kern="1200" dirty="0" smtClean="0">
                <a:solidFill>
                  <a:schemeClr val="tx1"/>
                </a:solidFill>
                <a:effectLst/>
                <a:latin typeface="+mn-lt"/>
                <a:ea typeface="+mn-ea"/>
                <a:cs typeface="+mn-cs"/>
              </a:rPr>
              <a:t>Start with a story</a:t>
            </a:r>
            <a:r>
              <a:rPr lang="en-AU" sz="1200" kern="1200" dirty="0" smtClean="0">
                <a:solidFill>
                  <a:schemeClr val="tx1"/>
                </a:solidFill>
                <a:effectLst/>
                <a:latin typeface="+mn-lt"/>
                <a:ea typeface="+mn-ea"/>
                <a:cs typeface="+mn-cs"/>
              </a:rPr>
              <a:t>, any story – traditional, from a modern storybook, or just made up on the spot.</a:t>
            </a:r>
          </a:p>
          <a:p>
            <a:r>
              <a:rPr lang="en-AU" sz="1200" b="1" u="sng" kern="1200" dirty="0" smtClean="0">
                <a:solidFill>
                  <a:schemeClr val="tx1"/>
                </a:solidFill>
                <a:effectLst/>
                <a:latin typeface="+mn-lt"/>
                <a:ea typeface="+mn-ea"/>
                <a:cs typeface="+mn-cs"/>
              </a:rPr>
              <a:t>Read or tell</a:t>
            </a:r>
            <a:r>
              <a:rPr lang="en-AU" sz="1200" kern="1200" dirty="0" smtClean="0">
                <a:solidFill>
                  <a:schemeClr val="tx1"/>
                </a:solidFill>
                <a:effectLst/>
                <a:latin typeface="+mn-lt"/>
                <a:ea typeface="+mn-ea"/>
                <a:cs typeface="+mn-cs"/>
              </a:rPr>
              <a:t> the story to the children, and include pictures, actions, and sound effects – whatever it takes to make the story understandable and enjoyable.</a:t>
            </a:r>
          </a:p>
          <a:p>
            <a:r>
              <a:rPr lang="en-AU" sz="1200" kern="1200" dirty="0" smtClean="0">
                <a:solidFill>
                  <a:schemeClr val="tx1"/>
                </a:solidFill>
                <a:effectLst/>
                <a:latin typeface="+mn-lt"/>
                <a:ea typeface="+mn-ea"/>
                <a:cs typeface="+mn-cs"/>
              </a:rPr>
              <a:t>As you do so </a:t>
            </a:r>
            <a:r>
              <a:rPr lang="en-AU" sz="1200" b="1" u="sng" kern="1200" dirty="0" smtClean="0">
                <a:solidFill>
                  <a:schemeClr val="tx1"/>
                </a:solidFill>
                <a:effectLst/>
                <a:latin typeface="+mn-lt"/>
                <a:ea typeface="+mn-ea"/>
                <a:cs typeface="+mn-cs"/>
              </a:rPr>
              <a:t>draw attention</a:t>
            </a:r>
            <a:r>
              <a:rPr lang="en-AU" sz="1200" kern="1200" dirty="0" smtClean="0">
                <a:solidFill>
                  <a:schemeClr val="tx1"/>
                </a:solidFill>
                <a:effectLst/>
                <a:latin typeface="+mn-lt"/>
                <a:ea typeface="+mn-ea"/>
                <a:cs typeface="+mn-cs"/>
              </a:rPr>
              <a:t> to and emphasise the grammar point that you want them to </a:t>
            </a:r>
            <a:r>
              <a:rPr lang="en-AU" sz="1200" b="1" u="sng" kern="1200" dirty="0" smtClean="0">
                <a:solidFill>
                  <a:schemeClr val="tx1"/>
                </a:solidFill>
                <a:effectLst/>
                <a:latin typeface="+mn-lt"/>
                <a:ea typeface="+mn-ea"/>
                <a:cs typeface="+mn-cs"/>
              </a:rPr>
              <a:t>notice</a:t>
            </a:r>
            <a:r>
              <a:rPr lang="en-AU" sz="1200" kern="1200" dirty="0" smtClean="0">
                <a:solidFill>
                  <a:schemeClr val="tx1"/>
                </a:solidFill>
                <a:effectLst/>
                <a:latin typeface="+mn-lt"/>
                <a:ea typeface="+mn-ea"/>
                <a:cs typeface="+mn-cs"/>
              </a:rPr>
              <a:t>. </a:t>
            </a:r>
            <a:r>
              <a:rPr lang="en-AU" sz="1200" i="1" kern="1200" dirty="0" smtClean="0">
                <a:solidFill>
                  <a:schemeClr val="tx1"/>
                </a:solidFill>
                <a:effectLst/>
                <a:latin typeface="+mn-lt"/>
                <a:ea typeface="+mn-ea"/>
                <a:cs typeface="+mn-cs"/>
              </a:rPr>
              <a:t>Maybe add more of that type of example to the story as you go.</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For example: </a:t>
            </a:r>
            <a:endParaRPr lang="en-AU" sz="1200" kern="1200" dirty="0" smtClean="0">
              <a:solidFill>
                <a:schemeClr val="tx1"/>
              </a:solidFill>
              <a:effectLst/>
              <a:latin typeface="+mn-lt"/>
              <a:ea typeface="+mn-ea"/>
              <a:cs typeface="+mn-cs"/>
            </a:endParaRPr>
          </a:p>
          <a:p>
            <a:pPr marL="171450" lvl="0" indent="-171450">
              <a:buFont typeface="Arial" pitchFamily="34" charset="0"/>
              <a:buChar char="•"/>
            </a:pPr>
            <a:r>
              <a:rPr lang="en-AU" sz="1200" kern="1200" dirty="0" smtClean="0">
                <a:solidFill>
                  <a:schemeClr val="tx1"/>
                </a:solidFill>
                <a:effectLst/>
                <a:latin typeface="+mn-lt"/>
                <a:ea typeface="+mn-ea"/>
                <a:cs typeface="+mn-cs"/>
              </a:rPr>
              <a:t>Articles – definite and indefinite. </a:t>
            </a:r>
          </a:p>
          <a:p>
            <a:pPr marL="171450" lvl="0" indent="-171450">
              <a:buFont typeface="Arial" pitchFamily="34" charset="0"/>
              <a:buChar char="•"/>
            </a:pPr>
            <a:r>
              <a:rPr lang="en-AU" sz="1200" kern="1200" dirty="0" smtClean="0">
                <a:solidFill>
                  <a:schemeClr val="tx1"/>
                </a:solidFill>
                <a:effectLst/>
                <a:latin typeface="+mn-lt"/>
                <a:ea typeface="+mn-ea"/>
                <a:cs typeface="+mn-cs"/>
              </a:rPr>
              <a:t>Adjectives</a:t>
            </a:r>
          </a:p>
          <a:p>
            <a:pPr marL="171450" lvl="0" indent="-171450">
              <a:buFont typeface="Arial" pitchFamily="34" charset="0"/>
              <a:buChar char="•"/>
            </a:pPr>
            <a:r>
              <a:rPr lang="en-AU" sz="1200" kern="1200" dirty="0" smtClean="0">
                <a:solidFill>
                  <a:schemeClr val="tx1"/>
                </a:solidFill>
                <a:effectLst/>
                <a:latin typeface="+mn-lt"/>
                <a:ea typeface="+mn-ea"/>
                <a:cs typeface="+mn-cs"/>
              </a:rPr>
              <a:t>Comparatives and Superlatives</a:t>
            </a:r>
          </a:p>
          <a:p>
            <a:pPr marL="171450" lvl="0" indent="-171450">
              <a:buFont typeface="Arial" pitchFamily="34" charset="0"/>
              <a:buChar char="•"/>
            </a:pPr>
            <a:r>
              <a:rPr lang="en-AU" sz="1200" kern="1200" dirty="0" smtClean="0">
                <a:solidFill>
                  <a:schemeClr val="tx1"/>
                </a:solidFill>
                <a:effectLst/>
                <a:latin typeface="+mn-lt"/>
                <a:ea typeface="+mn-ea"/>
                <a:cs typeface="+mn-cs"/>
              </a:rPr>
              <a:t>Tenses</a:t>
            </a:r>
          </a:p>
          <a:p>
            <a:pPr marL="171450" lvl="0" indent="-171450">
              <a:buFont typeface="Arial" pitchFamily="34" charset="0"/>
              <a:buChar char="•"/>
            </a:pPr>
            <a:r>
              <a:rPr lang="en-AU" sz="1200" kern="1200" dirty="0" smtClean="0">
                <a:solidFill>
                  <a:schemeClr val="tx1"/>
                </a:solidFill>
                <a:effectLst/>
                <a:latin typeface="+mn-lt"/>
                <a:ea typeface="+mn-ea"/>
                <a:cs typeface="+mn-cs"/>
              </a:rPr>
              <a:t>Imperative</a:t>
            </a:r>
          </a:p>
          <a:p>
            <a:pPr marL="171450" lvl="0" indent="-171450">
              <a:buFont typeface="Arial" pitchFamily="34" charset="0"/>
              <a:buChar char="•"/>
            </a:pPr>
            <a:r>
              <a:rPr lang="en-AU" sz="1200" kern="1200" dirty="0" smtClean="0">
                <a:solidFill>
                  <a:schemeClr val="tx1"/>
                </a:solidFill>
                <a:effectLst/>
                <a:latin typeface="+mn-lt"/>
                <a:ea typeface="+mn-ea"/>
                <a:cs typeface="+mn-cs"/>
              </a:rPr>
              <a:t>Modals</a:t>
            </a:r>
          </a:p>
          <a:p>
            <a:r>
              <a:rPr lang="en-AU" sz="1200" kern="1200" dirty="0" smtClean="0">
                <a:solidFill>
                  <a:schemeClr val="tx1"/>
                </a:solidFill>
                <a:effectLst/>
                <a:latin typeface="+mn-lt"/>
                <a:ea typeface="+mn-ea"/>
                <a:cs typeface="+mn-cs"/>
              </a:rPr>
              <a:t>You can encourage the children to join in as they notice a pattern, or contribute ideas (of other adjectives, for example, as they look at the pictures), or you can include some sort of short chant (such as maybe a grammar rule) for them to join in with.</a:t>
            </a:r>
          </a:p>
          <a:p>
            <a:r>
              <a:rPr lang="en-AU" sz="1200" b="1" u="sng" kern="1200" dirty="0" smtClean="0">
                <a:solidFill>
                  <a:schemeClr val="tx1"/>
                </a:solidFill>
                <a:effectLst/>
                <a:latin typeface="+mn-lt"/>
                <a:ea typeface="+mn-ea"/>
                <a:cs typeface="+mn-cs"/>
              </a:rPr>
              <a:t>Re-tell the story</a:t>
            </a:r>
            <a:r>
              <a:rPr lang="en-AU" sz="1200" kern="1200" dirty="0" smtClean="0">
                <a:solidFill>
                  <a:schemeClr val="tx1"/>
                </a:solidFill>
                <a:effectLst/>
                <a:latin typeface="+mn-lt"/>
                <a:ea typeface="+mn-ea"/>
                <a:cs typeface="+mn-cs"/>
              </a:rPr>
              <a:t> (and / or get the students to retell it) and make changes to emphasise your grammar point.</a:t>
            </a:r>
          </a:p>
          <a:p>
            <a:r>
              <a:rPr lang="en-AU" sz="1200" i="1" kern="1200" dirty="0" smtClean="0">
                <a:solidFill>
                  <a:schemeClr val="tx1"/>
                </a:solidFill>
                <a:effectLst/>
                <a:latin typeface="+mn-lt"/>
                <a:ea typeface="+mn-ea"/>
                <a:cs typeface="+mn-cs"/>
              </a:rPr>
              <a:t>For example:</a:t>
            </a:r>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Change the tense of the story – present to past or future</a:t>
            </a:r>
          </a:p>
          <a:p>
            <a:pPr lvl="0"/>
            <a:r>
              <a:rPr lang="en-AU" sz="1200" kern="1200" dirty="0" smtClean="0">
                <a:solidFill>
                  <a:schemeClr val="tx1"/>
                </a:solidFill>
                <a:effectLst/>
                <a:latin typeface="+mn-lt"/>
                <a:ea typeface="+mn-ea"/>
                <a:cs typeface="+mn-cs"/>
              </a:rPr>
              <a:t>Change the adjectives, or make them all superlatives</a:t>
            </a:r>
          </a:p>
          <a:p>
            <a:pPr lvl="0"/>
            <a:r>
              <a:rPr lang="en-AU" sz="1200" kern="1200" dirty="0" smtClean="0">
                <a:solidFill>
                  <a:schemeClr val="tx1"/>
                </a:solidFill>
                <a:effectLst/>
                <a:latin typeface="+mn-lt"/>
                <a:ea typeface="+mn-ea"/>
                <a:cs typeface="+mn-cs"/>
              </a:rPr>
              <a:t>Change the story all to imperative, or interrogative</a:t>
            </a:r>
          </a:p>
          <a:p>
            <a:pPr lvl="0"/>
            <a:r>
              <a:rPr lang="en-AU" sz="1200" kern="1200" dirty="0" smtClean="0">
                <a:solidFill>
                  <a:schemeClr val="tx1"/>
                </a:solidFill>
                <a:effectLst/>
                <a:latin typeface="+mn-lt"/>
                <a:ea typeface="+mn-ea"/>
                <a:cs typeface="+mn-cs"/>
              </a:rPr>
              <a:t>Change the point of view of the story – 3</a:t>
            </a:r>
            <a:r>
              <a:rPr lang="en-AU" sz="1200" kern="1200" baseline="30000" dirty="0" smtClean="0">
                <a:solidFill>
                  <a:schemeClr val="tx1"/>
                </a:solidFill>
                <a:effectLst/>
                <a:latin typeface="+mn-lt"/>
                <a:ea typeface="+mn-ea"/>
                <a:cs typeface="+mn-cs"/>
              </a:rPr>
              <a:t>rd</a:t>
            </a:r>
            <a:r>
              <a:rPr lang="en-AU" sz="1200" kern="1200" dirty="0" smtClean="0">
                <a:solidFill>
                  <a:schemeClr val="tx1"/>
                </a:solidFill>
                <a:effectLst/>
                <a:latin typeface="+mn-lt"/>
                <a:ea typeface="+mn-ea"/>
                <a:cs typeface="+mn-cs"/>
              </a:rPr>
              <a:t> person to 1</a:t>
            </a:r>
            <a:r>
              <a:rPr lang="en-AU" sz="1200" kern="1200" baseline="30000" dirty="0" smtClean="0">
                <a:solidFill>
                  <a:schemeClr val="tx1"/>
                </a:solidFill>
                <a:effectLst/>
                <a:latin typeface="+mn-lt"/>
                <a:ea typeface="+mn-ea"/>
                <a:cs typeface="+mn-cs"/>
              </a:rPr>
              <a:t>st</a:t>
            </a:r>
            <a:r>
              <a:rPr lang="en-AU" sz="1200" kern="1200" dirty="0" smtClean="0">
                <a:solidFill>
                  <a:schemeClr val="tx1"/>
                </a:solidFill>
                <a:effectLst/>
                <a:latin typeface="+mn-lt"/>
                <a:ea typeface="+mn-ea"/>
                <a:cs typeface="+mn-cs"/>
              </a:rPr>
              <a:t> person maybe</a:t>
            </a:r>
          </a:p>
          <a:p>
            <a:r>
              <a:rPr lang="en-AU" sz="1200" b="1" u="none" strike="noStrike"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b="1" u="sng" kern="1200" dirty="0" smtClean="0">
                <a:solidFill>
                  <a:schemeClr val="tx1"/>
                </a:solidFill>
                <a:effectLst/>
                <a:latin typeface="+mn-lt"/>
                <a:ea typeface="+mn-ea"/>
                <a:cs typeface="+mn-cs"/>
              </a:rPr>
              <a:t>Activity 1:</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With a partner, look at the brief story outline you have been given. </a:t>
            </a:r>
          </a:p>
          <a:p>
            <a:r>
              <a:rPr lang="en-AU" sz="1200" kern="1200" dirty="0" smtClean="0">
                <a:solidFill>
                  <a:schemeClr val="tx1"/>
                </a:solidFill>
                <a:effectLst/>
                <a:latin typeface="+mn-lt"/>
                <a:ea typeface="+mn-ea"/>
                <a:cs typeface="+mn-cs"/>
              </a:rPr>
              <a:t>1. Decide how you can tell the story to emphasise a particular Grammar point of your choosing.</a:t>
            </a:r>
          </a:p>
          <a:p>
            <a:r>
              <a:rPr lang="en-AU" sz="1200" kern="1200" dirty="0" smtClean="0">
                <a:solidFill>
                  <a:schemeClr val="tx1"/>
                </a:solidFill>
                <a:effectLst/>
                <a:latin typeface="+mn-lt"/>
                <a:ea typeface="+mn-ea"/>
                <a:cs typeface="+mn-cs"/>
              </a:rPr>
              <a:t>2. Decide how you can change the story to bring out the same or a different grammar point.</a:t>
            </a:r>
          </a:p>
          <a:p>
            <a:r>
              <a:rPr lang="en-AU" sz="1200" b="1" i="1" kern="1200" dirty="0" smtClean="0">
                <a:solidFill>
                  <a:schemeClr val="tx1"/>
                </a:solidFill>
                <a:effectLst/>
                <a:latin typeface="+mn-lt"/>
                <a:ea typeface="+mn-ea"/>
                <a:cs typeface="+mn-cs"/>
              </a:rPr>
              <a:t>Prepare to present your story with one of you telling it one way and the partner telling the changed version.</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66FA30FD-272B-41F1-9535-CE71D83BF040}" type="slidenum">
              <a:rPr lang="en-AU" smtClean="0"/>
              <a:t>10</a:t>
            </a:fld>
            <a:endParaRPr lang="en-AU"/>
          </a:p>
        </p:txBody>
      </p:sp>
    </p:spTree>
    <p:extLst>
      <p:ext uri="{BB962C8B-B14F-4D97-AF65-F5344CB8AC3E}">
        <p14:creationId xmlns:p14="http://schemas.microsoft.com/office/powerpoint/2010/main" val="3853848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Some songs tell a story, and some stories contain a song.</a:t>
            </a:r>
          </a:p>
          <a:p>
            <a:r>
              <a:rPr lang="en-AU" sz="1200" kern="1200" dirty="0" smtClean="0">
                <a:solidFill>
                  <a:schemeClr val="tx1"/>
                </a:solidFill>
                <a:effectLst/>
                <a:latin typeface="+mn-lt"/>
                <a:ea typeface="+mn-ea"/>
                <a:cs typeface="+mn-cs"/>
              </a:rPr>
              <a:t>Learning a story song can have the same benefits of a story with the added advantage that somehow when we learn something that includes music we remember it better, it ‘sticks’ in your mind.</a:t>
            </a:r>
          </a:p>
          <a:p>
            <a:r>
              <a:rPr lang="en-AU" sz="1200" kern="1200" dirty="0" smtClean="0">
                <a:solidFill>
                  <a:schemeClr val="tx1"/>
                </a:solidFill>
                <a:effectLst/>
                <a:latin typeface="+mn-lt"/>
                <a:ea typeface="+mn-ea"/>
                <a:cs typeface="+mn-cs"/>
              </a:rPr>
              <a:t> </a:t>
            </a:r>
          </a:p>
          <a:p>
            <a:r>
              <a:rPr lang="en-AU" sz="1200" b="1" kern="1200" dirty="0" smtClean="0">
                <a:solidFill>
                  <a:schemeClr val="tx1"/>
                </a:solidFill>
                <a:effectLst/>
                <a:latin typeface="+mn-lt"/>
                <a:ea typeface="+mn-ea"/>
                <a:cs typeface="+mn-cs"/>
              </a:rPr>
              <a:t>a) Using traditional songs</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Traditional songs are simple, rhythmical and often repetitive, and often have fun actions and sound effects which children enjoy. As children learn the song, the inherent grammar rules can be pointed out to them. As with the story, with some songs you can change parts of the song to emphasise particular grammar points.</a:t>
            </a:r>
          </a:p>
          <a:p>
            <a:r>
              <a:rPr lang="en-AU" sz="1200" kern="1200" dirty="0" smtClean="0">
                <a:solidFill>
                  <a:schemeClr val="tx1"/>
                </a:solidFill>
                <a:effectLst/>
                <a:latin typeface="+mn-lt"/>
                <a:ea typeface="+mn-ea"/>
                <a:cs typeface="+mn-cs"/>
              </a:rPr>
              <a:t> </a:t>
            </a:r>
          </a:p>
          <a:p>
            <a:r>
              <a:rPr lang="en-AU" sz="1200" b="1" u="sng" kern="1200" dirty="0" smtClean="0">
                <a:solidFill>
                  <a:schemeClr val="tx1"/>
                </a:solidFill>
                <a:effectLst/>
                <a:latin typeface="+mn-lt"/>
                <a:ea typeface="+mn-ea"/>
                <a:cs typeface="+mn-cs"/>
              </a:rPr>
              <a:t>Activity</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In your group, look at the traditional song you have been given. Make sure you all know the tune and how the song ‘goes’.</a:t>
            </a:r>
          </a:p>
          <a:p>
            <a:r>
              <a:rPr lang="en-AU" sz="1200" kern="1200" dirty="0" smtClean="0">
                <a:solidFill>
                  <a:schemeClr val="tx1"/>
                </a:solidFill>
                <a:effectLst/>
                <a:latin typeface="+mn-lt"/>
                <a:ea typeface="+mn-ea"/>
                <a:cs typeface="+mn-cs"/>
              </a:rPr>
              <a:t>Look for Grammar features that could be taught using the song.</a:t>
            </a:r>
          </a:p>
          <a:p>
            <a:r>
              <a:rPr lang="en-AU" sz="1200" kern="1200" dirty="0" smtClean="0">
                <a:solidFill>
                  <a:schemeClr val="tx1"/>
                </a:solidFill>
                <a:effectLst/>
                <a:latin typeface="+mn-lt"/>
                <a:ea typeface="+mn-ea"/>
                <a:cs typeface="+mn-cs"/>
              </a:rPr>
              <a:t>What could be altered in the song to emphasise your point or bring out a new point?</a:t>
            </a:r>
          </a:p>
          <a:p>
            <a:r>
              <a:rPr lang="en-AU" sz="1200" b="1" i="1" kern="1200" dirty="0" smtClean="0">
                <a:solidFill>
                  <a:schemeClr val="tx1"/>
                </a:solidFill>
                <a:effectLst/>
                <a:latin typeface="+mn-lt"/>
                <a:ea typeface="+mn-ea"/>
                <a:cs typeface="+mn-cs"/>
              </a:rPr>
              <a:t>Be ready to present your song.</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66FA30FD-272B-41F1-9535-CE71D83BF040}" type="slidenum">
              <a:rPr lang="en-AU" smtClean="0"/>
              <a:t>13</a:t>
            </a:fld>
            <a:endParaRPr lang="en-AU"/>
          </a:p>
        </p:txBody>
      </p:sp>
    </p:spTree>
    <p:extLst>
      <p:ext uri="{BB962C8B-B14F-4D97-AF65-F5344CB8AC3E}">
        <p14:creationId xmlns:p14="http://schemas.microsoft.com/office/powerpoint/2010/main" val="1828225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b) A song as a text</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You can have the children listen to a commercial song, and then examine the words in a worksheet and do exercises involving the words, just like you would with a reading text except that they get to learn the song (where they are unlikely to choose to memorise sections of a written text).</a:t>
            </a:r>
          </a:p>
          <a:p>
            <a:r>
              <a:rPr lang="en-AU" sz="1200" kern="1200" dirty="0" smtClean="0">
                <a:solidFill>
                  <a:schemeClr val="tx1"/>
                </a:solidFill>
                <a:effectLst/>
                <a:latin typeface="+mn-lt"/>
                <a:ea typeface="+mn-ea"/>
                <a:cs typeface="+mn-cs"/>
              </a:rPr>
              <a:t>Of course with young children, from year 3 and upwards, we need to be careful about selecting suitable songs, and there is not a lot of point if the background music blurs out the song words either.</a:t>
            </a:r>
          </a:p>
          <a:p>
            <a:r>
              <a:rPr lang="en-AU" sz="1200" kern="1200" dirty="0" smtClean="0">
                <a:solidFill>
                  <a:schemeClr val="tx1"/>
                </a:solidFill>
                <a:effectLst/>
                <a:latin typeface="+mn-lt"/>
                <a:ea typeface="+mn-ea"/>
                <a:cs typeface="+mn-cs"/>
              </a:rPr>
              <a:t>To find a song that has a particular phrase or sentence use the website: </a:t>
            </a:r>
            <a:r>
              <a:rPr lang="en-AU" sz="1200" u="sng" kern="1200" dirty="0" smtClean="0">
                <a:solidFill>
                  <a:schemeClr val="tx1"/>
                </a:solidFill>
                <a:effectLst/>
                <a:latin typeface="+mn-lt"/>
                <a:ea typeface="+mn-ea"/>
                <a:cs typeface="+mn-cs"/>
                <a:hlinkClick r:id="rId3"/>
              </a:rPr>
              <a:t>http://lyreach.com</a:t>
            </a:r>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You simply type in the words you are hoping to find, and it comes up with a list of songs, and links to the songs.</a:t>
            </a:r>
          </a:p>
          <a:p>
            <a:endParaRPr lang="en-AU" dirty="0"/>
          </a:p>
        </p:txBody>
      </p:sp>
      <p:sp>
        <p:nvSpPr>
          <p:cNvPr id="4" name="Slide Number Placeholder 3"/>
          <p:cNvSpPr>
            <a:spLocks noGrp="1"/>
          </p:cNvSpPr>
          <p:nvPr>
            <p:ph type="sldNum" sz="quarter" idx="10"/>
          </p:nvPr>
        </p:nvSpPr>
        <p:spPr/>
        <p:txBody>
          <a:bodyPr/>
          <a:lstStyle/>
          <a:p>
            <a:fld id="{66FA30FD-272B-41F1-9535-CE71D83BF040}" type="slidenum">
              <a:rPr lang="en-AU" smtClean="0"/>
              <a:t>15</a:t>
            </a:fld>
            <a:endParaRPr lang="en-AU"/>
          </a:p>
        </p:txBody>
      </p:sp>
    </p:spTree>
    <p:extLst>
      <p:ext uri="{BB962C8B-B14F-4D97-AF65-F5344CB8AC3E}">
        <p14:creationId xmlns:p14="http://schemas.microsoft.com/office/powerpoint/2010/main" val="1110736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Chants take advantage of the rhythm and rhyme of a song, without the complication of a tune. For this reason at least, it is very easy to create our own chants.</a:t>
            </a:r>
          </a:p>
          <a:p>
            <a:r>
              <a:rPr lang="en-AU" sz="1200" kern="1200" dirty="0" smtClean="0">
                <a:solidFill>
                  <a:schemeClr val="tx1"/>
                </a:solidFill>
                <a:effectLst/>
                <a:latin typeface="+mn-lt"/>
                <a:ea typeface="+mn-ea"/>
                <a:cs typeface="+mn-cs"/>
              </a:rPr>
              <a:t>(Books of “Jazz Chants” are also available commercially by Carolyn Graham, and sometimes you can find her raps and chants online.)</a:t>
            </a:r>
          </a:p>
          <a:p>
            <a:pPr lvl="0"/>
            <a:r>
              <a:rPr lang="en-AU" sz="1200" b="1" kern="1200" dirty="0" smtClean="0">
                <a:solidFill>
                  <a:schemeClr val="tx1"/>
                </a:solidFill>
                <a:effectLst/>
                <a:latin typeface="+mn-lt"/>
                <a:ea typeface="+mn-ea"/>
                <a:cs typeface="+mn-cs"/>
              </a:rPr>
              <a:t>Vocabulary Chants</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 vocabulary chant is the simplest to create. In the context of Grammar learning, this may involve learning a group of words that are all a particular type – such as adjectives – or it may involve a selection of grammar terms – such as past, present, future.</a:t>
            </a:r>
          </a:p>
          <a:p>
            <a:r>
              <a:rPr lang="en-AU" sz="1200" b="1" u="sng" kern="1200" dirty="0" smtClean="0">
                <a:solidFill>
                  <a:schemeClr val="tx1"/>
                </a:solidFill>
                <a:effectLst/>
                <a:latin typeface="+mn-lt"/>
                <a:ea typeface="+mn-ea"/>
                <a:cs typeface="+mn-cs"/>
              </a:rPr>
              <a:t>Activity</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With a partner, create a vocabulary chant using the following steps.</a:t>
            </a:r>
          </a:p>
          <a:p>
            <a:endParaRPr lang="en-AU" dirty="0"/>
          </a:p>
        </p:txBody>
      </p:sp>
      <p:sp>
        <p:nvSpPr>
          <p:cNvPr id="4" name="Slide Number Placeholder 3"/>
          <p:cNvSpPr>
            <a:spLocks noGrp="1"/>
          </p:cNvSpPr>
          <p:nvPr>
            <p:ph type="sldNum" sz="quarter" idx="10"/>
          </p:nvPr>
        </p:nvSpPr>
        <p:spPr/>
        <p:txBody>
          <a:bodyPr/>
          <a:lstStyle/>
          <a:p>
            <a:fld id="{66FA30FD-272B-41F1-9535-CE71D83BF040}" type="slidenum">
              <a:rPr lang="en-AU" smtClean="0"/>
              <a:t>18</a:t>
            </a:fld>
            <a:endParaRPr lang="en-AU"/>
          </a:p>
        </p:txBody>
      </p:sp>
    </p:spTree>
    <p:extLst>
      <p:ext uri="{BB962C8B-B14F-4D97-AF65-F5344CB8AC3E}">
        <p14:creationId xmlns:p14="http://schemas.microsoft.com/office/powerpoint/2010/main" val="1503215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The purpose of playing games is to practice drilling as well as encourage  some automatic response, natural language in an exciting, often </a:t>
            </a:r>
            <a:r>
              <a:rPr lang="en-AU" sz="1200" b="1" kern="1200" dirty="0" smtClean="0">
                <a:solidFill>
                  <a:schemeClr val="tx1"/>
                </a:solidFill>
                <a:effectLst/>
                <a:latin typeface="+mn-lt"/>
                <a:ea typeface="+mn-ea"/>
                <a:cs typeface="+mn-cs"/>
              </a:rPr>
              <a:t>competitive</a:t>
            </a:r>
            <a:r>
              <a:rPr lang="en-AU" sz="1200" kern="1200" dirty="0" smtClean="0">
                <a:solidFill>
                  <a:schemeClr val="tx1"/>
                </a:solidFill>
                <a:effectLst/>
                <a:latin typeface="+mn-lt"/>
                <a:ea typeface="+mn-ea"/>
                <a:cs typeface="+mn-cs"/>
              </a:rPr>
              <a:t>, atmosphere so that the children are motivated and concentrating on the game itself rather than stressing about the rules.</a:t>
            </a:r>
          </a:p>
          <a:p>
            <a:r>
              <a:rPr lang="en-AU" sz="1200" kern="1200" dirty="0" smtClean="0">
                <a:solidFill>
                  <a:schemeClr val="tx1"/>
                </a:solidFill>
                <a:effectLst/>
                <a:latin typeface="+mn-lt"/>
                <a:ea typeface="+mn-ea"/>
                <a:cs typeface="+mn-cs"/>
              </a:rPr>
              <a:t>The most mundane of practice tasks can become enjoyable when presented in a game, with or without a physical reward for “winning’. These games are best </a:t>
            </a:r>
            <a:r>
              <a:rPr lang="en-AU" sz="1200" b="1" kern="1200" dirty="0" smtClean="0">
                <a:solidFill>
                  <a:schemeClr val="tx1"/>
                </a:solidFill>
                <a:effectLst/>
                <a:latin typeface="+mn-lt"/>
                <a:ea typeface="+mn-ea"/>
                <a:cs typeface="+mn-cs"/>
              </a:rPr>
              <a:t>played in teams</a:t>
            </a:r>
            <a:r>
              <a:rPr lang="en-AU" sz="1200" kern="1200" dirty="0" smtClean="0">
                <a:solidFill>
                  <a:schemeClr val="tx1"/>
                </a:solidFill>
                <a:effectLst/>
                <a:latin typeface="+mn-lt"/>
                <a:ea typeface="+mn-ea"/>
                <a:cs typeface="+mn-cs"/>
              </a:rPr>
              <a:t> to encourage team spirit and cooperation. An </a:t>
            </a:r>
            <a:r>
              <a:rPr lang="en-AU" sz="1200" b="1" kern="1200" dirty="0" smtClean="0">
                <a:solidFill>
                  <a:schemeClr val="tx1"/>
                </a:solidFill>
                <a:effectLst/>
                <a:latin typeface="+mn-lt"/>
                <a:ea typeface="+mn-ea"/>
                <a:cs typeface="+mn-cs"/>
              </a:rPr>
              <a:t>element of chance</a:t>
            </a:r>
            <a:r>
              <a:rPr lang="en-AU" sz="1200" kern="1200" dirty="0" smtClean="0">
                <a:solidFill>
                  <a:schemeClr val="tx1"/>
                </a:solidFill>
                <a:effectLst/>
                <a:latin typeface="+mn-lt"/>
                <a:ea typeface="+mn-ea"/>
                <a:cs typeface="+mn-cs"/>
              </a:rPr>
              <a:t> takes away the sting of losing and makes it possible for even the less able students to win and feel like winners.</a:t>
            </a:r>
          </a:p>
          <a:p>
            <a:r>
              <a:rPr lang="en-AU" sz="1200" b="1" i="1" kern="1200" dirty="0" smtClean="0">
                <a:solidFill>
                  <a:schemeClr val="tx1"/>
                </a:solidFill>
                <a:effectLst/>
                <a:latin typeface="+mn-lt"/>
                <a:ea typeface="+mn-ea"/>
                <a:cs typeface="+mn-cs"/>
              </a:rPr>
              <a:t>When devising your own games, try to include these elements.</a:t>
            </a:r>
            <a:endParaRPr lang="en-AU" sz="1200" kern="1200" dirty="0" smtClean="0">
              <a:solidFill>
                <a:schemeClr val="tx1"/>
              </a:solidFill>
              <a:effectLst/>
              <a:latin typeface="+mn-lt"/>
              <a:ea typeface="+mn-ea"/>
              <a:cs typeface="+mn-cs"/>
            </a:endParaRPr>
          </a:p>
          <a:p>
            <a:r>
              <a:rPr lang="en-AU" sz="1200" b="1" i="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b="1" i="1" kern="1200" dirty="0" smtClean="0">
                <a:solidFill>
                  <a:schemeClr val="tx1"/>
                </a:solidFill>
                <a:effectLst/>
                <a:latin typeface="+mn-lt"/>
                <a:ea typeface="+mn-ea"/>
                <a:cs typeface="+mn-cs"/>
              </a:rPr>
              <a:t>Here is a list of some types of language games that are worth a try:</a:t>
            </a: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 </a:t>
            </a:r>
          </a:p>
          <a:p>
            <a:r>
              <a:rPr lang="en-AU" sz="1200" b="1" kern="1200" dirty="0" smtClean="0">
                <a:solidFill>
                  <a:schemeClr val="tx1"/>
                </a:solidFill>
                <a:effectLst/>
                <a:latin typeface="+mn-lt"/>
                <a:ea typeface="+mn-ea"/>
                <a:cs typeface="+mn-cs"/>
              </a:rPr>
              <a:t>Some Types of Language Games</a:t>
            </a:r>
          </a:p>
          <a:p>
            <a:r>
              <a:rPr lang="en-AU" sz="1200" kern="1200" dirty="0" smtClean="0">
                <a:solidFill>
                  <a:schemeClr val="tx1"/>
                </a:solidFill>
                <a:effectLst/>
                <a:latin typeface="+mn-lt"/>
                <a:ea typeface="+mn-ea"/>
                <a:cs typeface="+mn-cs"/>
              </a:rPr>
              <a:t>There are many types of language games, all of which are adaptable to many situations. (Some games can fit into several of these categories.) These include:</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FA30FD-272B-41F1-9535-CE71D83BF040}" type="slidenum">
              <a:rPr lang="en-AU" smtClean="0"/>
              <a:t>25</a:t>
            </a:fld>
            <a:endParaRPr lang="en-AU"/>
          </a:p>
        </p:txBody>
      </p:sp>
    </p:spTree>
    <p:extLst>
      <p:ext uri="{BB962C8B-B14F-4D97-AF65-F5344CB8AC3E}">
        <p14:creationId xmlns:p14="http://schemas.microsoft.com/office/powerpoint/2010/main" val="1537343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b="1" kern="1200" dirty="0" smtClean="0">
                <a:solidFill>
                  <a:schemeClr val="tx1"/>
                </a:solidFill>
                <a:effectLst/>
                <a:latin typeface="+mn-lt"/>
                <a:ea typeface="+mn-ea"/>
                <a:cs typeface="+mn-cs"/>
              </a:rPr>
              <a:t>Board games: </a:t>
            </a:r>
            <a:r>
              <a:rPr lang="en-AU" sz="1200" kern="1200" dirty="0" smtClean="0">
                <a:solidFill>
                  <a:schemeClr val="tx1"/>
                </a:solidFill>
                <a:effectLst/>
                <a:latin typeface="+mn-lt"/>
                <a:ea typeface="+mn-ea"/>
                <a:cs typeface="+mn-cs"/>
              </a:rPr>
              <a:t>There are so many different board games available, you can easily make your own, and there are even templates available for making your own. A board game can be played with a partner, or in a group, or as a class with the ‘board’ drawn on the white/black-board. </a:t>
            </a:r>
          </a:p>
          <a:p>
            <a:pPr lvl="1"/>
            <a:r>
              <a:rPr lang="en-AU" sz="1200" kern="1200" dirty="0" smtClean="0">
                <a:solidFill>
                  <a:schemeClr val="tx1"/>
                </a:solidFill>
                <a:effectLst/>
                <a:latin typeface="+mn-lt"/>
                <a:ea typeface="+mn-ea"/>
                <a:cs typeface="+mn-cs"/>
              </a:rPr>
              <a:t>Students need counters – they can draw their own characters on paper/card, or use buttons/shells/rocks/whatever – or you can use magnetic buttons or ‘tack’ a piece of cardboard on the board, or just draw the counters as they move.</a:t>
            </a:r>
          </a:p>
          <a:p>
            <a:pPr lvl="1"/>
            <a:r>
              <a:rPr lang="en-AU" sz="1200" kern="1200" dirty="0" smtClean="0">
                <a:solidFill>
                  <a:schemeClr val="tx1"/>
                </a:solidFill>
                <a:effectLst/>
                <a:latin typeface="+mn-lt"/>
                <a:ea typeface="+mn-ea"/>
                <a:cs typeface="+mn-cs"/>
              </a:rPr>
              <a:t>There can be traps along the way – like the ‘snakes’ in ‘Snakes and Ladders’ – and rewards – like the ‘ladders’ – along the way.</a:t>
            </a:r>
          </a:p>
          <a:p>
            <a:pPr lvl="1"/>
            <a:r>
              <a:rPr lang="en-AU" sz="1200" kern="1200" dirty="0" smtClean="0">
                <a:solidFill>
                  <a:schemeClr val="tx1"/>
                </a:solidFill>
                <a:effectLst/>
                <a:latin typeface="+mn-lt"/>
                <a:ea typeface="+mn-ea"/>
                <a:cs typeface="+mn-cs"/>
              </a:rPr>
              <a:t>It’s good if there is a language task each time they move along – they have to say something when they land on a square – with possibly a penalty (don’t move/move back) if they fail.</a:t>
            </a:r>
          </a:p>
          <a:p>
            <a:pPr lvl="1"/>
            <a:r>
              <a:rPr lang="en-AU" sz="1200" kern="1200" dirty="0" smtClean="0">
                <a:solidFill>
                  <a:schemeClr val="tx1"/>
                </a:solidFill>
                <a:effectLst/>
                <a:latin typeface="+mn-lt"/>
                <a:ea typeface="+mn-ea"/>
                <a:cs typeface="+mn-cs"/>
              </a:rPr>
              <a:t>You need some kind of randomizer – a dice, or one/two coins, or some other clever method.</a:t>
            </a:r>
          </a:p>
          <a:p>
            <a:endParaRPr lang="en-AU" dirty="0"/>
          </a:p>
        </p:txBody>
      </p:sp>
      <p:sp>
        <p:nvSpPr>
          <p:cNvPr id="4" name="Slide Number Placeholder 3"/>
          <p:cNvSpPr>
            <a:spLocks noGrp="1"/>
          </p:cNvSpPr>
          <p:nvPr>
            <p:ph type="sldNum" sz="quarter" idx="10"/>
          </p:nvPr>
        </p:nvSpPr>
        <p:spPr/>
        <p:txBody>
          <a:bodyPr/>
          <a:lstStyle/>
          <a:p>
            <a:fld id="{66FA30FD-272B-41F1-9535-CE71D83BF040}" type="slidenum">
              <a:rPr lang="en-AU" smtClean="0"/>
              <a:t>26</a:t>
            </a:fld>
            <a:endParaRPr lang="en-AU"/>
          </a:p>
        </p:txBody>
      </p:sp>
    </p:spTree>
    <p:extLst>
      <p:ext uri="{BB962C8B-B14F-4D97-AF65-F5344CB8AC3E}">
        <p14:creationId xmlns:p14="http://schemas.microsoft.com/office/powerpoint/2010/main" val="49106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b="1" kern="1200" dirty="0" smtClean="0">
                <a:solidFill>
                  <a:schemeClr val="tx1"/>
                </a:solidFill>
                <a:effectLst/>
                <a:latin typeface="+mn-lt"/>
                <a:ea typeface="+mn-ea"/>
                <a:cs typeface="+mn-cs"/>
              </a:rPr>
              <a:t>Card games: </a:t>
            </a:r>
            <a:r>
              <a:rPr lang="en-AU" sz="1200" kern="1200" dirty="0" smtClean="0">
                <a:solidFill>
                  <a:schemeClr val="tx1"/>
                </a:solidFill>
                <a:effectLst/>
                <a:latin typeface="+mn-lt"/>
                <a:ea typeface="+mn-ea"/>
                <a:cs typeface="+mn-cs"/>
              </a:rPr>
              <a:t>This can involve using </a:t>
            </a:r>
          </a:p>
          <a:p>
            <a:pPr lvl="1"/>
            <a:r>
              <a:rPr lang="en-AU" sz="1200" u="sng" kern="1200" dirty="0" smtClean="0">
                <a:solidFill>
                  <a:schemeClr val="tx1"/>
                </a:solidFill>
                <a:effectLst/>
                <a:latin typeface="+mn-lt"/>
                <a:ea typeface="+mn-ea"/>
                <a:cs typeface="+mn-cs"/>
              </a:rPr>
              <a:t>Playing Cards</a:t>
            </a:r>
            <a:r>
              <a:rPr lang="en-AU" sz="1200" kern="1200" dirty="0" smtClean="0">
                <a:solidFill>
                  <a:schemeClr val="tx1"/>
                </a:solidFill>
                <a:effectLst/>
                <a:latin typeface="+mn-lt"/>
                <a:ea typeface="+mn-ea"/>
                <a:cs typeface="+mn-cs"/>
              </a:rPr>
              <a:t> as a randomizer (each number has a meaning, requires a particular response), </a:t>
            </a:r>
          </a:p>
          <a:p>
            <a:pPr lvl="1"/>
            <a:r>
              <a:rPr lang="en-AU" sz="1200" kern="1200" dirty="0" smtClean="0">
                <a:solidFill>
                  <a:schemeClr val="tx1"/>
                </a:solidFill>
                <a:effectLst/>
                <a:latin typeface="+mn-lt"/>
                <a:ea typeface="+mn-ea"/>
                <a:cs typeface="+mn-cs"/>
              </a:rPr>
              <a:t>specially designed </a:t>
            </a:r>
            <a:r>
              <a:rPr lang="en-AU" sz="1200" u="sng" kern="1200" dirty="0" smtClean="0">
                <a:solidFill>
                  <a:schemeClr val="tx1"/>
                </a:solidFill>
                <a:effectLst/>
                <a:latin typeface="+mn-lt"/>
                <a:ea typeface="+mn-ea"/>
                <a:cs typeface="+mn-cs"/>
              </a:rPr>
              <a:t>Language Cards</a:t>
            </a:r>
            <a:r>
              <a:rPr lang="en-AU" sz="1200" kern="1200" dirty="0" smtClean="0">
                <a:solidFill>
                  <a:schemeClr val="tx1"/>
                </a:solidFill>
                <a:effectLst/>
                <a:latin typeface="+mn-lt"/>
                <a:ea typeface="+mn-ea"/>
                <a:cs typeface="+mn-cs"/>
              </a:rPr>
              <a:t> (a word or sentence or letter on each) for games designed like ‘Snap’ (turn over cards one at a time and say ‘snap’ when you see two the same, or two that match in some way), or ‘Happy Families’ (players try to collect sets of cards).</a:t>
            </a:r>
          </a:p>
          <a:p>
            <a:pPr lvl="1"/>
            <a:r>
              <a:rPr lang="en-AU" sz="1200" kern="1200" dirty="0" smtClean="0">
                <a:solidFill>
                  <a:schemeClr val="tx1"/>
                </a:solidFill>
                <a:effectLst/>
                <a:latin typeface="+mn-lt"/>
                <a:ea typeface="+mn-ea"/>
                <a:cs typeface="+mn-cs"/>
              </a:rPr>
              <a:t>Regular classroom</a:t>
            </a:r>
            <a:r>
              <a:rPr lang="en-AU" sz="1200" b="1" kern="1200" dirty="0" smtClean="0">
                <a:solidFill>
                  <a:schemeClr val="tx1"/>
                </a:solidFill>
                <a:effectLst/>
                <a:latin typeface="+mn-lt"/>
                <a:ea typeface="+mn-ea"/>
                <a:cs typeface="+mn-cs"/>
              </a:rPr>
              <a:t> </a:t>
            </a:r>
            <a:r>
              <a:rPr lang="en-AU" sz="1200" u="sng" kern="1200" dirty="0" smtClean="0">
                <a:solidFill>
                  <a:schemeClr val="tx1"/>
                </a:solidFill>
                <a:effectLst/>
                <a:latin typeface="+mn-lt"/>
                <a:ea typeface="+mn-ea"/>
                <a:cs typeface="+mn-cs"/>
              </a:rPr>
              <a:t>Flash Cards</a:t>
            </a:r>
            <a:r>
              <a:rPr lang="en-AU" sz="1200" b="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with a word / sentence / letter on each. As a whole class activity – besides holding them up and asking the class to call out the answer –it can become a competitive or cooperative game. Individual/pairs/groups/teams of students can be asked to match the card(s), put them in a particular order, find the correct card from a display or heap, throw the card into a hoop or bin, guess what is on the card, draw or describe a picture for another to draw … the list is endless. (The cards may need to be laminated to make them durable, or just accept that you need to keep making more – especially as once the game is played many of the words will be ‘known’ and new ones will be needed anyway.)</a:t>
            </a:r>
          </a:p>
          <a:p>
            <a:endParaRPr lang="en-AU" dirty="0"/>
          </a:p>
        </p:txBody>
      </p:sp>
      <p:sp>
        <p:nvSpPr>
          <p:cNvPr id="4" name="Slide Number Placeholder 3"/>
          <p:cNvSpPr>
            <a:spLocks noGrp="1"/>
          </p:cNvSpPr>
          <p:nvPr>
            <p:ph type="sldNum" sz="quarter" idx="10"/>
          </p:nvPr>
        </p:nvSpPr>
        <p:spPr/>
        <p:txBody>
          <a:bodyPr/>
          <a:lstStyle/>
          <a:p>
            <a:fld id="{66FA30FD-272B-41F1-9535-CE71D83BF040}" type="slidenum">
              <a:rPr lang="en-AU" smtClean="0"/>
              <a:t>27</a:t>
            </a:fld>
            <a:endParaRPr lang="en-AU"/>
          </a:p>
        </p:txBody>
      </p:sp>
    </p:spTree>
    <p:extLst>
      <p:ext uri="{BB962C8B-B14F-4D97-AF65-F5344CB8AC3E}">
        <p14:creationId xmlns:p14="http://schemas.microsoft.com/office/powerpoint/2010/main" val="2164045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b="1" kern="1200" dirty="0" smtClean="0">
                <a:solidFill>
                  <a:schemeClr val="tx1"/>
                </a:solidFill>
                <a:effectLst/>
                <a:latin typeface="+mn-lt"/>
                <a:ea typeface="+mn-ea"/>
                <a:cs typeface="+mn-cs"/>
              </a:rPr>
              <a:t>Dice games:</a:t>
            </a:r>
            <a:r>
              <a:rPr lang="en-AU" sz="1200" kern="1200" dirty="0" smtClean="0">
                <a:solidFill>
                  <a:schemeClr val="tx1"/>
                </a:solidFill>
                <a:effectLst/>
                <a:latin typeface="+mn-lt"/>
                <a:ea typeface="+mn-ea"/>
                <a:cs typeface="+mn-cs"/>
              </a:rPr>
              <a:t> Obviously dice can be used for randomizing movements of counters in board games and the like, but they can be used for other specific language ideas as well.</a:t>
            </a:r>
          </a:p>
          <a:p>
            <a:pPr lvl="1"/>
            <a:r>
              <a:rPr lang="en-AU" sz="1200" kern="1200" dirty="0" smtClean="0">
                <a:solidFill>
                  <a:schemeClr val="tx1"/>
                </a:solidFill>
                <a:effectLst/>
                <a:latin typeface="+mn-lt"/>
                <a:ea typeface="+mn-ea"/>
                <a:cs typeface="+mn-cs"/>
              </a:rPr>
              <a:t>Create a largish dice out of card, and write a question word (who, what, why, where, when, how) - or other prompt for a different aspect of learning - on each face. Students / pairs / groups / teams have to use the appropriate prompt after throwing the dice.</a:t>
            </a:r>
          </a:p>
          <a:p>
            <a:pPr lvl="1"/>
            <a:r>
              <a:rPr lang="en-AU" sz="1200" kern="1200" dirty="0" smtClean="0">
                <a:solidFill>
                  <a:schemeClr val="tx1"/>
                </a:solidFill>
                <a:effectLst/>
                <a:latin typeface="+mn-lt"/>
                <a:ea typeface="+mn-ea"/>
                <a:cs typeface="+mn-cs"/>
              </a:rPr>
              <a:t>More than one dice can be used – maybe with a different letter on each, or a noun on one and adjective on another, or a word on one and an instruction on another.</a:t>
            </a:r>
          </a:p>
          <a:p>
            <a:pPr lvl="1"/>
            <a:r>
              <a:rPr lang="en-AU" sz="1200" kern="1200" dirty="0" smtClean="0">
                <a:solidFill>
                  <a:schemeClr val="tx1"/>
                </a:solidFill>
                <a:effectLst/>
                <a:latin typeface="+mn-lt"/>
                <a:ea typeface="+mn-ea"/>
                <a:cs typeface="+mn-cs"/>
              </a:rPr>
              <a:t>You can get dice with a lot more than 6 sides, for instance one for each letter of the alphabet – if you get one of these, there are obvious games you can play.</a:t>
            </a:r>
          </a:p>
          <a:p>
            <a:endParaRPr lang="en-AU" dirty="0"/>
          </a:p>
        </p:txBody>
      </p:sp>
      <p:sp>
        <p:nvSpPr>
          <p:cNvPr id="4" name="Slide Number Placeholder 3"/>
          <p:cNvSpPr>
            <a:spLocks noGrp="1"/>
          </p:cNvSpPr>
          <p:nvPr>
            <p:ph type="sldNum" sz="quarter" idx="10"/>
          </p:nvPr>
        </p:nvSpPr>
        <p:spPr/>
        <p:txBody>
          <a:bodyPr/>
          <a:lstStyle/>
          <a:p>
            <a:fld id="{66FA30FD-272B-41F1-9535-CE71D83BF040}" type="slidenum">
              <a:rPr lang="en-AU" smtClean="0"/>
              <a:t>28</a:t>
            </a:fld>
            <a:endParaRPr lang="en-AU"/>
          </a:p>
        </p:txBody>
      </p:sp>
    </p:spTree>
    <p:extLst>
      <p:ext uri="{BB962C8B-B14F-4D97-AF65-F5344CB8AC3E}">
        <p14:creationId xmlns:p14="http://schemas.microsoft.com/office/powerpoint/2010/main" val="3482596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b="1" kern="1200" dirty="0" smtClean="0">
                <a:solidFill>
                  <a:schemeClr val="tx1"/>
                </a:solidFill>
                <a:effectLst/>
                <a:latin typeface="+mn-lt"/>
                <a:ea typeface="+mn-ea"/>
                <a:cs typeface="+mn-cs"/>
              </a:rPr>
              <a:t>Word-Making Games: </a:t>
            </a:r>
            <a:r>
              <a:rPr lang="en-AU" sz="1200" kern="1200" dirty="0" smtClean="0">
                <a:solidFill>
                  <a:schemeClr val="tx1"/>
                </a:solidFill>
                <a:effectLst/>
                <a:latin typeface="+mn-lt"/>
                <a:ea typeface="+mn-ea"/>
                <a:cs typeface="+mn-cs"/>
              </a:rPr>
              <a:t>Commercial games such as ‘</a:t>
            </a:r>
            <a:r>
              <a:rPr lang="en-AU" sz="1200" u="sng" kern="1200" dirty="0" smtClean="0">
                <a:solidFill>
                  <a:schemeClr val="tx1"/>
                </a:solidFill>
                <a:effectLst/>
                <a:latin typeface="+mn-lt"/>
                <a:ea typeface="+mn-ea"/>
                <a:cs typeface="+mn-cs"/>
              </a:rPr>
              <a:t>Scrabble</a:t>
            </a:r>
            <a:r>
              <a:rPr lang="en-AU" sz="1200" kern="1200" dirty="0" smtClean="0">
                <a:solidFill>
                  <a:schemeClr val="tx1"/>
                </a:solidFill>
                <a:effectLst/>
                <a:latin typeface="+mn-lt"/>
                <a:ea typeface="+mn-ea"/>
                <a:cs typeface="+mn-cs"/>
              </a:rPr>
              <a:t>’ and ‘</a:t>
            </a:r>
            <a:r>
              <a:rPr lang="en-AU" sz="1200" u="sng" kern="1200" dirty="0" smtClean="0">
                <a:solidFill>
                  <a:schemeClr val="tx1"/>
                </a:solidFill>
                <a:effectLst/>
                <a:latin typeface="+mn-lt"/>
                <a:ea typeface="+mn-ea"/>
                <a:cs typeface="+mn-cs"/>
              </a:rPr>
              <a:t>Boggle</a:t>
            </a:r>
            <a:r>
              <a:rPr lang="en-AU" sz="1200" kern="1200" dirty="0" smtClean="0">
                <a:solidFill>
                  <a:schemeClr val="tx1"/>
                </a:solidFill>
                <a:effectLst/>
                <a:latin typeface="+mn-lt"/>
                <a:ea typeface="+mn-ea"/>
                <a:cs typeface="+mn-cs"/>
              </a:rPr>
              <a:t>’ can be played in the classroom in pairs/groups if you have enough sets. You could have several different games and groups rotate in different sessions. This type of game can also be played using cards with letters on (instead of the little tiles in something like Scrabble) and words can be formed on the floor or a desktop.</a:t>
            </a:r>
          </a:p>
          <a:p>
            <a:pPr lvl="1"/>
            <a:r>
              <a:rPr lang="en-AU" sz="1200" kern="1200" dirty="0" smtClean="0">
                <a:solidFill>
                  <a:schemeClr val="tx1"/>
                </a:solidFill>
                <a:effectLst/>
                <a:latin typeface="+mn-lt"/>
                <a:ea typeface="+mn-ea"/>
                <a:cs typeface="+mn-cs"/>
              </a:rPr>
              <a:t>Whole class games at the black/white-board can also be devised along these lines with a pool of letters that they need to make into words, or making little words out of a big word.</a:t>
            </a:r>
          </a:p>
          <a:p>
            <a:endParaRPr lang="en-AU" dirty="0"/>
          </a:p>
        </p:txBody>
      </p:sp>
      <p:sp>
        <p:nvSpPr>
          <p:cNvPr id="4" name="Slide Number Placeholder 3"/>
          <p:cNvSpPr>
            <a:spLocks noGrp="1"/>
          </p:cNvSpPr>
          <p:nvPr>
            <p:ph type="sldNum" sz="quarter" idx="10"/>
          </p:nvPr>
        </p:nvSpPr>
        <p:spPr/>
        <p:txBody>
          <a:bodyPr/>
          <a:lstStyle/>
          <a:p>
            <a:fld id="{66FA30FD-272B-41F1-9535-CE71D83BF040}" type="slidenum">
              <a:rPr lang="en-AU" smtClean="0"/>
              <a:t>29</a:t>
            </a:fld>
            <a:endParaRPr lang="en-AU"/>
          </a:p>
        </p:txBody>
      </p:sp>
    </p:spTree>
    <p:extLst>
      <p:ext uri="{BB962C8B-B14F-4D97-AF65-F5344CB8AC3E}">
        <p14:creationId xmlns:p14="http://schemas.microsoft.com/office/powerpoint/2010/main" val="532282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b="1" kern="1200" dirty="0" smtClean="0">
                <a:solidFill>
                  <a:schemeClr val="tx1"/>
                </a:solidFill>
                <a:effectLst/>
                <a:latin typeface="+mn-lt"/>
                <a:ea typeface="+mn-ea"/>
                <a:cs typeface="+mn-cs"/>
              </a:rPr>
              <a:t>Circle games</a:t>
            </a:r>
            <a:r>
              <a:rPr lang="en-AU" sz="1200" kern="1200" dirty="0" smtClean="0">
                <a:solidFill>
                  <a:schemeClr val="tx1"/>
                </a:solidFill>
                <a:effectLst/>
                <a:latin typeface="+mn-lt"/>
                <a:ea typeface="+mn-ea"/>
                <a:cs typeface="+mn-cs"/>
              </a:rPr>
              <a:t> are especially relevant for young children but can also be used with good results with older children (and even adults!) In the circle it is easier for the teacher to maintain control of the game, and develops cooperation and community feel among the participants. If the class is too big, or the space not suitable, the game can be played in 2 or more smaller groups, although this is harder to maintain control of, and loses some of the community feel.</a:t>
            </a:r>
          </a:p>
          <a:p>
            <a:pPr lvl="1"/>
            <a:r>
              <a:rPr lang="en-AU" sz="1200" kern="1200" dirty="0" smtClean="0">
                <a:solidFill>
                  <a:schemeClr val="tx1"/>
                </a:solidFill>
                <a:effectLst/>
                <a:latin typeface="+mn-lt"/>
                <a:ea typeface="+mn-ea"/>
                <a:cs typeface="+mn-cs"/>
              </a:rPr>
              <a:t>The game can involve a </a:t>
            </a:r>
            <a:r>
              <a:rPr lang="en-AU" sz="1200" u="sng" kern="1200" dirty="0" smtClean="0">
                <a:solidFill>
                  <a:schemeClr val="tx1"/>
                </a:solidFill>
                <a:effectLst/>
                <a:latin typeface="+mn-lt"/>
                <a:ea typeface="+mn-ea"/>
                <a:cs typeface="+mn-cs"/>
              </a:rPr>
              <a:t>song/chant</a:t>
            </a:r>
            <a:r>
              <a:rPr lang="en-AU" sz="1200" kern="1200" dirty="0" smtClean="0">
                <a:solidFill>
                  <a:schemeClr val="tx1"/>
                </a:solidFill>
                <a:effectLst/>
                <a:latin typeface="+mn-lt"/>
                <a:ea typeface="+mn-ea"/>
                <a:cs typeface="+mn-cs"/>
              </a:rPr>
              <a:t> which everyone joins in and then each participant in turn has to sing/say something.</a:t>
            </a:r>
          </a:p>
          <a:p>
            <a:pPr lvl="1"/>
            <a:r>
              <a:rPr lang="en-AU" sz="1200" kern="1200" dirty="0" smtClean="0">
                <a:solidFill>
                  <a:schemeClr val="tx1"/>
                </a:solidFill>
                <a:effectLst/>
                <a:latin typeface="+mn-lt"/>
                <a:ea typeface="+mn-ea"/>
                <a:cs typeface="+mn-cs"/>
              </a:rPr>
              <a:t>The game can involve </a:t>
            </a:r>
            <a:r>
              <a:rPr lang="en-AU" sz="1200" u="sng" kern="1200" dirty="0" smtClean="0">
                <a:solidFill>
                  <a:schemeClr val="tx1"/>
                </a:solidFill>
                <a:effectLst/>
                <a:latin typeface="+mn-lt"/>
                <a:ea typeface="+mn-ea"/>
                <a:cs typeface="+mn-cs"/>
              </a:rPr>
              <a:t>changing seat/position</a:t>
            </a:r>
            <a:r>
              <a:rPr lang="en-AU" sz="1200" kern="1200" dirty="0" smtClean="0">
                <a:solidFill>
                  <a:schemeClr val="tx1"/>
                </a:solidFill>
                <a:effectLst/>
                <a:latin typeface="+mn-lt"/>
                <a:ea typeface="+mn-ea"/>
                <a:cs typeface="+mn-cs"/>
              </a:rPr>
              <a:t> in response to certain prompts – this can for part of the reward/penalty. There can be one less seat than the number of participants.</a:t>
            </a:r>
          </a:p>
          <a:p>
            <a:pPr lvl="1"/>
            <a:r>
              <a:rPr lang="en-AU" sz="1200" kern="1200" dirty="0" smtClean="0">
                <a:solidFill>
                  <a:schemeClr val="tx1"/>
                </a:solidFill>
                <a:effectLst/>
                <a:latin typeface="+mn-lt"/>
                <a:ea typeface="+mn-ea"/>
                <a:cs typeface="+mn-cs"/>
              </a:rPr>
              <a:t>There are many possibilities for </a:t>
            </a:r>
            <a:r>
              <a:rPr lang="en-AU" sz="1200" u="sng" kern="1200" dirty="0" smtClean="0">
                <a:solidFill>
                  <a:schemeClr val="tx1"/>
                </a:solidFill>
                <a:effectLst/>
                <a:latin typeface="+mn-lt"/>
                <a:ea typeface="+mn-ea"/>
                <a:cs typeface="+mn-cs"/>
              </a:rPr>
              <a:t>cumulative</a:t>
            </a:r>
            <a:r>
              <a:rPr lang="en-AU" sz="1200" kern="1200" dirty="0" smtClean="0">
                <a:solidFill>
                  <a:schemeClr val="tx1"/>
                </a:solidFill>
                <a:effectLst/>
                <a:latin typeface="+mn-lt"/>
                <a:ea typeface="+mn-ea"/>
                <a:cs typeface="+mn-cs"/>
              </a:rPr>
              <a:t> circle games where one person makes a statement mentioning one object (such as “I went shopping and I bought … an egg”) and subsequent participants have to repeat all previous items and then add one of their own. The game is cooperative, and keeps going as long as the group can manage it.</a:t>
            </a:r>
          </a:p>
          <a:p>
            <a:pPr lvl="1"/>
            <a:r>
              <a:rPr lang="en-AU" sz="1200" kern="1200" dirty="0" smtClean="0">
                <a:solidFill>
                  <a:schemeClr val="tx1"/>
                </a:solidFill>
                <a:effectLst/>
                <a:latin typeface="+mn-lt"/>
                <a:ea typeface="+mn-ea"/>
                <a:cs typeface="+mn-cs"/>
              </a:rPr>
              <a:t>Some examples of good circle games are “</a:t>
            </a:r>
            <a:r>
              <a:rPr lang="en-AU" sz="1200" u="sng" kern="1200" dirty="0" smtClean="0">
                <a:solidFill>
                  <a:schemeClr val="tx1"/>
                </a:solidFill>
                <a:effectLst/>
                <a:latin typeface="+mn-lt"/>
                <a:ea typeface="+mn-ea"/>
                <a:cs typeface="+mn-cs"/>
              </a:rPr>
              <a:t>I like People Who</a:t>
            </a:r>
            <a:r>
              <a:rPr lang="en-AU" sz="1200" kern="1200" dirty="0" smtClean="0">
                <a:solidFill>
                  <a:schemeClr val="tx1"/>
                </a:solidFill>
                <a:effectLst/>
                <a:latin typeface="+mn-lt"/>
                <a:ea typeface="+mn-ea"/>
                <a:cs typeface="+mn-cs"/>
              </a:rPr>
              <a:t> …” (where participants who fit the description have to quickly change places, and the slowest one ends up standing and making the next statement) and “</a:t>
            </a:r>
            <a:r>
              <a:rPr lang="en-AU" sz="1200" u="sng" kern="1200" dirty="0" smtClean="0">
                <a:solidFill>
                  <a:schemeClr val="tx1"/>
                </a:solidFill>
                <a:effectLst/>
                <a:latin typeface="+mn-lt"/>
                <a:ea typeface="+mn-ea"/>
                <a:cs typeface="+mn-cs"/>
              </a:rPr>
              <a:t>What are you doing</a:t>
            </a:r>
            <a:r>
              <a:rPr lang="en-AU" sz="1200" kern="1200" dirty="0" smtClean="0">
                <a:solidFill>
                  <a:schemeClr val="tx1"/>
                </a:solidFill>
                <a:effectLst/>
                <a:latin typeface="+mn-lt"/>
                <a:ea typeface="+mn-ea"/>
                <a:cs typeface="+mn-cs"/>
              </a:rPr>
              <a:t>?” (where participants each mime the action from the previous participant while naming a different action for the following participant to mime).</a:t>
            </a:r>
          </a:p>
          <a:p>
            <a:pPr lvl="1"/>
            <a:r>
              <a:rPr lang="en-AU" sz="1200" kern="1200" dirty="0" smtClean="0">
                <a:solidFill>
                  <a:schemeClr val="tx1"/>
                </a:solidFill>
                <a:effectLst/>
                <a:latin typeface="+mn-lt"/>
                <a:ea typeface="+mn-ea"/>
                <a:cs typeface="+mn-cs"/>
              </a:rPr>
              <a:t>Games like “</a:t>
            </a:r>
            <a:r>
              <a:rPr lang="en-AU" sz="1200" u="sng" kern="1200" dirty="0" smtClean="0">
                <a:solidFill>
                  <a:schemeClr val="tx1"/>
                </a:solidFill>
                <a:effectLst/>
                <a:latin typeface="+mn-lt"/>
                <a:ea typeface="+mn-ea"/>
                <a:cs typeface="+mn-cs"/>
              </a:rPr>
              <a:t>who stole the cookie</a:t>
            </a:r>
            <a:r>
              <a:rPr lang="en-AU" sz="1200" kern="1200" dirty="0" smtClean="0">
                <a:solidFill>
                  <a:schemeClr val="tx1"/>
                </a:solidFill>
                <a:effectLst/>
                <a:latin typeface="+mn-lt"/>
                <a:ea typeface="+mn-ea"/>
                <a:cs typeface="+mn-cs"/>
              </a:rPr>
              <a:t>” – where participants pat knees/clap/click a rhythm and pass turns by calling someone’s name – can be adapted to use other parts of language. Students can even each wear a word on a flashcard to be referred to and respond to.</a:t>
            </a:r>
          </a:p>
          <a:p>
            <a:endParaRPr lang="en-AU" dirty="0"/>
          </a:p>
        </p:txBody>
      </p:sp>
      <p:sp>
        <p:nvSpPr>
          <p:cNvPr id="4" name="Slide Number Placeholder 3"/>
          <p:cNvSpPr>
            <a:spLocks noGrp="1"/>
          </p:cNvSpPr>
          <p:nvPr>
            <p:ph type="sldNum" sz="quarter" idx="10"/>
          </p:nvPr>
        </p:nvSpPr>
        <p:spPr/>
        <p:txBody>
          <a:bodyPr/>
          <a:lstStyle/>
          <a:p>
            <a:fld id="{66FA30FD-272B-41F1-9535-CE71D83BF040}" type="slidenum">
              <a:rPr lang="en-AU" smtClean="0"/>
              <a:t>30</a:t>
            </a:fld>
            <a:endParaRPr lang="en-AU"/>
          </a:p>
        </p:txBody>
      </p:sp>
    </p:spTree>
    <p:extLst>
      <p:ext uri="{BB962C8B-B14F-4D97-AF65-F5344CB8AC3E}">
        <p14:creationId xmlns:p14="http://schemas.microsoft.com/office/powerpoint/2010/main" val="1830496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smtClean="0">
                <a:solidFill>
                  <a:schemeClr val="tx1"/>
                </a:solidFill>
                <a:effectLst/>
                <a:latin typeface="+mn-lt"/>
                <a:ea typeface="+mn-ea"/>
                <a:cs typeface="+mn-cs"/>
              </a:rPr>
              <a:t>What is “Grammar”?</a:t>
            </a:r>
          </a:p>
          <a:p>
            <a:pPr lvl="0"/>
            <a:r>
              <a:rPr lang="en-AU" sz="1200" kern="1200" dirty="0" smtClean="0">
                <a:solidFill>
                  <a:schemeClr val="tx1"/>
                </a:solidFill>
                <a:effectLst/>
                <a:latin typeface="+mn-lt"/>
                <a:ea typeface="+mn-ea"/>
                <a:cs typeface="+mn-cs"/>
              </a:rPr>
              <a:t>How important is grammar in learning a language?</a:t>
            </a:r>
          </a:p>
          <a:p>
            <a:pPr lvl="0"/>
            <a:r>
              <a:rPr lang="en-AU" sz="1200" kern="1200" dirty="0" smtClean="0">
                <a:solidFill>
                  <a:schemeClr val="tx1"/>
                </a:solidFill>
                <a:effectLst/>
                <a:latin typeface="+mn-lt"/>
                <a:ea typeface="+mn-ea"/>
                <a:cs typeface="+mn-cs"/>
              </a:rPr>
              <a:t>Is it possible to learn a language well without learning the grammar?</a:t>
            </a:r>
          </a:p>
          <a:p>
            <a:pPr lvl="0"/>
            <a:r>
              <a:rPr lang="en-AU" sz="1200" kern="1200" dirty="0" smtClean="0">
                <a:solidFill>
                  <a:schemeClr val="tx1"/>
                </a:solidFill>
                <a:effectLst/>
                <a:latin typeface="+mn-lt"/>
                <a:ea typeface="+mn-ea"/>
                <a:cs typeface="+mn-cs"/>
              </a:rPr>
              <a:t>What is the easiest way to teach grammar?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FA30FD-272B-41F1-9535-CE71D83BF040}" type="slidenum">
              <a:rPr lang="en-AU" smtClean="0"/>
              <a:t>2</a:t>
            </a:fld>
            <a:endParaRPr lang="en-AU"/>
          </a:p>
        </p:txBody>
      </p:sp>
    </p:spTree>
    <p:extLst>
      <p:ext uri="{BB962C8B-B14F-4D97-AF65-F5344CB8AC3E}">
        <p14:creationId xmlns:p14="http://schemas.microsoft.com/office/powerpoint/2010/main" val="3733328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b="1" kern="1200" dirty="0" smtClean="0">
                <a:solidFill>
                  <a:schemeClr val="tx1"/>
                </a:solidFill>
                <a:effectLst/>
                <a:latin typeface="+mn-lt"/>
                <a:ea typeface="+mn-ea"/>
                <a:cs typeface="+mn-cs"/>
              </a:rPr>
              <a:t>Role play games </a:t>
            </a:r>
            <a:r>
              <a:rPr lang="en-AU" sz="1200" kern="1200" dirty="0" smtClean="0">
                <a:solidFill>
                  <a:schemeClr val="tx1"/>
                </a:solidFill>
                <a:effectLst/>
                <a:latin typeface="+mn-lt"/>
                <a:ea typeface="+mn-ea"/>
                <a:cs typeface="+mn-cs"/>
              </a:rPr>
              <a:t>are an obvious extension to conversational/speaking topics. These can be easily set up as a ‘line-up role-play’ where each student is part of a group which plays a particular role. </a:t>
            </a:r>
          </a:p>
          <a:p>
            <a:pPr lvl="1"/>
            <a:r>
              <a:rPr lang="en-AU" sz="1200" kern="1200" dirty="0" smtClean="0">
                <a:solidFill>
                  <a:schemeClr val="tx1"/>
                </a:solidFill>
                <a:effectLst/>
                <a:latin typeface="+mn-lt"/>
                <a:ea typeface="+mn-ea"/>
                <a:cs typeface="+mn-cs"/>
              </a:rPr>
              <a:t>For example: In a </a:t>
            </a:r>
            <a:r>
              <a:rPr lang="en-AU" sz="1200" u="sng" kern="1200" dirty="0" smtClean="0">
                <a:solidFill>
                  <a:schemeClr val="tx1"/>
                </a:solidFill>
                <a:effectLst/>
                <a:latin typeface="+mn-lt"/>
                <a:ea typeface="+mn-ea"/>
                <a:cs typeface="+mn-cs"/>
              </a:rPr>
              <a:t>shopping role-play</a:t>
            </a:r>
            <a:r>
              <a:rPr lang="en-AU" sz="1200" kern="1200" dirty="0" smtClean="0">
                <a:solidFill>
                  <a:schemeClr val="tx1"/>
                </a:solidFill>
                <a:effectLst/>
                <a:latin typeface="+mn-lt"/>
                <a:ea typeface="+mn-ea"/>
                <a:cs typeface="+mn-cs"/>
              </a:rPr>
              <a:t> some students are sellers and some are buyers. Sellers need to have a list/pictures/objects to sell, and buyers have money and shopping lists. It can become competitive as individuals/pairs/groups endeavour to buy/sell a certain amount first.</a:t>
            </a:r>
          </a:p>
          <a:p>
            <a:pPr lvl="1"/>
            <a:r>
              <a:rPr lang="en-AU" sz="1200" kern="1200" dirty="0" smtClean="0">
                <a:solidFill>
                  <a:schemeClr val="tx1"/>
                </a:solidFill>
                <a:effectLst/>
                <a:latin typeface="+mn-lt"/>
                <a:ea typeface="+mn-ea"/>
                <a:cs typeface="+mn-cs"/>
              </a:rPr>
              <a:t>Other simple role-plays could include various community places/events such as doctor’s rooms, post office, travel agent, hotel lobby, library, marketplace, student services.</a:t>
            </a:r>
          </a:p>
          <a:p>
            <a:endParaRPr lang="en-AU" dirty="0"/>
          </a:p>
        </p:txBody>
      </p:sp>
      <p:sp>
        <p:nvSpPr>
          <p:cNvPr id="4" name="Slide Number Placeholder 3"/>
          <p:cNvSpPr>
            <a:spLocks noGrp="1"/>
          </p:cNvSpPr>
          <p:nvPr>
            <p:ph type="sldNum" sz="quarter" idx="10"/>
          </p:nvPr>
        </p:nvSpPr>
        <p:spPr/>
        <p:txBody>
          <a:bodyPr/>
          <a:lstStyle/>
          <a:p>
            <a:fld id="{66FA30FD-272B-41F1-9535-CE71D83BF040}" type="slidenum">
              <a:rPr lang="en-AU" smtClean="0"/>
              <a:t>31</a:t>
            </a:fld>
            <a:endParaRPr lang="en-AU"/>
          </a:p>
        </p:txBody>
      </p:sp>
    </p:spTree>
    <p:extLst>
      <p:ext uri="{BB962C8B-B14F-4D97-AF65-F5344CB8AC3E}">
        <p14:creationId xmlns:p14="http://schemas.microsoft.com/office/powerpoint/2010/main" val="1391064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b="1" kern="1200" dirty="0" smtClean="0">
                <a:solidFill>
                  <a:schemeClr val="tx1"/>
                </a:solidFill>
                <a:effectLst/>
                <a:latin typeface="+mn-lt"/>
                <a:ea typeface="+mn-ea"/>
                <a:cs typeface="+mn-cs"/>
              </a:rPr>
              <a:t>Discussion games </a:t>
            </a:r>
            <a:r>
              <a:rPr lang="en-AU" sz="1200" kern="1200" dirty="0" smtClean="0">
                <a:solidFill>
                  <a:schemeClr val="tx1"/>
                </a:solidFill>
                <a:effectLst/>
                <a:latin typeface="+mn-lt"/>
                <a:ea typeface="+mn-ea"/>
                <a:cs typeface="+mn-cs"/>
              </a:rPr>
              <a:t>can be another type of role-play. </a:t>
            </a:r>
          </a:p>
          <a:p>
            <a:pPr lvl="1"/>
            <a:r>
              <a:rPr lang="en-AU" sz="1200" kern="1200" dirty="0" smtClean="0">
                <a:solidFill>
                  <a:schemeClr val="tx1"/>
                </a:solidFill>
                <a:effectLst/>
                <a:latin typeface="+mn-lt"/>
                <a:ea typeface="+mn-ea"/>
                <a:cs typeface="+mn-cs"/>
              </a:rPr>
              <a:t>For example: “Alibi”. In this game a student/pair/group are accused of a crime and have to get together to clarify their ‘story’ of exactly where they were and what they were doing at the time of the ‘crime’ including as many details as possible.</a:t>
            </a:r>
            <a:r>
              <a:rPr lang="en-AU" sz="1200" b="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Other class members in pairs/groups are the police who will separate and question each of the suspects who rotate around the groups, and see if their stories match. </a:t>
            </a:r>
          </a:p>
          <a:p>
            <a:pPr lvl="1"/>
            <a:r>
              <a:rPr lang="en-AU" sz="1200" kern="1200" dirty="0" smtClean="0">
                <a:solidFill>
                  <a:schemeClr val="tx1"/>
                </a:solidFill>
                <a:effectLst/>
                <a:latin typeface="+mn-lt"/>
                <a:ea typeface="+mn-ea"/>
                <a:cs typeface="+mn-cs"/>
              </a:rPr>
              <a:t>Another discussion game can involve reading two texts (fiction or non-fiction). Half of the class reads one text and the other half reads the other. Then the papers are removed, and the students pair up with someone who read the other text. Each carefully tells their partner everything they can remember about their text. Then they swap to another partner who read the other text, and they are given a list of questions with which to test their new partner on what they have been told.</a:t>
            </a:r>
          </a:p>
          <a:p>
            <a:endParaRPr lang="en-AU" dirty="0"/>
          </a:p>
        </p:txBody>
      </p:sp>
      <p:sp>
        <p:nvSpPr>
          <p:cNvPr id="4" name="Slide Number Placeholder 3"/>
          <p:cNvSpPr>
            <a:spLocks noGrp="1"/>
          </p:cNvSpPr>
          <p:nvPr>
            <p:ph type="sldNum" sz="quarter" idx="10"/>
          </p:nvPr>
        </p:nvSpPr>
        <p:spPr/>
        <p:txBody>
          <a:bodyPr/>
          <a:lstStyle/>
          <a:p>
            <a:fld id="{66FA30FD-272B-41F1-9535-CE71D83BF040}" type="slidenum">
              <a:rPr lang="en-AU" smtClean="0"/>
              <a:t>32</a:t>
            </a:fld>
            <a:endParaRPr lang="en-AU"/>
          </a:p>
        </p:txBody>
      </p:sp>
    </p:spTree>
    <p:extLst>
      <p:ext uri="{BB962C8B-B14F-4D97-AF65-F5344CB8AC3E}">
        <p14:creationId xmlns:p14="http://schemas.microsoft.com/office/powerpoint/2010/main" val="55868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b="1" kern="1200" dirty="0" smtClean="0">
                <a:solidFill>
                  <a:schemeClr val="tx1"/>
                </a:solidFill>
                <a:effectLst/>
                <a:latin typeface="+mn-lt"/>
                <a:ea typeface="+mn-ea"/>
                <a:cs typeface="+mn-cs"/>
              </a:rPr>
              <a:t>‘Game Show’ and Quiz games </a:t>
            </a:r>
            <a:r>
              <a:rPr lang="en-AU" sz="1200" kern="1200" dirty="0" smtClean="0">
                <a:solidFill>
                  <a:schemeClr val="tx1"/>
                </a:solidFill>
                <a:effectLst/>
                <a:latin typeface="+mn-lt"/>
                <a:ea typeface="+mn-ea"/>
                <a:cs typeface="+mn-cs"/>
              </a:rPr>
              <a:t>can be a great whole class learning activity. Examples are </a:t>
            </a:r>
          </a:p>
          <a:p>
            <a:pPr lvl="1"/>
            <a:r>
              <a:rPr lang="en-AU" sz="1200" kern="1200" dirty="0" smtClean="0">
                <a:solidFill>
                  <a:schemeClr val="tx1"/>
                </a:solidFill>
                <a:effectLst/>
                <a:latin typeface="+mn-lt"/>
                <a:ea typeface="+mn-ea"/>
                <a:cs typeface="+mn-cs"/>
              </a:rPr>
              <a:t>‘</a:t>
            </a:r>
            <a:r>
              <a:rPr lang="en-AU" sz="1200" u="sng" kern="1200" dirty="0" smtClean="0">
                <a:solidFill>
                  <a:schemeClr val="tx1"/>
                </a:solidFill>
                <a:effectLst/>
                <a:latin typeface="+mn-lt"/>
                <a:ea typeface="+mn-ea"/>
                <a:cs typeface="+mn-cs"/>
              </a:rPr>
              <a:t>Typhoon</a:t>
            </a:r>
            <a:r>
              <a:rPr lang="en-AU" sz="1200" kern="1200" dirty="0" smtClean="0">
                <a:solidFill>
                  <a:schemeClr val="tx1"/>
                </a:solidFill>
                <a:effectLst/>
                <a:latin typeface="+mn-lt"/>
                <a:ea typeface="+mn-ea"/>
                <a:cs typeface="+mn-cs"/>
              </a:rPr>
              <a:t>’ (where each team has to answer a question and can then choose a box from the grid. The box may contain points, or an opportunity to ‘blow away’ someone else’s points), </a:t>
            </a:r>
          </a:p>
          <a:p>
            <a:pPr lvl="1"/>
            <a:r>
              <a:rPr lang="en-AU" sz="1200" kern="1200" dirty="0" smtClean="0">
                <a:solidFill>
                  <a:schemeClr val="tx1"/>
                </a:solidFill>
                <a:effectLst/>
                <a:latin typeface="+mn-lt"/>
                <a:ea typeface="+mn-ea"/>
                <a:cs typeface="+mn-cs"/>
              </a:rPr>
              <a:t>‘J</a:t>
            </a:r>
            <a:r>
              <a:rPr lang="en-AU" sz="1200" u="sng" kern="1200" dirty="0" smtClean="0">
                <a:solidFill>
                  <a:schemeClr val="tx1"/>
                </a:solidFill>
                <a:effectLst/>
                <a:latin typeface="+mn-lt"/>
                <a:ea typeface="+mn-ea"/>
                <a:cs typeface="+mn-cs"/>
              </a:rPr>
              <a:t>eopardy</a:t>
            </a:r>
            <a:r>
              <a:rPr lang="en-AU" sz="1200" kern="1200" dirty="0" smtClean="0">
                <a:solidFill>
                  <a:schemeClr val="tx1"/>
                </a:solidFill>
                <a:effectLst/>
                <a:latin typeface="+mn-lt"/>
                <a:ea typeface="+mn-ea"/>
                <a:cs typeface="+mn-cs"/>
              </a:rPr>
              <a:t>’(modelled on the TV show of the same name), </a:t>
            </a:r>
          </a:p>
          <a:p>
            <a:pPr lvl="1"/>
            <a:r>
              <a:rPr lang="en-AU" sz="1200" kern="1200" dirty="0" smtClean="0">
                <a:solidFill>
                  <a:schemeClr val="tx1"/>
                </a:solidFill>
                <a:effectLst/>
                <a:latin typeface="+mn-lt"/>
                <a:ea typeface="+mn-ea"/>
                <a:cs typeface="+mn-cs"/>
              </a:rPr>
              <a:t>‘</a:t>
            </a:r>
            <a:r>
              <a:rPr lang="en-AU" sz="1200" u="sng" kern="1200" dirty="0" smtClean="0">
                <a:solidFill>
                  <a:schemeClr val="tx1"/>
                </a:solidFill>
                <a:effectLst/>
                <a:latin typeface="+mn-lt"/>
                <a:ea typeface="+mn-ea"/>
                <a:cs typeface="+mn-cs"/>
              </a:rPr>
              <a:t>Wheel of Fortune’</a:t>
            </a:r>
            <a:r>
              <a:rPr lang="en-AU" sz="1200" kern="1200" dirty="0" smtClean="0">
                <a:solidFill>
                  <a:schemeClr val="tx1"/>
                </a:solidFill>
                <a:effectLst/>
                <a:latin typeface="+mn-lt"/>
                <a:ea typeface="+mn-ea"/>
                <a:cs typeface="+mn-cs"/>
              </a:rPr>
              <a:t> (from the TV show), or a similar ‘</a:t>
            </a:r>
            <a:r>
              <a:rPr lang="en-AU" sz="1200" u="sng" kern="1200" dirty="0" smtClean="0">
                <a:solidFill>
                  <a:schemeClr val="tx1"/>
                </a:solidFill>
                <a:effectLst/>
                <a:latin typeface="+mn-lt"/>
                <a:ea typeface="+mn-ea"/>
                <a:cs typeface="+mn-cs"/>
              </a:rPr>
              <a:t>Hangman</a:t>
            </a:r>
            <a:r>
              <a:rPr lang="en-AU" sz="1200" kern="1200" dirty="0" smtClean="0">
                <a:solidFill>
                  <a:schemeClr val="tx1"/>
                </a:solidFill>
                <a:effectLst/>
                <a:latin typeface="+mn-lt"/>
                <a:ea typeface="+mn-ea"/>
                <a:cs typeface="+mn-cs"/>
              </a:rPr>
              <a:t>’.</a:t>
            </a:r>
          </a:p>
          <a:p>
            <a:pPr lvl="1"/>
            <a:r>
              <a:rPr lang="en-AU" sz="1200" kern="1200" dirty="0" smtClean="0">
                <a:solidFill>
                  <a:schemeClr val="tx1"/>
                </a:solidFill>
                <a:effectLst/>
                <a:latin typeface="+mn-lt"/>
                <a:ea typeface="+mn-ea"/>
                <a:cs typeface="+mn-cs"/>
              </a:rPr>
              <a:t>All of these simply create a framework for winning points so that the students work together with their team and are motivated.</a:t>
            </a:r>
          </a:p>
          <a:p>
            <a:pPr lvl="1"/>
            <a:r>
              <a:rPr lang="en-AU" sz="1200" kern="1200" dirty="0" smtClean="0">
                <a:solidFill>
                  <a:schemeClr val="tx1"/>
                </a:solidFill>
                <a:effectLst/>
                <a:latin typeface="+mn-lt"/>
                <a:ea typeface="+mn-ea"/>
                <a:cs typeface="+mn-cs"/>
              </a:rPr>
              <a:t>‘</a:t>
            </a:r>
            <a:r>
              <a:rPr lang="en-AU" sz="1200" u="sng" kern="1200" dirty="0" smtClean="0">
                <a:solidFill>
                  <a:schemeClr val="tx1"/>
                </a:solidFill>
                <a:effectLst/>
                <a:latin typeface="+mn-lt"/>
                <a:ea typeface="+mn-ea"/>
                <a:cs typeface="+mn-cs"/>
              </a:rPr>
              <a:t>Celebrity Heads’</a:t>
            </a:r>
            <a:r>
              <a:rPr lang="en-AU" sz="1200" kern="1200" dirty="0" smtClean="0">
                <a:solidFill>
                  <a:schemeClr val="tx1"/>
                </a:solidFill>
                <a:effectLst/>
                <a:latin typeface="+mn-lt"/>
                <a:ea typeface="+mn-ea"/>
                <a:cs typeface="+mn-cs"/>
              </a:rPr>
              <a:t> can also be played by the whole class with 2/3/4 … students at the front facing the class with a famous name worn (as a crown, maybe) around their heads so that they can’t see it (or it can be written carefully on the board behind them as long as they don’t turn round to look …) They take it in turns to ask questions of the class in order to discover who they are. (They must be yes/no questions, and a ‘yes’ response means they can then ask another before their turn ends).</a:t>
            </a:r>
          </a:p>
          <a:p>
            <a:endParaRPr lang="en-AU" dirty="0"/>
          </a:p>
        </p:txBody>
      </p:sp>
      <p:sp>
        <p:nvSpPr>
          <p:cNvPr id="4" name="Slide Number Placeholder 3"/>
          <p:cNvSpPr>
            <a:spLocks noGrp="1"/>
          </p:cNvSpPr>
          <p:nvPr>
            <p:ph type="sldNum" sz="quarter" idx="10"/>
          </p:nvPr>
        </p:nvSpPr>
        <p:spPr/>
        <p:txBody>
          <a:bodyPr/>
          <a:lstStyle/>
          <a:p>
            <a:fld id="{66FA30FD-272B-41F1-9535-CE71D83BF040}" type="slidenum">
              <a:rPr lang="en-AU" smtClean="0"/>
              <a:t>33</a:t>
            </a:fld>
            <a:endParaRPr lang="en-AU"/>
          </a:p>
        </p:txBody>
      </p:sp>
    </p:spTree>
    <p:extLst>
      <p:ext uri="{BB962C8B-B14F-4D97-AF65-F5344CB8AC3E}">
        <p14:creationId xmlns:p14="http://schemas.microsoft.com/office/powerpoint/2010/main" val="55868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b="1" kern="1200" dirty="0" smtClean="0">
                <a:solidFill>
                  <a:schemeClr val="tx1"/>
                </a:solidFill>
                <a:effectLst/>
                <a:latin typeface="+mn-lt"/>
                <a:ea typeface="+mn-ea"/>
                <a:cs typeface="+mn-cs"/>
              </a:rPr>
              <a:t>Drawing games: </a:t>
            </a:r>
            <a:r>
              <a:rPr lang="en-AU" sz="1200" kern="1200" dirty="0" smtClean="0">
                <a:solidFill>
                  <a:schemeClr val="tx1"/>
                </a:solidFill>
                <a:effectLst/>
                <a:latin typeface="+mn-lt"/>
                <a:ea typeface="+mn-ea"/>
                <a:cs typeface="+mn-cs"/>
              </a:rPr>
              <a:t>One well-known game is ‘Pictionary’ where one student/pair/team is shown a word/phrase/sentence and they have to draw something until the other student/pair/team guesses what it is. There are lots of ways to adapt this to learning objectives.</a:t>
            </a:r>
          </a:p>
          <a:p>
            <a:pPr lvl="1"/>
            <a:r>
              <a:rPr lang="en-AU" sz="1200" kern="1200" dirty="0" smtClean="0">
                <a:solidFill>
                  <a:schemeClr val="tx1"/>
                </a:solidFill>
                <a:effectLst/>
                <a:latin typeface="+mn-lt"/>
                <a:ea typeface="+mn-ea"/>
                <a:cs typeface="+mn-cs"/>
              </a:rPr>
              <a:t>To give practice in describing, a simple picture or drawing can be pinned to the back of a chair so that a person at the white/black-board cannot see it but the class can. They then have to explain to the draw-</a:t>
            </a:r>
            <a:r>
              <a:rPr lang="en-AU" sz="1200" kern="1200" dirty="0" err="1" smtClean="0">
                <a:solidFill>
                  <a:schemeClr val="tx1"/>
                </a:solidFill>
                <a:effectLst/>
                <a:latin typeface="+mn-lt"/>
                <a:ea typeface="+mn-ea"/>
                <a:cs typeface="+mn-cs"/>
              </a:rPr>
              <a:t>er</a:t>
            </a:r>
            <a:r>
              <a:rPr lang="en-AU" sz="1200" kern="1200" dirty="0" smtClean="0">
                <a:solidFill>
                  <a:schemeClr val="tx1"/>
                </a:solidFill>
                <a:effectLst/>
                <a:latin typeface="+mn-lt"/>
                <a:ea typeface="+mn-ea"/>
                <a:cs typeface="+mn-cs"/>
              </a:rPr>
              <a:t> what to draw. There can be rules about who explains, or they can just call out. There can be two draw-</a:t>
            </a:r>
            <a:r>
              <a:rPr lang="en-AU" sz="1200" kern="1200" dirty="0" err="1" smtClean="0">
                <a:solidFill>
                  <a:schemeClr val="tx1"/>
                </a:solidFill>
                <a:effectLst/>
                <a:latin typeface="+mn-lt"/>
                <a:ea typeface="+mn-ea"/>
                <a:cs typeface="+mn-cs"/>
              </a:rPr>
              <a:t>ers</a:t>
            </a:r>
            <a:r>
              <a:rPr lang="en-AU" sz="1200" kern="1200" dirty="0" smtClean="0">
                <a:solidFill>
                  <a:schemeClr val="tx1"/>
                </a:solidFill>
                <a:effectLst/>
                <a:latin typeface="+mn-lt"/>
                <a:ea typeface="+mn-ea"/>
                <a:cs typeface="+mn-cs"/>
              </a:rPr>
              <a:t>, and it can be made into a competition.</a:t>
            </a:r>
          </a:p>
          <a:p>
            <a:endParaRPr lang="en-AU" dirty="0"/>
          </a:p>
        </p:txBody>
      </p:sp>
      <p:sp>
        <p:nvSpPr>
          <p:cNvPr id="4" name="Slide Number Placeholder 3"/>
          <p:cNvSpPr>
            <a:spLocks noGrp="1"/>
          </p:cNvSpPr>
          <p:nvPr>
            <p:ph type="sldNum" sz="quarter" idx="10"/>
          </p:nvPr>
        </p:nvSpPr>
        <p:spPr/>
        <p:txBody>
          <a:bodyPr/>
          <a:lstStyle/>
          <a:p>
            <a:fld id="{66FA30FD-272B-41F1-9535-CE71D83BF040}" type="slidenum">
              <a:rPr lang="en-AU" smtClean="0"/>
              <a:t>34</a:t>
            </a:fld>
            <a:endParaRPr lang="en-AU"/>
          </a:p>
        </p:txBody>
      </p:sp>
    </p:spTree>
    <p:extLst>
      <p:ext uri="{BB962C8B-B14F-4D97-AF65-F5344CB8AC3E}">
        <p14:creationId xmlns:p14="http://schemas.microsoft.com/office/powerpoint/2010/main" val="3213134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smtClean="0">
                <a:solidFill>
                  <a:schemeClr val="tx1"/>
                </a:solidFill>
                <a:effectLst/>
                <a:latin typeface="+mn-lt"/>
                <a:ea typeface="+mn-ea"/>
                <a:cs typeface="+mn-cs"/>
              </a:rPr>
              <a:t>Games of Chance: </a:t>
            </a:r>
            <a:r>
              <a:rPr lang="en-AU" sz="1200" kern="1200" dirty="0" smtClean="0">
                <a:solidFill>
                  <a:schemeClr val="tx1"/>
                </a:solidFill>
                <a:effectLst/>
                <a:latin typeface="+mn-lt"/>
                <a:ea typeface="+mn-ea"/>
                <a:cs typeface="+mn-cs"/>
              </a:rPr>
              <a:t>Everybody loves ‘Bingo’, and this game can be adapted so many ways. There are programmes available on the Internet where you can enter (9/16/)25 words, and the programme will randomise the words so that every card contains the same words in a different order. Or you can add more than the required number, and then the students won’t be sure if the word is on their card or not. There are other ways to play, too, where the caller does not read the words that are on the cards, but a clue or question for which the answers are in the grid on the cards. Students will need some form of counters to use as bingo markers (sunflower seeds work well – but you have to decide whether the students are allowed to eat them), rather than marking the cards, so that they can play the game several times over.</a:t>
            </a:r>
          </a:p>
          <a:p>
            <a:endParaRPr lang="en-AU" dirty="0"/>
          </a:p>
        </p:txBody>
      </p:sp>
      <p:sp>
        <p:nvSpPr>
          <p:cNvPr id="4" name="Slide Number Placeholder 3"/>
          <p:cNvSpPr>
            <a:spLocks noGrp="1"/>
          </p:cNvSpPr>
          <p:nvPr>
            <p:ph type="sldNum" sz="quarter" idx="10"/>
          </p:nvPr>
        </p:nvSpPr>
        <p:spPr/>
        <p:txBody>
          <a:bodyPr/>
          <a:lstStyle/>
          <a:p>
            <a:fld id="{66FA30FD-272B-41F1-9535-CE71D83BF040}" type="slidenum">
              <a:rPr lang="en-AU" smtClean="0"/>
              <a:t>35</a:t>
            </a:fld>
            <a:endParaRPr lang="en-AU"/>
          </a:p>
        </p:txBody>
      </p:sp>
    </p:spTree>
    <p:extLst>
      <p:ext uri="{BB962C8B-B14F-4D97-AF65-F5344CB8AC3E}">
        <p14:creationId xmlns:p14="http://schemas.microsoft.com/office/powerpoint/2010/main" val="1506472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Nursery Rhymes are essentially very old poems that have become traditional and lasted the test of years mostly because of their rhythmic quality. Some of them have tunes and have become traditional songs for children, and some of them are traditionally chanted. As with the traditional songs we looked at already, the rhythms, tunes and words are simple and easily adapted to suit our Grammar needs for the purpose of</a:t>
            </a:r>
          </a:p>
          <a:p>
            <a:pPr lvl="0"/>
            <a:r>
              <a:rPr lang="en-AU" sz="1200" kern="1200" dirty="0" smtClean="0">
                <a:solidFill>
                  <a:schemeClr val="tx1"/>
                </a:solidFill>
                <a:effectLst/>
                <a:latin typeface="+mn-lt"/>
                <a:ea typeface="+mn-ea"/>
                <a:cs typeface="+mn-cs"/>
              </a:rPr>
              <a:t>Having fun, motivating students</a:t>
            </a:r>
          </a:p>
          <a:p>
            <a:pPr lvl="0"/>
            <a:r>
              <a:rPr lang="en-AU" sz="1200" kern="1200" dirty="0" smtClean="0">
                <a:solidFill>
                  <a:schemeClr val="tx1"/>
                </a:solidFill>
                <a:effectLst/>
                <a:latin typeface="+mn-lt"/>
                <a:ea typeface="+mn-ea"/>
                <a:cs typeface="+mn-cs"/>
              </a:rPr>
              <a:t>Practising natural rhythmic language</a:t>
            </a:r>
          </a:p>
          <a:p>
            <a:pPr lvl="0"/>
            <a:r>
              <a:rPr lang="en-AU" sz="1200" kern="1200" dirty="0" smtClean="0">
                <a:solidFill>
                  <a:schemeClr val="tx1"/>
                </a:solidFill>
                <a:effectLst/>
                <a:latin typeface="+mn-lt"/>
                <a:ea typeface="+mn-ea"/>
                <a:cs typeface="+mn-cs"/>
              </a:rPr>
              <a:t>Providing a structure for practising Grammar rules (in order to pass exams!)</a:t>
            </a:r>
          </a:p>
          <a:p>
            <a:r>
              <a:rPr lang="en-AU" sz="1200" b="1" kern="1200" dirty="0" smtClean="0">
                <a:solidFill>
                  <a:schemeClr val="tx1"/>
                </a:solidFill>
                <a:effectLst/>
                <a:latin typeface="+mn-lt"/>
                <a:ea typeface="+mn-ea"/>
                <a:cs typeface="+mn-cs"/>
              </a:rPr>
              <a:t>Activity</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Choose one of the Nursery Rhymes listed below.</a:t>
            </a:r>
          </a:p>
          <a:p>
            <a:r>
              <a:rPr lang="en-AU" sz="1200" kern="1200" dirty="0" smtClean="0">
                <a:solidFill>
                  <a:schemeClr val="tx1"/>
                </a:solidFill>
                <a:effectLst/>
                <a:latin typeface="+mn-lt"/>
                <a:ea typeface="+mn-ea"/>
                <a:cs typeface="+mn-cs"/>
              </a:rPr>
              <a:t>Explain to your partner what Grammar it demonstrates and how you could use it.</a:t>
            </a:r>
          </a:p>
          <a:p>
            <a:endParaRPr lang="en-AU" dirty="0"/>
          </a:p>
        </p:txBody>
      </p:sp>
      <p:sp>
        <p:nvSpPr>
          <p:cNvPr id="4" name="Slide Number Placeholder 3"/>
          <p:cNvSpPr>
            <a:spLocks noGrp="1"/>
          </p:cNvSpPr>
          <p:nvPr>
            <p:ph type="sldNum" sz="quarter" idx="10"/>
          </p:nvPr>
        </p:nvSpPr>
        <p:spPr/>
        <p:txBody>
          <a:bodyPr/>
          <a:lstStyle/>
          <a:p>
            <a:fld id="{66FA30FD-272B-41F1-9535-CE71D83BF040}" type="slidenum">
              <a:rPr lang="en-AU" smtClean="0"/>
              <a:t>37</a:t>
            </a:fld>
            <a:endParaRPr lang="en-AU"/>
          </a:p>
        </p:txBody>
      </p:sp>
    </p:spTree>
    <p:extLst>
      <p:ext uri="{BB962C8B-B14F-4D97-AF65-F5344CB8AC3E}">
        <p14:creationId xmlns:p14="http://schemas.microsoft.com/office/powerpoint/2010/main" val="31145483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Plays do not have to be a major production involving costume, stage and props. Children generally love acting or playing a part. Any story can be dramatized, giving opportunities for children to repeat sections of natural dialogue which demonstrates a particular point. Plays can be easily created from the stories we looked at earlier, and the dialogues changed and adapted to bring out a particular point. Children can be asked to write or adapt their own part.</a:t>
            </a:r>
          </a:p>
          <a:p>
            <a:r>
              <a:rPr lang="en-AU" sz="1200" kern="1200" dirty="0" smtClean="0">
                <a:solidFill>
                  <a:schemeClr val="tx1"/>
                </a:solidFill>
                <a:effectLst/>
                <a:latin typeface="+mn-lt"/>
                <a:ea typeface="+mn-ea"/>
                <a:cs typeface="+mn-cs"/>
              </a:rPr>
              <a:t>Very short dialogues and role plays are easy to develop involving everyday situations and appropriate language. Children can have fun with minimal added wardrobe such as a hat or a name-tag to put them in the role.</a:t>
            </a:r>
          </a:p>
          <a:p>
            <a:endParaRPr lang="en-AU" dirty="0"/>
          </a:p>
        </p:txBody>
      </p:sp>
      <p:sp>
        <p:nvSpPr>
          <p:cNvPr id="4" name="Slide Number Placeholder 3"/>
          <p:cNvSpPr>
            <a:spLocks noGrp="1"/>
          </p:cNvSpPr>
          <p:nvPr>
            <p:ph type="sldNum" sz="quarter" idx="10"/>
          </p:nvPr>
        </p:nvSpPr>
        <p:spPr/>
        <p:txBody>
          <a:bodyPr/>
          <a:lstStyle/>
          <a:p>
            <a:fld id="{66FA30FD-272B-41F1-9535-CE71D83BF040}" type="slidenum">
              <a:rPr lang="en-AU" smtClean="0"/>
              <a:t>38</a:t>
            </a:fld>
            <a:endParaRPr lang="en-AU"/>
          </a:p>
        </p:txBody>
      </p:sp>
    </p:spTree>
    <p:extLst>
      <p:ext uri="{BB962C8B-B14F-4D97-AF65-F5344CB8AC3E}">
        <p14:creationId xmlns:p14="http://schemas.microsoft.com/office/powerpoint/2010/main" val="7939741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The dialogue could be taken out of a movie, or the stimulus could be a picture or cartoon or just an object.</a:t>
            </a:r>
          </a:p>
          <a:p>
            <a:pPr lvl="0"/>
            <a:r>
              <a:rPr lang="en-AU" sz="1200" kern="1200" dirty="0" smtClean="0">
                <a:solidFill>
                  <a:schemeClr val="tx1"/>
                </a:solidFill>
                <a:effectLst/>
                <a:latin typeface="+mn-lt"/>
                <a:ea typeface="+mn-ea"/>
                <a:cs typeface="+mn-cs"/>
              </a:rPr>
              <a:t>In the movie “Finding </a:t>
            </a:r>
            <a:r>
              <a:rPr lang="en-AU" sz="1200" kern="1200" dirty="0" err="1" smtClean="0">
                <a:solidFill>
                  <a:schemeClr val="tx1"/>
                </a:solidFill>
                <a:effectLst/>
                <a:latin typeface="+mn-lt"/>
                <a:ea typeface="+mn-ea"/>
                <a:cs typeface="+mn-cs"/>
              </a:rPr>
              <a:t>Nemo</a:t>
            </a:r>
            <a:r>
              <a:rPr lang="en-AU" sz="1200" kern="1200" dirty="0" smtClean="0">
                <a:solidFill>
                  <a:schemeClr val="tx1"/>
                </a:solidFill>
                <a:effectLst/>
                <a:latin typeface="+mn-lt"/>
                <a:ea typeface="+mn-ea"/>
                <a:cs typeface="+mn-cs"/>
              </a:rPr>
              <a:t>”, there are many examples of Imperatives being used, such as when young </a:t>
            </a:r>
            <a:r>
              <a:rPr lang="en-AU" sz="1200" kern="1200" dirty="0" err="1" smtClean="0">
                <a:solidFill>
                  <a:schemeClr val="tx1"/>
                </a:solidFill>
                <a:effectLst/>
                <a:latin typeface="+mn-lt"/>
                <a:ea typeface="+mn-ea"/>
                <a:cs typeface="+mn-cs"/>
              </a:rPr>
              <a:t>Nemo</a:t>
            </a:r>
            <a:r>
              <a:rPr lang="en-AU" sz="1200" kern="1200" dirty="0" smtClean="0">
                <a:solidFill>
                  <a:schemeClr val="tx1"/>
                </a:solidFill>
                <a:effectLst/>
                <a:latin typeface="+mn-lt"/>
                <a:ea typeface="+mn-ea"/>
                <a:cs typeface="+mn-cs"/>
              </a:rPr>
              <a:t> goes out to touch the boat.</a:t>
            </a:r>
          </a:p>
          <a:p>
            <a:r>
              <a:rPr lang="en-AU" sz="1200" i="1" kern="1200" dirty="0" smtClean="0">
                <a:solidFill>
                  <a:schemeClr val="tx1"/>
                </a:solidFill>
                <a:effectLst/>
                <a:latin typeface="+mn-lt"/>
                <a:ea typeface="+mn-ea"/>
                <a:cs typeface="+mn-cs"/>
              </a:rPr>
              <a:t>Students could watch the video segment, practise with it, perform without it, and make changes as well.</a:t>
            </a:r>
            <a:endParaRPr lang="en-AU" sz="1200" kern="1200" dirty="0" smtClean="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FA30FD-272B-41F1-9535-CE71D83BF040}" type="slidenum">
              <a:rPr lang="en-AU" smtClean="0"/>
              <a:t>39</a:t>
            </a:fld>
            <a:endParaRPr lang="en-AU"/>
          </a:p>
        </p:txBody>
      </p:sp>
    </p:spTree>
    <p:extLst>
      <p:ext uri="{BB962C8B-B14F-4D97-AF65-F5344CB8AC3E}">
        <p14:creationId xmlns:p14="http://schemas.microsoft.com/office/powerpoint/2010/main" val="31051554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What is this conversation?</a:t>
            </a:r>
          </a:p>
          <a:p>
            <a:r>
              <a:rPr lang="en-AU" sz="1200" kern="1200" dirty="0" smtClean="0">
                <a:solidFill>
                  <a:schemeClr val="tx1"/>
                </a:solidFill>
                <a:effectLst/>
                <a:latin typeface="+mn-lt"/>
                <a:ea typeface="+mn-ea"/>
                <a:cs typeface="+mn-cs"/>
              </a:rPr>
              <a:t> </a:t>
            </a:r>
            <a:r>
              <a:rPr lang="en-AU" sz="1200" i="1" kern="1200" dirty="0" smtClean="0">
                <a:solidFill>
                  <a:schemeClr val="tx1"/>
                </a:solidFill>
                <a:effectLst/>
                <a:latin typeface="+mn-lt"/>
                <a:ea typeface="+mn-ea"/>
                <a:cs typeface="+mn-cs"/>
              </a:rPr>
              <a:t>Any day-to-day situation such as shopping or eating in a restaurant can become a play.</a:t>
            </a:r>
            <a:endParaRPr lang="en-AU" dirty="0"/>
          </a:p>
        </p:txBody>
      </p:sp>
      <p:sp>
        <p:nvSpPr>
          <p:cNvPr id="4" name="Slide Number Placeholder 3"/>
          <p:cNvSpPr>
            <a:spLocks noGrp="1"/>
          </p:cNvSpPr>
          <p:nvPr>
            <p:ph type="sldNum" sz="quarter" idx="10"/>
          </p:nvPr>
        </p:nvSpPr>
        <p:spPr/>
        <p:txBody>
          <a:bodyPr/>
          <a:lstStyle/>
          <a:p>
            <a:fld id="{66FA30FD-272B-41F1-9535-CE71D83BF040}" type="slidenum">
              <a:rPr lang="en-AU" smtClean="0"/>
              <a:t>40</a:t>
            </a:fld>
            <a:endParaRPr lang="en-AU"/>
          </a:p>
        </p:txBody>
      </p:sp>
    </p:spTree>
    <p:extLst>
      <p:ext uri="{BB962C8B-B14F-4D97-AF65-F5344CB8AC3E}">
        <p14:creationId xmlns:p14="http://schemas.microsoft.com/office/powerpoint/2010/main" val="42187893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Activity</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Create a dialogue from this picture. Use the Grammar points in the worksheet.</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Look at the picture. What might each of the three men be saying? </a:t>
            </a:r>
          </a:p>
          <a:p>
            <a:endParaRPr lang="en-AU" dirty="0"/>
          </a:p>
        </p:txBody>
      </p:sp>
      <p:sp>
        <p:nvSpPr>
          <p:cNvPr id="4" name="Slide Number Placeholder 3"/>
          <p:cNvSpPr>
            <a:spLocks noGrp="1"/>
          </p:cNvSpPr>
          <p:nvPr>
            <p:ph type="sldNum" sz="quarter" idx="10"/>
          </p:nvPr>
        </p:nvSpPr>
        <p:spPr/>
        <p:txBody>
          <a:bodyPr/>
          <a:lstStyle/>
          <a:p>
            <a:fld id="{66FA30FD-272B-41F1-9535-CE71D83BF040}" type="slidenum">
              <a:rPr lang="en-AU" smtClean="0"/>
              <a:t>41</a:t>
            </a:fld>
            <a:endParaRPr lang="en-AU"/>
          </a:p>
        </p:txBody>
      </p:sp>
    </p:spTree>
    <p:extLst>
      <p:ext uri="{BB962C8B-B14F-4D97-AF65-F5344CB8AC3E}">
        <p14:creationId xmlns:p14="http://schemas.microsoft.com/office/powerpoint/2010/main" val="2210035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The main reason for learning grammar rules is to pass exams. </a:t>
            </a:r>
          </a:p>
          <a:p>
            <a:r>
              <a:rPr lang="en-AU" sz="1200" kern="1200" dirty="0" smtClean="0">
                <a:solidFill>
                  <a:schemeClr val="tx1"/>
                </a:solidFill>
                <a:effectLst/>
                <a:latin typeface="+mn-lt"/>
                <a:ea typeface="+mn-ea"/>
                <a:cs typeface="+mn-cs"/>
              </a:rPr>
              <a:t>Knowing the rules has little or no effect on language proficiency.</a:t>
            </a:r>
          </a:p>
          <a:p>
            <a:r>
              <a:rPr lang="en-AU" sz="1200" kern="1200" dirty="0" smtClean="0">
                <a:solidFill>
                  <a:schemeClr val="tx1"/>
                </a:solidFill>
                <a:effectLst/>
                <a:latin typeface="+mn-lt"/>
                <a:ea typeface="+mn-ea"/>
                <a:cs typeface="+mn-cs"/>
              </a:rPr>
              <a:t>Natural language learning does not involve learning rules. </a:t>
            </a:r>
          </a:p>
          <a:p>
            <a:r>
              <a:rPr lang="en-AU" sz="1200" kern="1200" dirty="0" smtClean="0">
                <a:solidFill>
                  <a:schemeClr val="tx1"/>
                </a:solidFill>
                <a:effectLst/>
                <a:latin typeface="+mn-lt"/>
                <a:ea typeface="+mn-ea"/>
                <a:cs typeface="+mn-cs"/>
              </a:rPr>
              <a:t>However students need to learn rules simply to pass exams.</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FA30FD-272B-41F1-9535-CE71D83BF040}" type="slidenum">
              <a:rPr lang="en-AU" smtClean="0"/>
              <a:t>3</a:t>
            </a:fld>
            <a:endParaRPr lang="en-AU"/>
          </a:p>
        </p:txBody>
      </p:sp>
    </p:spTree>
    <p:extLst>
      <p:ext uri="{BB962C8B-B14F-4D97-AF65-F5344CB8AC3E}">
        <p14:creationId xmlns:p14="http://schemas.microsoft.com/office/powerpoint/2010/main" val="30039835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Puppets are an even more fun way of doing drama. Children who are maybe a little bit shy are often willing to do funny voices and everything when it is the puppet talking.</a:t>
            </a:r>
          </a:p>
          <a:p>
            <a:r>
              <a:rPr lang="en-AU" sz="1200" kern="1200" dirty="0" smtClean="0">
                <a:solidFill>
                  <a:schemeClr val="tx1"/>
                </a:solidFill>
                <a:effectLst/>
                <a:latin typeface="+mn-lt"/>
                <a:ea typeface="+mn-ea"/>
                <a:cs typeface="+mn-cs"/>
              </a:rPr>
              <a:t>And then there is all the fun of designing and creating the puppets.</a:t>
            </a:r>
          </a:p>
          <a:p>
            <a:endParaRPr lang="en-AU" dirty="0"/>
          </a:p>
        </p:txBody>
      </p:sp>
      <p:sp>
        <p:nvSpPr>
          <p:cNvPr id="4" name="Slide Number Placeholder 3"/>
          <p:cNvSpPr>
            <a:spLocks noGrp="1"/>
          </p:cNvSpPr>
          <p:nvPr>
            <p:ph type="sldNum" sz="quarter" idx="10"/>
          </p:nvPr>
        </p:nvSpPr>
        <p:spPr/>
        <p:txBody>
          <a:bodyPr/>
          <a:lstStyle/>
          <a:p>
            <a:fld id="{66FA30FD-272B-41F1-9535-CE71D83BF040}" type="slidenum">
              <a:rPr lang="en-AU" smtClean="0"/>
              <a:t>42</a:t>
            </a:fld>
            <a:endParaRPr lang="en-AU"/>
          </a:p>
        </p:txBody>
      </p:sp>
    </p:spTree>
    <p:extLst>
      <p:ext uri="{BB962C8B-B14F-4D97-AF65-F5344CB8AC3E}">
        <p14:creationId xmlns:p14="http://schemas.microsoft.com/office/powerpoint/2010/main" val="2495333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 Techniques we are going to talk about today are more effective than drilling the rules because:</a:t>
            </a:r>
          </a:p>
          <a:p>
            <a:endParaRPr lang="en-AU" dirty="0"/>
          </a:p>
        </p:txBody>
      </p:sp>
      <p:sp>
        <p:nvSpPr>
          <p:cNvPr id="4" name="Slide Number Placeholder 3"/>
          <p:cNvSpPr>
            <a:spLocks noGrp="1"/>
          </p:cNvSpPr>
          <p:nvPr>
            <p:ph type="sldNum" sz="quarter" idx="10"/>
          </p:nvPr>
        </p:nvSpPr>
        <p:spPr/>
        <p:txBody>
          <a:bodyPr/>
          <a:lstStyle/>
          <a:p>
            <a:fld id="{66FA30FD-272B-41F1-9535-CE71D83BF040}" type="slidenum">
              <a:rPr lang="en-AU" smtClean="0"/>
              <a:t>4</a:t>
            </a:fld>
            <a:endParaRPr lang="en-AU"/>
          </a:p>
        </p:txBody>
      </p:sp>
    </p:spTree>
    <p:extLst>
      <p:ext uri="{BB962C8B-B14F-4D97-AF65-F5344CB8AC3E}">
        <p14:creationId xmlns:p14="http://schemas.microsoft.com/office/powerpoint/2010/main" val="1253828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kern="1200" dirty="0" smtClean="0">
                <a:solidFill>
                  <a:schemeClr val="tx1"/>
                </a:solidFill>
                <a:effectLst/>
                <a:latin typeface="+mn-lt"/>
                <a:ea typeface="+mn-ea"/>
                <a:cs typeface="+mn-cs"/>
              </a:rPr>
              <a:t>1. They Defeat Boredom</a:t>
            </a:r>
            <a:r>
              <a:rPr lang="en-AU" sz="1200" b="1"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With a variety of activities children are motivated.</a:t>
            </a:r>
          </a:p>
          <a:p>
            <a:endParaRPr lang="en-AU" dirty="0"/>
          </a:p>
        </p:txBody>
      </p:sp>
      <p:sp>
        <p:nvSpPr>
          <p:cNvPr id="4" name="Slide Number Placeholder 3"/>
          <p:cNvSpPr>
            <a:spLocks noGrp="1"/>
          </p:cNvSpPr>
          <p:nvPr>
            <p:ph type="sldNum" sz="quarter" idx="10"/>
          </p:nvPr>
        </p:nvSpPr>
        <p:spPr/>
        <p:txBody>
          <a:bodyPr/>
          <a:lstStyle/>
          <a:p>
            <a:fld id="{66FA30FD-272B-41F1-9535-CE71D83BF040}" type="slidenum">
              <a:rPr lang="en-AU" smtClean="0"/>
              <a:t>5</a:t>
            </a:fld>
            <a:endParaRPr lang="en-AU"/>
          </a:p>
        </p:txBody>
      </p:sp>
    </p:spTree>
    <p:extLst>
      <p:ext uri="{BB962C8B-B14F-4D97-AF65-F5344CB8AC3E}">
        <p14:creationId xmlns:p14="http://schemas.microsoft.com/office/powerpoint/2010/main" val="3073527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 teacher (you) is also less likely to become frustrated.</a:t>
            </a:r>
          </a:p>
          <a:p>
            <a:endParaRPr lang="en-AU" dirty="0"/>
          </a:p>
        </p:txBody>
      </p:sp>
      <p:sp>
        <p:nvSpPr>
          <p:cNvPr id="4" name="Slide Number Placeholder 3"/>
          <p:cNvSpPr>
            <a:spLocks noGrp="1"/>
          </p:cNvSpPr>
          <p:nvPr>
            <p:ph type="sldNum" sz="quarter" idx="10"/>
          </p:nvPr>
        </p:nvSpPr>
        <p:spPr/>
        <p:txBody>
          <a:bodyPr/>
          <a:lstStyle/>
          <a:p>
            <a:fld id="{66FA30FD-272B-41F1-9535-CE71D83BF040}" type="slidenum">
              <a:rPr lang="en-AU" smtClean="0"/>
              <a:t>6</a:t>
            </a:fld>
            <a:endParaRPr lang="en-AU"/>
          </a:p>
        </p:txBody>
      </p:sp>
    </p:spTree>
    <p:extLst>
      <p:ext uri="{BB962C8B-B14F-4D97-AF65-F5344CB8AC3E}">
        <p14:creationId xmlns:p14="http://schemas.microsoft.com/office/powerpoint/2010/main" val="2710083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2. They Encourage Natural Learning</a:t>
            </a:r>
          </a:p>
          <a:p>
            <a:r>
              <a:rPr lang="en-AU" sz="1200" kern="1200" dirty="0" smtClean="0">
                <a:solidFill>
                  <a:schemeClr val="tx1"/>
                </a:solidFill>
                <a:effectLst/>
                <a:latin typeface="+mn-lt"/>
                <a:ea typeface="+mn-ea"/>
                <a:cs typeface="+mn-cs"/>
              </a:rPr>
              <a:t>In fact these activities are good for all areas of language learning – especially listening and speaking – as they develop the students’ natural language learning skills.</a:t>
            </a:r>
          </a:p>
          <a:p>
            <a:endParaRPr lang="en-AU" dirty="0"/>
          </a:p>
        </p:txBody>
      </p:sp>
      <p:sp>
        <p:nvSpPr>
          <p:cNvPr id="4" name="Slide Number Placeholder 3"/>
          <p:cNvSpPr>
            <a:spLocks noGrp="1"/>
          </p:cNvSpPr>
          <p:nvPr>
            <p:ph type="sldNum" sz="quarter" idx="10"/>
          </p:nvPr>
        </p:nvSpPr>
        <p:spPr/>
        <p:txBody>
          <a:bodyPr/>
          <a:lstStyle/>
          <a:p>
            <a:fld id="{66FA30FD-272B-41F1-9535-CE71D83BF040}" type="slidenum">
              <a:rPr lang="en-AU" smtClean="0"/>
              <a:t>7</a:t>
            </a:fld>
            <a:endParaRPr lang="en-AU"/>
          </a:p>
        </p:txBody>
      </p:sp>
    </p:spTree>
    <p:extLst>
      <p:ext uri="{BB962C8B-B14F-4D97-AF65-F5344CB8AC3E}">
        <p14:creationId xmlns:p14="http://schemas.microsoft.com/office/powerpoint/2010/main" val="1966172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3. They Can Still Practise the Grammar Rules.</a:t>
            </a:r>
          </a:p>
          <a:p>
            <a:r>
              <a:rPr lang="en-AU" sz="1200" kern="1200" dirty="0" smtClean="0">
                <a:solidFill>
                  <a:schemeClr val="tx1"/>
                </a:solidFill>
                <a:effectLst/>
                <a:latin typeface="+mn-lt"/>
                <a:ea typeface="+mn-ea"/>
                <a:cs typeface="+mn-cs"/>
              </a:rPr>
              <a:t>These strategies provide for more interesting ways to practise the rules - which they need to know in order to pass their exams.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NOTE: The six techniques below overlap with each other, and are also useful in all the other areas of English teaching including Listening, Speaking, Reading, Writing and Language Arts.</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FA30FD-272B-41F1-9535-CE71D83BF040}" type="slidenum">
              <a:rPr lang="en-AU" smtClean="0"/>
              <a:t>8</a:t>
            </a:fld>
            <a:endParaRPr lang="en-AU"/>
          </a:p>
        </p:txBody>
      </p:sp>
    </p:spTree>
    <p:extLst>
      <p:ext uri="{BB962C8B-B14F-4D97-AF65-F5344CB8AC3E}">
        <p14:creationId xmlns:p14="http://schemas.microsoft.com/office/powerpoint/2010/main" val="1457569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The KSSR is built on three broad themes – The World of Self, Family and Friends, The World of Stories, and The World of Knowledge. But that does not mean that stories can only be used in lessons related to “The World of Stories” theme. Stories can (and really</a:t>
            </a:r>
            <a:r>
              <a:rPr lang="en-AU" sz="1200" i="1" kern="1200" dirty="0" smtClean="0">
                <a:solidFill>
                  <a:schemeClr val="tx1"/>
                </a:solidFill>
                <a:effectLst/>
                <a:latin typeface="+mn-lt"/>
                <a:ea typeface="+mn-ea"/>
                <a:cs typeface="+mn-cs"/>
              </a:rPr>
              <a:t> should</a:t>
            </a:r>
            <a:r>
              <a:rPr lang="en-AU" sz="1200" kern="1200" dirty="0" smtClean="0">
                <a:solidFill>
                  <a:schemeClr val="tx1"/>
                </a:solidFill>
                <a:effectLst/>
                <a:latin typeface="+mn-lt"/>
                <a:ea typeface="+mn-ea"/>
                <a:cs typeface="+mn-cs"/>
              </a:rPr>
              <a:t>) be part of every lesson in every area of the curriculum. In the words of the old Indian proverb:</a:t>
            </a:r>
          </a:p>
          <a:p>
            <a:r>
              <a:rPr lang="en-AU" sz="1200" i="1" kern="1200" dirty="0" smtClean="0">
                <a:solidFill>
                  <a:schemeClr val="tx1"/>
                </a:solidFill>
                <a:effectLst/>
                <a:latin typeface="+mn-lt"/>
                <a:ea typeface="+mn-ea"/>
                <a:cs typeface="+mn-cs"/>
              </a:rPr>
              <a:t>“Tell me a fact and I’ll learn. Tell me the truth and I’ll believe. But tell me a story and it will live in my heart forever.”</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Take a moment to think about this statement. Answer the questions and briefly discuss with your group.</a:t>
            </a:r>
          </a:p>
          <a:p>
            <a:endParaRPr lang="en-AU" dirty="0"/>
          </a:p>
        </p:txBody>
      </p:sp>
      <p:sp>
        <p:nvSpPr>
          <p:cNvPr id="4" name="Slide Number Placeholder 3"/>
          <p:cNvSpPr>
            <a:spLocks noGrp="1"/>
          </p:cNvSpPr>
          <p:nvPr>
            <p:ph type="sldNum" sz="quarter" idx="10"/>
          </p:nvPr>
        </p:nvSpPr>
        <p:spPr/>
        <p:txBody>
          <a:bodyPr/>
          <a:lstStyle/>
          <a:p>
            <a:fld id="{66FA30FD-272B-41F1-9535-CE71D83BF040}" type="slidenum">
              <a:rPr lang="en-AU" smtClean="0"/>
              <a:t>9</a:t>
            </a:fld>
            <a:endParaRPr lang="en-AU"/>
          </a:p>
        </p:txBody>
      </p:sp>
    </p:spTree>
    <p:extLst>
      <p:ext uri="{BB962C8B-B14F-4D97-AF65-F5344CB8AC3E}">
        <p14:creationId xmlns:p14="http://schemas.microsoft.com/office/powerpoint/2010/main" val="972742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001CFF-CBA7-4759-9D59-CB258C0E35C5}" type="datetime1">
              <a:rPr lang="en-US" smtClean="0"/>
              <a:t>10/19/2013</a:t>
            </a:fld>
            <a:endParaRPr lang="en-US"/>
          </a:p>
        </p:txBody>
      </p:sp>
      <p:sp>
        <p:nvSpPr>
          <p:cNvPr id="5" name="Footer Placeholder 4"/>
          <p:cNvSpPr>
            <a:spLocks noGrp="1"/>
          </p:cNvSpPr>
          <p:nvPr>
            <p:ph type="ftr" sz="quarter" idx="11"/>
          </p:nvPr>
        </p:nvSpPr>
        <p:spPr/>
        <p:txBody>
          <a:bodyPr/>
          <a:lstStyle/>
          <a:p>
            <a:r>
              <a:rPr lang="en-US" smtClean="0"/>
              <a:t>Ruth Wickham, Grammar Teaching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ECFB3D-283E-46E3-980F-5BDE5AEDEF98}" type="datetime1">
              <a:rPr lang="en-US" smtClean="0"/>
              <a:t>10/19/2013</a:t>
            </a:fld>
            <a:endParaRPr lang="en-US"/>
          </a:p>
        </p:txBody>
      </p:sp>
      <p:sp>
        <p:nvSpPr>
          <p:cNvPr id="5" name="Footer Placeholder 4"/>
          <p:cNvSpPr>
            <a:spLocks noGrp="1"/>
          </p:cNvSpPr>
          <p:nvPr>
            <p:ph type="ftr" sz="quarter" idx="11"/>
          </p:nvPr>
        </p:nvSpPr>
        <p:spPr/>
        <p:txBody>
          <a:bodyPr/>
          <a:lstStyle/>
          <a:p>
            <a:r>
              <a:rPr lang="en-US" smtClean="0"/>
              <a:t>Ruth Wickham, Grammar Teaching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23CF07-B575-4A62-BE7A-630BE7049557}" type="datetime1">
              <a:rPr lang="en-US" smtClean="0"/>
              <a:t>10/19/2013</a:t>
            </a:fld>
            <a:endParaRPr lang="en-US"/>
          </a:p>
        </p:txBody>
      </p:sp>
      <p:sp>
        <p:nvSpPr>
          <p:cNvPr id="5" name="Footer Placeholder 4"/>
          <p:cNvSpPr>
            <a:spLocks noGrp="1"/>
          </p:cNvSpPr>
          <p:nvPr>
            <p:ph type="ftr" sz="quarter" idx="11"/>
          </p:nvPr>
        </p:nvSpPr>
        <p:spPr/>
        <p:txBody>
          <a:bodyPr/>
          <a:lstStyle/>
          <a:p>
            <a:r>
              <a:rPr lang="en-US" smtClean="0"/>
              <a:t>Ruth Wickham, Grammar Teaching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B029CA-D372-4D83-A9DD-BD41F5BECA98}" type="datetime1">
              <a:rPr lang="en-US" smtClean="0"/>
              <a:t>10/19/2013</a:t>
            </a:fld>
            <a:endParaRPr lang="en-US"/>
          </a:p>
        </p:txBody>
      </p:sp>
      <p:sp>
        <p:nvSpPr>
          <p:cNvPr id="5" name="Footer Placeholder 4"/>
          <p:cNvSpPr>
            <a:spLocks noGrp="1"/>
          </p:cNvSpPr>
          <p:nvPr>
            <p:ph type="ftr" sz="quarter" idx="11"/>
          </p:nvPr>
        </p:nvSpPr>
        <p:spPr/>
        <p:txBody>
          <a:bodyPr/>
          <a:lstStyle/>
          <a:p>
            <a:r>
              <a:rPr lang="en-US" smtClean="0"/>
              <a:t>Ruth Wickham, Grammar Teaching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D676F-C08B-4FDD-BAB4-59330094BE66}" type="datetime1">
              <a:rPr lang="en-US" smtClean="0"/>
              <a:t>10/19/2013</a:t>
            </a:fld>
            <a:endParaRPr lang="en-US"/>
          </a:p>
        </p:txBody>
      </p:sp>
      <p:sp>
        <p:nvSpPr>
          <p:cNvPr id="5" name="Footer Placeholder 4"/>
          <p:cNvSpPr>
            <a:spLocks noGrp="1"/>
          </p:cNvSpPr>
          <p:nvPr>
            <p:ph type="ftr" sz="quarter" idx="11"/>
          </p:nvPr>
        </p:nvSpPr>
        <p:spPr/>
        <p:txBody>
          <a:bodyPr/>
          <a:lstStyle/>
          <a:p>
            <a:r>
              <a:rPr lang="en-US" smtClean="0"/>
              <a:t>Ruth Wickham, Grammar Teaching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3116CB-4BF0-4350-BDE6-F6103DBD5A9A}" type="datetime1">
              <a:rPr lang="en-US" smtClean="0"/>
              <a:t>10/19/2013</a:t>
            </a:fld>
            <a:endParaRPr lang="en-US"/>
          </a:p>
        </p:txBody>
      </p:sp>
      <p:sp>
        <p:nvSpPr>
          <p:cNvPr id="6" name="Footer Placeholder 5"/>
          <p:cNvSpPr>
            <a:spLocks noGrp="1"/>
          </p:cNvSpPr>
          <p:nvPr>
            <p:ph type="ftr" sz="quarter" idx="11"/>
          </p:nvPr>
        </p:nvSpPr>
        <p:spPr/>
        <p:txBody>
          <a:bodyPr/>
          <a:lstStyle/>
          <a:p>
            <a:r>
              <a:rPr lang="en-US" smtClean="0"/>
              <a:t>Ruth Wickham, Grammar Teaching</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21D40F-982F-4DC5-8DB0-EDFB14F18E9E}" type="datetime1">
              <a:rPr lang="en-US" smtClean="0"/>
              <a:t>10/19/2013</a:t>
            </a:fld>
            <a:endParaRPr lang="en-US"/>
          </a:p>
        </p:txBody>
      </p:sp>
      <p:sp>
        <p:nvSpPr>
          <p:cNvPr id="8" name="Footer Placeholder 7"/>
          <p:cNvSpPr>
            <a:spLocks noGrp="1"/>
          </p:cNvSpPr>
          <p:nvPr>
            <p:ph type="ftr" sz="quarter" idx="11"/>
          </p:nvPr>
        </p:nvSpPr>
        <p:spPr/>
        <p:txBody>
          <a:bodyPr/>
          <a:lstStyle/>
          <a:p>
            <a:r>
              <a:rPr lang="en-US" smtClean="0"/>
              <a:t>Ruth Wickham, Grammar Teaching</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DF3BFA-587B-4996-983C-B7AADD33FD55}" type="datetime1">
              <a:rPr lang="en-US" smtClean="0"/>
              <a:t>10/19/2013</a:t>
            </a:fld>
            <a:endParaRPr lang="en-US"/>
          </a:p>
        </p:txBody>
      </p:sp>
      <p:sp>
        <p:nvSpPr>
          <p:cNvPr id="4" name="Footer Placeholder 3"/>
          <p:cNvSpPr>
            <a:spLocks noGrp="1"/>
          </p:cNvSpPr>
          <p:nvPr>
            <p:ph type="ftr" sz="quarter" idx="11"/>
          </p:nvPr>
        </p:nvSpPr>
        <p:spPr/>
        <p:txBody>
          <a:bodyPr/>
          <a:lstStyle/>
          <a:p>
            <a:r>
              <a:rPr lang="en-US" smtClean="0"/>
              <a:t>Ruth Wickham, Grammar Teaching</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A1528-580B-4C47-90ED-CF19840E2896}" type="datetime1">
              <a:rPr lang="en-US" smtClean="0"/>
              <a:t>10/19/2013</a:t>
            </a:fld>
            <a:endParaRPr lang="en-US"/>
          </a:p>
        </p:txBody>
      </p:sp>
      <p:sp>
        <p:nvSpPr>
          <p:cNvPr id="3" name="Footer Placeholder 2"/>
          <p:cNvSpPr>
            <a:spLocks noGrp="1"/>
          </p:cNvSpPr>
          <p:nvPr>
            <p:ph type="ftr" sz="quarter" idx="11"/>
          </p:nvPr>
        </p:nvSpPr>
        <p:spPr/>
        <p:txBody>
          <a:bodyPr/>
          <a:lstStyle/>
          <a:p>
            <a:r>
              <a:rPr lang="en-US" smtClean="0"/>
              <a:t>Ruth Wickham, Grammar Teaching</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F99BA-8B32-4856-A792-A88FEECBE3C3}" type="datetime1">
              <a:rPr lang="en-US" smtClean="0"/>
              <a:t>10/19/2013</a:t>
            </a:fld>
            <a:endParaRPr lang="en-US"/>
          </a:p>
        </p:txBody>
      </p:sp>
      <p:sp>
        <p:nvSpPr>
          <p:cNvPr id="6" name="Footer Placeholder 5"/>
          <p:cNvSpPr>
            <a:spLocks noGrp="1"/>
          </p:cNvSpPr>
          <p:nvPr>
            <p:ph type="ftr" sz="quarter" idx="11"/>
          </p:nvPr>
        </p:nvSpPr>
        <p:spPr/>
        <p:txBody>
          <a:bodyPr/>
          <a:lstStyle/>
          <a:p>
            <a:r>
              <a:rPr lang="en-US" smtClean="0"/>
              <a:t>Ruth Wickham, Grammar Teaching</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B63A86-EDE3-498F-BC0F-2553212676E8}" type="datetime1">
              <a:rPr lang="en-US" smtClean="0"/>
              <a:t>10/19/2013</a:t>
            </a:fld>
            <a:endParaRPr lang="en-US"/>
          </a:p>
        </p:txBody>
      </p:sp>
      <p:sp>
        <p:nvSpPr>
          <p:cNvPr id="6" name="Footer Placeholder 5"/>
          <p:cNvSpPr>
            <a:spLocks noGrp="1"/>
          </p:cNvSpPr>
          <p:nvPr>
            <p:ph type="ftr" sz="quarter" idx="11"/>
          </p:nvPr>
        </p:nvSpPr>
        <p:spPr/>
        <p:txBody>
          <a:bodyPr/>
          <a:lstStyle/>
          <a:p>
            <a:r>
              <a:rPr lang="en-US" smtClean="0"/>
              <a:t>Ruth Wickham, Grammar Teaching</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8CF81E-81B9-4F2D-96B1-65F978D804CF}" type="datetime1">
              <a:rPr lang="en-US" smtClean="0"/>
              <a:t>10/19/2013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Ruth Wickham, Grammar Teaching</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25.jpeg"/><Relationship Id="rId7" Type="http://schemas.openxmlformats.org/officeDocument/2006/relationships/image" Target="../media/image29.wmf"/><Relationship Id="rId2" Type="http://schemas.openxmlformats.org/officeDocument/2006/relationships/image" Target="../media/image24.jpeg"/><Relationship Id="rId1" Type="http://schemas.openxmlformats.org/officeDocument/2006/relationships/slideLayout" Target="../slideLayouts/slideLayout6.xml"/><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31.wmf"/><Relationship Id="rId7" Type="http://schemas.openxmlformats.org/officeDocument/2006/relationships/image" Target="../media/image35.wmf"/><Relationship Id="rId2"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image" Target="../media/image34.wmf"/><Relationship Id="rId5" Type="http://schemas.openxmlformats.org/officeDocument/2006/relationships/image" Target="../media/image33.wmf"/><Relationship Id="rId10" Type="http://schemas.openxmlformats.org/officeDocument/2006/relationships/image" Target="../media/image38.wmf"/><Relationship Id="rId4" Type="http://schemas.openxmlformats.org/officeDocument/2006/relationships/image" Target="../media/image32.wmf"/><Relationship Id="rId9" Type="http://schemas.openxmlformats.org/officeDocument/2006/relationships/image" Target="../media/image37.wmf"/></Relationships>
</file>

<file path=ppt/slides/_rels/slide21.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31.wmf"/><Relationship Id="rId7" Type="http://schemas.openxmlformats.org/officeDocument/2006/relationships/image" Target="../media/image35.wmf"/><Relationship Id="rId2"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image" Target="../media/image34.wmf"/><Relationship Id="rId5" Type="http://schemas.openxmlformats.org/officeDocument/2006/relationships/image" Target="../media/image33.wmf"/><Relationship Id="rId10" Type="http://schemas.openxmlformats.org/officeDocument/2006/relationships/image" Target="../media/image38.wmf"/><Relationship Id="rId4" Type="http://schemas.openxmlformats.org/officeDocument/2006/relationships/image" Target="../media/image32.wmf"/><Relationship Id="rId9" Type="http://schemas.openxmlformats.org/officeDocument/2006/relationships/image" Target="../media/image37.wmf"/></Relationships>
</file>

<file path=ppt/slides/_rels/slide22.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2.wmf"/><Relationship Id="rId1" Type="http://schemas.openxmlformats.org/officeDocument/2006/relationships/slideLayout" Target="../slideLayouts/slideLayout6.xml"/><Relationship Id="rId4" Type="http://schemas.openxmlformats.org/officeDocument/2006/relationships/image" Target="../media/image38.wmf"/></Relationships>
</file>

<file path=ppt/slides/_rels/slide23.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2.wmf"/><Relationship Id="rId1" Type="http://schemas.openxmlformats.org/officeDocument/2006/relationships/slideLayout" Target="../slideLayouts/slideLayout6.xml"/><Relationship Id="rId4" Type="http://schemas.openxmlformats.org/officeDocument/2006/relationships/image" Target="../media/image38.wmf"/></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7.png"/><Relationship Id="rId12" Type="http://schemas.microsoft.com/office/2007/relationships/hdphoto" Target="../media/hdphoto6.wdp"/><Relationship Id="rId2" Type="http://schemas.openxmlformats.org/officeDocument/2006/relationships/image" Target="../media/image54.png"/><Relationship Id="rId16" Type="http://schemas.microsoft.com/office/2007/relationships/hdphoto" Target="../media/hdphoto8.wdp"/><Relationship Id="rId1" Type="http://schemas.openxmlformats.org/officeDocument/2006/relationships/slideLayout" Target="../slideLayouts/slideLayout6.xml"/><Relationship Id="rId6" Type="http://schemas.microsoft.com/office/2007/relationships/hdphoto" Target="../media/hdphoto3.wdp"/><Relationship Id="rId11" Type="http://schemas.openxmlformats.org/officeDocument/2006/relationships/image" Target="../media/image59.png"/><Relationship Id="rId5" Type="http://schemas.openxmlformats.org/officeDocument/2006/relationships/image" Target="../media/image56.png"/><Relationship Id="rId15" Type="http://schemas.openxmlformats.org/officeDocument/2006/relationships/image" Target="../media/image61.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58.png"/><Relationship Id="rId14" Type="http://schemas.microsoft.com/office/2007/relationships/hdphoto" Target="../media/hdphoto7.wdp"/></Relationships>
</file>

<file path=ppt/slides/_rels/slide3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microsoft.com/office/2007/relationships/hdphoto" Target="../media/hdphoto9.wdp"/></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4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23" y="0"/>
            <a:ext cx="9130554" cy="6842760"/>
          </a:xfrm>
          <a:prstGeom prst="rect">
            <a:avLst/>
          </a:prstGeom>
        </p:spPr>
      </p:pic>
      <p:sp>
        <p:nvSpPr>
          <p:cNvPr id="2" name="Title 1"/>
          <p:cNvSpPr>
            <a:spLocks noGrp="1"/>
          </p:cNvSpPr>
          <p:nvPr>
            <p:ph type="ctrTitle"/>
          </p:nvPr>
        </p:nvSpPr>
        <p:spPr>
          <a:xfrm>
            <a:off x="685800" y="2895600"/>
            <a:ext cx="7772400" cy="1470025"/>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AU"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Grammar</a:t>
            </a:r>
            <a:endParaRPr lang="en-AU"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Subtitle 2"/>
          <p:cNvSpPr>
            <a:spLocks noGrp="1"/>
          </p:cNvSpPr>
          <p:nvPr>
            <p:ph type="subTitle" idx="1"/>
          </p:nvPr>
        </p:nvSpPr>
        <p:spPr>
          <a:xfrm>
            <a:off x="1371600" y="5638800"/>
            <a:ext cx="6400800" cy="8382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A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Techniques for teaching</a:t>
            </a:r>
            <a:endParaRPr lang="en-A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55975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AU" sz="5400" b="1" dirty="0" smtClean="0"/>
              <a:t>Strategies for Using Stories</a:t>
            </a:r>
            <a:endParaRPr lang="en-AU" sz="5400" b="1" dirty="0"/>
          </a:p>
        </p:txBody>
      </p:sp>
      <p:sp>
        <p:nvSpPr>
          <p:cNvPr id="4" name="Footer Placeholder 3"/>
          <p:cNvSpPr>
            <a:spLocks noGrp="1"/>
          </p:cNvSpPr>
          <p:nvPr>
            <p:ph type="ftr" sz="quarter" idx="11"/>
          </p:nvPr>
        </p:nvSpPr>
        <p:spPr/>
        <p:txBody>
          <a:bodyPr/>
          <a:lstStyle/>
          <a:p>
            <a:r>
              <a:rPr lang="en-US" smtClean="0"/>
              <a:t>Ruth Wickham, Grammar Teaching</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2545787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502"/>
            <a:ext cx="8229600" cy="792162"/>
          </a:xfrm>
        </p:spPr>
        <p:txBody>
          <a:bodyPr/>
          <a:lstStyle/>
          <a:p>
            <a:r>
              <a:rPr lang="en-AU" dirty="0" smtClean="0"/>
              <a:t>Choose or make up a story</a:t>
            </a:r>
            <a:endParaRPr lang="en-AU" dirty="0"/>
          </a:p>
        </p:txBody>
      </p:sp>
      <p:graphicFrame>
        <p:nvGraphicFramePr>
          <p:cNvPr id="3" name="Table 2"/>
          <p:cNvGraphicFramePr>
            <a:graphicFrameLocks noGrp="1"/>
          </p:cNvGraphicFramePr>
          <p:nvPr>
            <p:extLst>
              <p:ext uri="{D42A27DB-BD31-4B8C-83A1-F6EECF244321}">
                <p14:modId xmlns:p14="http://schemas.microsoft.com/office/powerpoint/2010/main" val="1566605141"/>
              </p:ext>
            </p:extLst>
          </p:nvPr>
        </p:nvGraphicFramePr>
        <p:xfrm>
          <a:off x="228600" y="990600"/>
          <a:ext cx="8610600" cy="5867400"/>
        </p:xfrm>
        <a:graphic>
          <a:graphicData uri="http://schemas.openxmlformats.org/drawingml/2006/table">
            <a:tbl>
              <a:tblPr firstRow="1" firstCol="1" bandRow="1"/>
              <a:tblGrid>
                <a:gridCol w="4305300"/>
                <a:gridCol w="4305300"/>
              </a:tblGrid>
              <a:tr h="266700">
                <a:tc>
                  <a:txBody>
                    <a:bodyPr/>
                    <a:lstStyle/>
                    <a:p>
                      <a:pPr>
                        <a:lnSpc>
                          <a:spcPct val="115000"/>
                        </a:lnSpc>
                        <a:spcAft>
                          <a:spcPts val="0"/>
                        </a:spcAft>
                      </a:pPr>
                      <a:r>
                        <a:rPr lang="en-AU" sz="1400" b="1" dirty="0">
                          <a:effectLst/>
                          <a:latin typeface="+mn-lt"/>
                          <a:ea typeface="Times New Roman"/>
                          <a:cs typeface="Kartika"/>
                        </a:rPr>
                        <a:t>Aladdin and the Wonderful Lamp</a:t>
                      </a:r>
                      <a:endParaRPr lang="en-AU" sz="1400" b="1" dirty="0">
                        <a:effectLst/>
                        <a:latin typeface="+mn-lt"/>
                        <a:ea typeface="Calibri"/>
                        <a:cs typeface="Kartika"/>
                      </a:endParaRPr>
                    </a:p>
                  </a:txBody>
                  <a:tcPr marL="8543" marR="8543" marT="8543" marB="8543">
                    <a:lnL>
                      <a:noFill/>
                    </a:lnL>
                    <a:lnR>
                      <a:noFill/>
                    </a:lnR>
                    <a:lnT>
                      <a:noFill/>
                    </a:lnT>
                    <a:lnB>
                      <a:noFill/>
                    </a:lnB>
                  </a:tcPr>
                </a:tc>
                <a:tc>
                  <a:txBody>
                    <a:bodyPr/>
                    <a:lstStyle/>
                    <a:p>
                      <a:pPr>
                        <a:lnSpc>
                          <a:spcPct val="115000"/>
                        </a:lnSpc>
                        <a:spcAft>
                          <a:spcPts val="0"/>
                        </a:spcAft>
                      </a:pPr>
                      <a:r>
                        <a:rPr lang="en-AU" sz="1400" b="1">
                          <a:effectLst/>
                          <a:latin typeface="+mn-lt"/>
                          <a:ea typeface="Times New Roman"/>
                          <a:cs typeface="Kartika"/>
                        </a:rPr>
                        <a:t>Ali Baba and the Forty Thieves</a:t>
                      </a:r>
                      <a:endParaRPr lang="en-AU" sz="1400" b="1">
                        <a:effectLst/>
                        <a:latin typeface="+mn-lt"/>
                        <a:ea typeface="Calibri"/>
                        <a:cs typeface="Kartika"/>
                      </a:endParaRPr>
                    </a:p>
                  </a:txBody>
                  <a:tcPr marL="8543" marR="8543" marT="8543" marB="8543">
                    <a:lnL>
                      <a:noFill/>
                    </a:lnL>
                    <a:lnR>
                      <a:noFill/>
                    </a:lnR>
                    <a:lnT>
                      <a:noFill/>
                    </a:lnT>
                    <a:lnB>
                      <a:noFill/>
                    </a:lnB>
                  </a:tcPr>
                </a:tc>
              </a:tr>
              <a:tr h="266700">
                <a:tc>
                  <a:txBody>
                    <a:bodyPr/>
                    <a:lstStyle/>
                    <a:p>
                      <a:pPr>
                        <a:lnSpc>
                          <a:spcPct val="115000"/>
                        </a:lnSpc>
                        <a:spcAft>
                          <a:spcPts val="0"/>
                        </a:spcAft>
                      </a:pPr>
                      <a:r>
                        <a:rPr lang="en-AU" sz="1400" b="1">
                          <a:effectLst/>
                          <a:latin typeface="+mn-lt"/>
                          <a:ea typeface="Times New Roman"/>
                          <a:cs typeface="Kartika"/>
                        </a:rPr>
                        <a:t>Beauty and the Beast</a:t>
                      </a:r>
                      <a:endParaRPr lang="en-AU" sz="1400" b="1">
                        <a:effectLst/>
                        <a:latin typeface="+mn-lt"/>
                        <a:ea typeface="Calibri"/>
                        <a:cs typeface="Kartika"/>
                      </a:endParaRPr>
                    </a:p>
                  </a:txBody>
                  <a:tcPr marL="8543" marR="8543" marT="8543" marB="8543">
                    <a:lnL>
                      <a:noFill/>
                    </a:lnL>
                    <a:lnR>
                      <a:noFill/>
                    </a:lnR>
                    <a:lnT>
                      <a:noFill/>
                    </a:lnT>
                    <a:lnB>
                      <a:noFill/>
                    </a:lnB>
                  </a:tcPr>
                </a:tc>
                <a:tc>
                  <a:txBody>
                    <a:bodyPr/>
                    <a:lstStyle/>
                    <a:p>
                      <a:pPr>
                        <a:lnSpc>
                          <a:spcPct val="115000"/>
                        </a:lnSpc>
                        <a:spcAft>
                          <a:spcPts val="0"/>
                        </a:spcAft>
                      </a:pPr>
                      <a:r>
                        <a:rPr lang="en-AU" sz="1400" b="1">
                          <a:effectLst/>
                          <a:latin typeface="+mn-lt"/>
                          <a:ea typeface="Times New Roman"/>
                          <a:cs typeface="Kartika"/>
                        </a:rPr>
                        <a:t>Chicken Little</a:t>
                      </a:r>
                      <a:endParaRPr lang="en-AU" sz="1400" b="1">
                        <a:effectLst/>
                        <a:latin typeface="+mn-lt"/>
                        <a:ea typeface="Calibri"/>
                        <a:cs typeface="Kartika"/>
                      </a:endParaRPr>
                    </a:p>
                  </a:txBody>
                  <a:tcPr marL="8543" marR="8543" marT="8543" marB="8543">
                    <a:lnL>
                      <a:noFill/>
                    </a:lnL>
                    <a:lnR>
                      <a:noFill/>
                    </a:lnR>
                    <a:lnT>
                      <a:noFill/>
                    </a:lnT>
                    <a:lnB>
                      <a:noFill/>
                    </a:lnB>
                  </a:tcPr>
                </a:tc>
              </a:tr>
              <a:tr h="266700">
                <a:tc>
                  <a:txBody>
                    <a:bodyPr/>
                    <a:lstStyle/>
                    <a:p>
                      <a:pPr>
                        <a:lnSpc>
                          <a:spcPct val="115000"/>
                        </a:lnSpc>
                        <a:spcAft>
                          <a:spcPts val="0"/>
                        </a:spcAft>
                      </a:pPr>
                      <a:r>
                        <a:rPr lang="en-AU" sz="1400" b="1">
                          <a:effectLst/>
                          <a:latin typeface="+mn-lt"/>
                          <a:ea typeface="Times New Roman"/>
                          <a:cs typeface="Kartika"/>
                        </a:rPr>
                        <a:t>Cinderella</a:t>
                      </a:r>
                      <a:endParaRPr lang="en-AU" sz="1400" b="1">
                        <a:effectLst/>
                        <a:latin typeface="+mn-lt"/>
                        <a:ea typeface="Calibri"/>
                        <a:cs typeface="Kartika"/>
                      </a:endParaRPr>
                    </a:p>
                  </a:txBody>
                  <a:tcPr marL="8543" marR="8543" marT="8543" marB="8543">
                    <a:lnL>
                      <a:noFill/>
                    </a:lnL>
                    <a:lnR>
                      <a:noFill/>
                    </a:lnR>
                    <a:lnT>
                      <a:noFill/>
                    </a:lnT>
                    <a:lnB>
                      <a:noFill/>
                    </a:lnB>
                  </a:tcPr>
                </a:tc>
                <a:tc>
                  <a:txBody>
                    <a:bodyPr/>
                    <a:lstStyle/>
                    <a:p>
                      <a:pPr>
                        <a:lnSpc>
                          <a:spcPct val="115000"/>
                        </a:lnSpc>
                        <a:spcAft>
                          <a:spcPts val="0"/>
                        </a:spcAft>
                      </a:pPr>
                      <a:r>
                        <a:rPr lang="en-AU" sz="1400" b="1">
                          <a:effectLst/>
                          <a:latin typeface="+mn-lt"/>
                          <a:ea typeface="Times New Roman"/>
                          <a:cs typeface="Kartika"/>
                        </a:rPr>
                        <a:t>Dick Whittington and His Cat</a:t>
                      </a:r>
                      <a:endParaRPr lang="en-AU" sz="1400" b="1">
                        <a:effectLst/>
                        <a:latin typeface="+mn-lt"/>
                        <a:ea typeface="Calibri"/>
                        <a:cs typeface="Kartika"/>
                      </a:endParaRPr>
                    </a:p>
                  </a:txBody>
                  <a:tcPr marL="8543" marR="8543" marT="8543" marB="8543">
                    <a:lnL>
                      <a:noFill/>
                    </a:lnL>
                    <a:lnR>
                      <a:noFill/>
                    </a:lnR>
                    <a:lnT>
                      <a:noFill/>
                    </a:lnT>
                    <a:lnB>
                      <a:noFill/>
                    </a:lnB>
                  </a:tcPr>
                </a:tc>
              </a:tr>
              <a:tr h="266700">
                <a:tc>
                  <a:txBody>
                    <a:bodyPr/>
                    <a:lstStyle/>
                    <a:p>
                      <a:pPr>
                        <a:lnSpc>
                          <a:spcPct val="115000"/>
                        </a:lnSpc>
                        <a:spcAft>
                          <a:spcPts val="0"/>
                        </a:spcAft>
                      </a:pPr>
                      <a:r>
                        <a:rPr lang="en-AU" sz="1400" b="1" dirty="0">
                          <a:effectLst/>
                          <a:latin typeface="+mn-lt"/>
                          <a:ea typeface="Times New Roman"/>
                          <a:cs typeface="Kartika"/>
                        </a:rPr>
                        <a:t>Hansel and </a:t>
                      </a:r>
                      <a:r>
                        <a:rPr lang="en-AU" sz="1400" b="1" dirty="0" smtClean="0">
                          <a:effectLst/>
                          <a:latin typeface="+mn-lt"/>
                          <a:ea typeface="Times New Roman"/>
                          <a:cs typeface="Kartika"/>
                        </a:rPr>
                        <a:t>Gretel</a:t>
                      </a:r>
                      <a:endParaRPr lang="en-AU" sz="1400" b="1" dirty="0">
                        <a:effectLst/>
                        <a:latin typeface="+mn-lt"/>
                        <a:ea typeface="Calibri"/>
                        <a:cs typeface="Kartika"/>
                      </a:endParaRPr>
                    </a:p>
                  </a:txBody>
                  <a:tcPr marL="8543" marR="8543" marT="8543" marB="8543">
                    <a:lnL>
                      <a:noFill/>
                    </a:lnL>
                    <a:lnR>
                      <a:noFill/>
                    </a:lnR>
                    <a:lnT>
                      <a:noFill/>
                    </a:lnT>
                    <a:lnB>
                      <a:noFill/>
                    </a:lnB>
                  </a:tcPr>
                </a:tc>
                <a:tc>
                  <a:txBody>
                    <a:bodyPr/>
                    <a:lstStyle/>
                    <a:p>
                      <a:pPr>
                        <a:lnSpc>
                          <a:spcPct val="115000"/>
                        </a:lnSpc>
                        <a:spcAft>
                          <a:spcPts val="0"/>
                        </a:spcAft>
                      </a:pPr>
                      <a:r>
                        <a:rPr lang="en-AU" sz="1400" b="1">
                          <a:effectLst/>
                          <a:latin typeface="+mn-lt"/>
                          <a:ea typeface="Times New Roman"/>
                          <a:cs typeface="Kartika"/>
                        </a:rPr>
                        <a:t>Jack and the Beanstalk</a:t>
                      </a:r>
                      <a:endParaRPr lang="en-AU" sz="1400" b="1">
                        <a:effectLst/>
                        <a:latin typeface="+mn-lt"/>
                        <a:ea typeface="Calibri"/>
                        <a:cs typeface="Kartika"/>
                      </a:endParaRPr>
                    </a:p>
                  </a:txBody>
                  <a:tcPr marL="8543" marR="8543" marT="8543" marB="8543">
                    <a:lnL>
                      <a:noFill/>
                    </a:lnL>
                    <a:lnR>
                      <a:noFill/>
                    </a:lnR>
                    <a:lnT>
                      <a:noFill/>
                    </a:lnT>
                    <a:lnB>
                      <a:noFill/>
                    </a:lnB>
                  </a:tcPr>
                </a:tc>
              </a:tr>
              <a:tr h="266700">
                <a:tc>
                  <a:txBody>
                    <a:bodyPr/>
                    <a:lstStyle/>
                    <a:p>
                      <a:pPr>
                        <a:lnSpc>
                          <a:spcPct val="115000"/>
                        </a:lnSpc>
                        <a:spcAft>
                          <a:spcPts val="0"/>
                        </a:spcAft>
                      </a:pPr>
                      <a:r>
                        <a:rPr lang="en-AU" sz="1400" b="1">
                          <a:effectLst/>
                          <a:latin typeface="+mn-lt"/>
                          <a:ea typeface="Times New Roman"/>
                          <a:cs typeface="Kartika"/>
                        </a:rPr>
                        <a:t>Jack the Giant Killer</a:t>
                      </a:r>
                      <a:endParaRPr lang="en-AU" sz="1400" b="1">
                        <a:effectLst/>
                        <a:latin typeface="+mn-lt"/>
                        <a:ea typeface="Calibri"/>
                        <a:cs typeface="Kartika"/>
                      </a:endParaRPr>
                    </a:p>
                  </a:txBody>
                  <a:tcPr marL="8543" marR="8543" marT="8543" marB="8543">
                    <a:lnL>
                      <a:noFill/>
                    </a:lnL>
                    <a:lnR>
                      <a:noFill/>
                    </a:lnR>
                    <a:lnT>
                      <a:noFill/>
                    </a:lnT>
                    <a:lnB>
                      <a:noFill/>
                    </a:lnB>
                  </a:tcPr>
                </a:tc>
                <a:tc>
                  <a:txBody>
                    <a:bodyPr/>
                    <a:lstStyle/>
                    <a:p>
                      <a:pPr>
                        <a:lnSpc>
                          <a:spcPct val="115000"/>
                        </a:lnSpc>
                        <a:spcAft>
                          <a:spcPts val="0"/>
                        </a:spcAft>
                      </a:pPr>
                      <a:r>
                        <a:rPr lang="en-AU" sz="1400" b="1">
                          <a:effectLst/>
                          <a:latin typeface="+mn-lt"/>
                          <a:ea typeface="Times New Roman"/>
                          <a:cs typeface="Kartika"/>
                        </a:rPr>
                        <a:t>Puss in Boots</a:t>
                      </a:r>
                      <a:endParaRPr lang="en-AU" sz="1400" b="1">
                        <a:effectLst/>
                        <a:latin typeface="+mn-lt"/>
                        <a:ea typeface="Calibri"/>
                        <a:cs typeface="Kartika"/>
                      </a:endParaRPr>
                    </a:p>
                  </a:txBody>
                  <a:tcPr marL="8543" marR="8543" marT="8543" marB="8543">
                    <a:lnL>
                      <a:noFill/>
                    </a:lnL>
                    <a:lnR>
                      <a:noFill/>
                    </a:lnR>
                    <a:lnT>
                      <a:noFill/>
                    </a:lnT>
                    <a:lnB>
                      <a:noFill/>
                    </a:lnB>
                  </a:tcPr>
                </a:tc>
              </a:tr>
              <a:tr h="266700">
                <a:tc>
                  <a:txBody>
                    <a:bodyPr/>
                    <a:lstStyle/>
                    <a:p>
                      <a:pPr>
                        <a:lnSpc>
                          <a:spcPct val="115000"/>
                        </a:lnSpc>
                        <a:spcAft>
                          <a:spcPts val="0"/>
                        </a:spcAft>
                      </a:pPr>
                      <a:r>
                        <a:rPr lang="en-AU" sz="1400" b="1">
                          <a:effectLst/>
                          <a:latin typeface="+mn-lt"/>
                          <a:ea typeface="Times New Roman"/>
                          <a:cs typeface="Kartika"/>
                        </a:rPr>
                        <a:t>Rapunzel</a:t>
                      </a:r>
                      <a:endParaRPr lang="en-AU" sz="1400" b="1">
                        <a:effectLst/>
                        <a:latin typeface="+mn-lt"/>
                        <a:ea typeface="Calibri"/>
                        <a:cs typeface="Kartika"/>
                      </a:endParaRPr>
                    </a:p>
                  </a:txBody>
                  <a:tcPr marL="8543" marR="8543" marT="8543" marB="8543">
                    <a:lnL>
                      <a:noFill/>
                    </a:lnL>
                    <a:lnR>
                      <a:noFill/>
                    </a:lnR>
                    <a:lnT>
                      <a:noFill/>
                    </a:lnT>
                    <a:lnB>
                      <a:noFill/>
                    </a:lnB>
                  </a:tcPr>
                </a:tc>
                <a:tc>
                  <a:txBody>
                    <a:bodyPr/>
                    <a:lstStyle/>
                    <a:p>
                      <a:pPr>
                        <a:lnSpc>
                          <a:spcPct val="115000"/>
                        </a:lnSpc>
                        <a:spcAft>
                          <a:spcPts val="0"/>
                        </a:spcAft>
                      </a:pPr>
                      <a:r>
                        <a:rPr lang="en-AU" sz="1400" b="1">
                          <a:effectLst/>
                          <a:latin typeface="+mn-lt"/>
                          <a:ea typeface="Times New Roman"/>
                          <a:cs typeface="Kartika"/>
                        </a:rPr>
                        <a:t>Red Riding Hood</a:t>
                      </a:r>
                      <a:endParaRPr lang="en-AU" sz="1400" b="1">
                        <a:effectLst/>
                        <a:latin typeface="+mn-lt"/>
                        <a:ea typeface="Calibri"/>
                        <a:cs typeface="Kartika"/>
                      </a:endParaRPr>
                    </a:p>
                  </a:txBody>
                  <a:tcPr marL="8543" marR="8543" marT="8543" marB="8543">
                    <a:lnL>
                      <a:noFill/>
                    </a:lnL>
                    <a:lnR>
                      <a:noFill/>
                    </a:lnR>
                    <a:lnT>
                      <a:noFill/>
                    </a:lnT>
                    <a:lnB>
                      <a:noFill/>
                    </a:lnB>
                  </a:tcPr>
                </a:tc>
              </a:tr>
              <a:tr h="266700">
                <a:tc>
                  <a:txBody>
                    <a:bodyPr/>
                    <a:lstStyle/>
                    <a:p>
                      <a:pPr>
                        <a:lnSpc>
                          <a:spcPct val="115000"/>
                        </a:lnSpc>
                        <a:spcAft>
                          <a:spcPts val="0"/>
                        </a:spcAft>
                      </a:pPr>
                      <a:r>
                        <a:rPr lang="en-AU" sz="1400" b="1">
                          <a:effectLst/>
                          <a:latin typeface="+mn-lt"/>
                          <a:ea typeface="Times New Roman"/>
                          <a:cs typeface="Kartika"/>
                        </a:rPr>
                        <a:t>Rumpelstiltzkin</a:t>
                      </a:r>
                      <a:endParaRPr lang="en-AU" sz="1400" b="1">
                        <a:effectLst/>
                        <a:latin typeface="+mn-lt"/>
                        <a:ea typeface="Calibri"/>
                        <a:cs typeface="Kartika"/>
                      </a:endParaRPr>
                    </a:p>
                  </a:txBody>
                  <a:tcPr marL="8543" marR="8543" marT="8543" marB="8543">
                    <a:lnL>
                      <a:noFill/>
                    </a:lnL>
                    <a:lnR>
                      <a:noFill/>
                    </a:lnR>
                    <a:lnT>
                      <a:noFill/>
                    </a:lnT>
                    <a:lnB>
                      <a:noFill/>
                    </a:lnB>
                  </a:tcPr>
                </a:tc>
                <a:tc>
                  <a:txBody>
                    <a:bodyPr/>
                    <a:lstStyle/>
                    <a:p>
                      <a:pPr>
                        <a:lnSpc>
                          <a:spcPct val="115000"/>
                        </a:lnSpc>
                        <a:spcAft>
                          <a:spcPts val="0"/>
                        </a:spcAft>
                      </a:pPr>
                      <a:r>
                        <a:rPr lang="en-AU" sz="1400" b="1">
                          <a:effectLst/>
                          <a:latin typeface="+mn-lt"/>
                          <a:ea typeface="Times New Roman"/>
                          <a:cs typeface="Kartika"/>
                        </a:rPr>
                        <a:t>Sindbad the Sailor</a:t>
                      </a:r>
                      <a:endParaRPr lang="en-AU" sz="1400" b="1">
                        <a:effectLst/>
                        <a:latin typeface="+mn-lt"/>
                        <a:ea typeface="Calibri"/>
                        <a:cs typeface="Kartika"/>
                      </a:endParaRPr>
                    </a:p>
                  </a:txBody>
                  <a:tcPr marL="8543" marR="8543" marT="8543" marB="8543">
                    <a:lnL>
                      <a:noFill/>
                    </a:lnL>
                    <a:lnR>
                      <a:noFill/>
                    </a:lnR>
                    <a:lnT>
                      <a:noFill/>
                    </a:lnT>
                    <a:lnB>
                      <a:noFill/>
                    </a:lnB>
                  </a:tcPr>
                </a:tc>
              </a:tr>
              <a:tr h="266700">
                <a:tc>
                  <a:txBody>
                    <a:bodyPr/>
                    <a:lstStyle/>
                    <a:p>
                      <a:pPr>
                        <a:lnSpc>
                          <a:spcPct val="115000"/>
                        </a:lnSpc>
                        <a:spcAft>
                          <a:spcPts val="0"/>
                        </a:spcAft>
                      </a:pPr>
                      <a:r>
                        <a:rPr lang="en-AU" sz="1400" b="1">
                          <a:effectLst/>
                          <a:latin typeface="+mn-lt"/>
                          <a:ea typeface="Times New Roman"/>
                          <a:cs typeface="Kartika"/>
                        </a:rPr>
                        <a:t>Sleeping Beauty</a:t>
                      </a:r>
                      <a:endParaRPr lang="en-AU" sz="1400" b="1">
                        <a:effectLst/>
                        <a:latin typeface="+mn-lt"/>
                        <a:ea typeface="Calibri"/>
                        <a:cs typeface="Kartika"/>
                      </a:endParaRPr>
                    </a:p>
                  </a:txBody>
                  <a:tcPr marL="8543" marR="8543" marT="8543" marB="8543">
                    <a:lnL>
                      <a:noFill/>
                    </a:lnL>
                    <a:lnR>
                      <a:noFill/>
                    </a:lnR>
                    <a:lnT>
                      <a:noFill/>
                    </a:lnT>
                    <a:lnB>
                      <a:noFill/>
                    </a:lnB>
                  </a:tcPr>
                </a:tc>
                <a:tc>
                  <a:txBody>
                    <a:bodyPr/>
                    <a:lstStyle/>
                    <a:p>
                      <a:pPr>
                        <a:lnSpc>
                          <a:spcPct val="115000"/>
                        </a:lnSpc>
                        <a:spcAft>
                          <a:spcPts val="0"/>
                        </a:spcAft>
                      </a:pPr>
                      <a:r>
                        <a:rPr lang="en-AU" sz="1400" b="1">
                          <a:effectLst/>
                          <a:latin typeface="+mn-lt"/>
                          <a:ea typeface="Times New Roman"/>
                          <a:cs typeface="Kartika"/>
                        </a:rPr>
                        <a:t>Snow White and the Seven Dwarfs</a:t>
                      </a:r>
                      <a:endParaRPr lang="en-AU" sz="1400" b="1">
                        <a:effectLst/>
                        <a:latin typeface="+mn-lt"/>
                        <a:ea typeface="Calibri"/>
                        <a:cs typeface="Kartika"/>
                      </a:endParaRPr>
                    </a:p>
                  </a:txBody>
                  <a:tcPr marL="8543" marR="8543" marT="8543" marB="8543">
                    <a:lnL>
                      <a:noFill/>
                    </a:lnL>
                    <a:lnR>
                      <a:noFill/>
                    </a:lnR>
                    <a:lnT>
                      <a:noFill/>
                    </a:lnT>
                    <a:lnB>
                      <a:noFill/>
                    </a:lnB>
                  </a:tcPr>
                </a:tc>
              </a:tr>
              <a:tr h="266700">
                <a:tc>
                  <a:txBody>
                    <a:bodyPr/>
                    <a:lstStyle/>
                    <a:p>
                      <a:pPr>
                        <a:lnSpc>
                          <a:spcPct val="115000"/>
                        </a:lnSpc>
                        <a:spcAft>
                          <a:spcPts val="0"/>
                        </a:spcAft>
                      </a:pPr>
                      <a:r>
                        <a:rPr lang="en-AU" sz="1400" b="1">
                          <a:effectLst/>
                          <a:latin typeface="+mn-lt"/>
                          <a:ea typeface="Times New Roman"/>
                          <a:cs typeface="Kartika"/>
                        </a:rPr>
                        <a:t>Snow White and Rose Red</a:t>
                      </a:r>
                      <a:endParaRPr lang="en-AU" sz="1400" b="1">
                        <a:effectLst/>
                        <a:latin typeface="+mn-lt"/>
                        <a:ea typeface="Calibri"/>
                        <a:cs typeface="Kartika"/>
                      </a:endParaRPr>
                    </a:p>
                  </a:txBody>
                  <a:tcPr marL="8543" marR="8543" marT="8543" marB="8543">
                    <a:lnL>
                      <a:noFill/>
                    </a:lnL>
                    <a:lnR>
                      <a:noFill/>
                    </a:lnR>
                    <a:lnT>
                      <a:noFill/>
                    </a:lnT>
                    <a:lnB>
                      <a:noFill/>
                    </a:lnB>
                  </a:tcPr>
                </a:tc>
                <a:tc>
                  <a:txBody>
                    <a:bodyPr/>
                    <a:lstStyle/>
                    <a:p>
                      <a:pPr>
                        <a:lnSpc>
                          <a:spcPct val="115000"/>
                        </a:lnSpc>
                        <a:spcAft>
                          <a:spcPts val="0"/>
                        </a:spcAft>
                      </a:pPr>
                      <a:r>
                        <a:rPr lang="en-AU" sz="1400" b="1">
                          <a:effectLst/>
                          <a:latin typeface="+mn-lt"/>
                          <a:ea typeface="Times New Roman"/>
                          <a:cs typeface="Kartika"/>
                        </a:rPr>
                        <a:t>The Brave Little Tailor</a:t>
                      </a:r>
                      <a:endParaRPr lang="en-AU" sz="1400" b="1">
                        <a:effectLst/>
                        <a:latin typeface="+mn-lt"/>
                        <a:ea typeface="Calibri"/>
                        <a:cs typeface="Kartika"/>
                      </a:endParaRPr>
                    </a:p>
                  </a:txBody>
                  <a:tcPr marL="8543" marR="8543" marT="8543" marB="8543">
                    <a:lnL>
                      <a:noFill/>
                    </a:lnL>
                    <a:lnR>
                      <a:noFill/>
                    </a:lnR>
                    <a:lnT>
                      <a:noFill/>
                    </a:lnT>
                    <a:lnB>
                      <a:noFill/>
                    </a:lnB>
                  </a:tcPr>
                </a:tc>
              </a:tr>
              <a:tr h="266700">
                <a:tc>
                  <a:txBody>
                    <a:bodyPr/>
                    <a:lstStyle/>
                    <a:p>
                      <a:pPr>
                        <a:lnSpc>
                          <a:spcPct val="115000"/>
                        </a:lnSpc>
                        <a:spcAft>
                          <a:spcPts val="0"/>
                        </a:spcAft>
                      </a:pPr>
                      <a:r>
                        <a:rPr lang="en-AU" sz="1400" b="1">
                          <a:effectLst/>
                          <a:latin typeface="+mn-lt"/>
                          <a:ea typeface="Times New Roman"/>
                          <a:cs typeface="Kartika"/>
                        </a:rPr>
                        <a:t>The Emperor's New Clothes</a:t>
                      </a:r>
                      <a:endParaRPr lang="en-AU" sz="1400" b="1">
                        <a:effectLst/>
                        <a:latin typeface="+mn-lt"/>
                        <a:ea typeface="Calibri"/>
                        <a:cs typeface="Kartika"/>
                      </a:endParaRPr>
                    </a:p>
                  </a:txBody>
                  <a:tcPr marL="8543" marR="8543" marT="8543" marB="8543">
                    <a:lnL>
                      <a:noFill/>
                    </a:lnL>
                    <a:lnR>
                      <a:noFill/>
                    </a:lnR>
                    <a:lnT>
                      <a:noFill/>
                    </a:lnT>
                    <a:lnB>
                      <a:noFill/>
                    </a:lnB>
                  </a:tcPr>
                </a:tc>
                <a:tc>
                  <a:txBody>
                    <a:bodyPr/>
                    <a:lstStyle/>
                    <a:p>
                      <a:pPr>
                        <a:lnSpc>
                          <a:spcPct val="115000"/>
                        </a:lnSpc>
                        <a:spcAft>
                          <a:spcPts val="0"/>
                        </a:spcAft>
                      </a:pPr>
                      <a:r>
                        <a:rPr lang="en-AU" sz="1400" b="1">
                          <a:effectLst/>
                          <a:latin typeface="+mn-lt"/>
                          <a:ea typeface="Times New Roman"/>
                          <a:cs typeface="Kartika"/>
                        </a:rPr>
                        <a:t>The Frog Prince</a:t>
                      </a:r>
                      <a:endParaRPr lang="en-AU" sz="1400" b="1">
                        <a:effectLst/>
                        <a:latin typeface="+mn-lt"/>
                        <a:ea typeface="Calibri"/>
                        <a:cs typeface="Kartika"/>
                      </a:endParaRPr>
                    </a:p>
                  </a:txBody>
                  <a:tcPr marL="8543" marR="8543" marT="8543" marB="8543">
                    <a:lnL>
                      <a:noFill/>
                    </a:lnL>
                    <a:lnR>
                      <a:noFill/>
                    </a:lnR>
                    <a:lnT>
                      <a:noFill/>
                    </a:lnT>
                    <a:lnB>
                      <a:noFill/>
                    </a:lnB>
                  </a:tcPr>
                </a:tc>
              </a:tr>
              <a:tr h="266700">
                <a:tc>
                  <a:txBody>
                    <a:bodyPr/>
                    <a:lstStyle/>
                    <a:p>
                      <a:pPr>
                        <a:lnSpc>
                          <a:spcPct val="115000"/>
                        </a:lnSpc>
                        <a:spcAft>
                          <a:spcPts val="0"/>
                        </a:spcAft>
                      </a:pPr>
                      <a:r>
                        <a:rPr lang="en-AU" sz="1400" b="1">
                          <a:effectLst/>
                          <a:latin typeface="+mn-lt"/>
                          <a:ea typeface="Times New Roman"/>
                          <a:cs typeface="Kartika"/>
                        </a:rPr>
                        <a:t>The Gingerbread Man</a:t>
                      </a:r>
                      <a:endParaRPr lang="en-AU" sz="1400" b="1">
                        <a:effectLst/>
                        <a:latin typeface="+mn-lt"/>
                        <a:ea typeface="Calibri"/>
                        <a:cs typeface="Kartika"/>
                      </a:endParaRPr>
                    </a:p>
                  </a:txBody>
                  <a:tcPr marL="8543" marR="8543" marT="8543" marB="8543">
                    <a:lnL>
                      <a:noFill/>
                    </a:lnL>
                    <a:lnR>
                      <a:noFill/>
                    </a:lnR>
                    <a:lnT>
                      <a:noFill/>
                    </a:lnT>
                    <a:lnB>
                      <a:noFill/>
                    </a:lnB>
                  </a:tcPr>
                </a:tc>
                <a:tc>
                  <a:txBody>
                    <a:bodyPr/>
                    <a:lstStyle/>
                    <a:p>
                      <a:pPr>
                        <a:lnSpc>
                          <a:spcPct val="115000"/>
                        </a:lnSpc>
                        <a:spcAft>
                          <a:spcPts val="0"/>
                        </a:spcAft>
                      </a:pPr>
                      <a:r>
                        <a:rPr lang="en-AU" sz="1400" b="1">
                          <a:effectLst/>
                          <a:latin typeface="+mn-lt"/>
                          <a:ea typeface="Times New Roman"/>
                          <a:cs typeface="Kartika"/>
                        </a:rPr>
                        <a:t>The Golden Goose</a:t>
                      </a:r>
                      <a:endParaRPr lang="en-AU" sz="1400" b="1">
                        <a:effectLst/>
                        <a:latin typeface="+mn-lt"/>
                        <a:ea typeface="Calibri"/>
                        <a:cs typeface="Kartika"/>
                      </a:endParaRPr>
                    </a:p>
                  </a:txBody>
                  <a:tcPr marL="8543" marR="8543" marT="8543" marB="8543">
                    <a:lnL>
                      <a:noFill/>
                    </a:lnL>
                    <a:lnR>
                      <a:noFill/>
                    </a:lnR>
                    <a:lnT>
                      <a:noFill/>
                    </a:lnT>
                    <a:lnB>
                      <a:noFill/>
                    </a:lnB>
                  </a:tcPr>
                </a:tc>
              </a:tr>
              <a:tr h="266700">
                <a:tc>
                  <a:txBody>
                    <a:bodyPr/>
                    <a:lstStyle/>
                    <a:p>
                      <a:pPr>
                        <a:lnSpc>
                          <a:spcPct val="115000"/>
                        </a:lnSpc>
                        <a:spcAft>
                          <a:spcPts val="0"/>
                        </a:spcAft>
                      </a:pPr>
                      <a:r>
                        <a:rPr lang="en-AU" sz="1400" b="1">
                          <a:effectLst/>
                          <a:latin typeface="+mn-lt"/>
                          <a:ea typeface="Times New Roman"/>
                          <a:cs typeface="Kartika"/>
                        </a:rPr>
                        <a:t>The Little Match-Girl</a:t>
                      </a:r>
                      <a:endParaRPr lang="en-AU" sz="1400" b="1">
                        <a:effectLst/>
                        <a:latin typeface="+mn-lt"/>
                        <a:ea typeface="Calibri"/>
                        <a:cs typeface="Kartika"/>
                      </a:endParaRPr>
                    </a:p>
                  </a:txBody>
                  <a:tcPr marL="8543" marR="8543" marT="8543" marB="8543">
                    <a:lnL>
                      <a:noFill/>
                    </a:lnL>
                    <a:lnR>
                      <a:noFill/>
                    </a:lnR>
                    <a:lnT>
                      <a:noFill/>
                    </a:lnT>
                    <a:lnB>
                      <a:noFill/>
                    </a:lnB>
                  </a:tcPr>
                </a:tc>
                <a:tc>
                  <a:txBody>
                    <a:bodyPr/>
                    <a:lstStyle/>
                    <a:p>
                      <a:pPr>
                        <a:lnSpc>
                          <a:spcPct val="115000"/>
                        </a:lnSpc>
                        <a:spcAft>
                          <a:spcPts val="0"/>
                        </a:spcAft>
                      </a:pPr>
                      <a:r>
                        <a:rPr lang="en-AU" sz="1400" b="1">
                          <a:effectLst/>
                          <a:latin typeface="+mn-lt"/>
                          <a:ea typeface="Times New Roman"/>
                          <a:cs typeface="Kartika"/>
                        </a:rPr>
                        <a:t>The Little Mermaid</a:t>
                      </a:r>
                      <a:endParaRPr lang="en-AU" sz="1400" b="1">
                        <a:effectLst/>
                        <a:latin typeface="+mn-lt"/>
                        <a:ea typeface="Calibri"/>
                        <a:cs typeface="Kartika"/>
                      </a:endParaRPr>
                    </a:p>
                  </a:txBody>
                  <a:tcPr marL="8543" marR="8543" marT="8543" marB="8543">
                    <a:lnL>
                      <a:noFill/>
                    </a:lnL>
                    <a:lnR>
                      <a:noFill/>
                    </a:lnR>
                    <a:lnT>
                      <a:noFill/>
                    </a:lnT>
                    <a:lnB>
                      <a:noFill/>
                    </a:lnB>
                  </a:tcPr>
                </a:tc>
              </a:tr>
              <a:tr h="266700">
                <a:tc>
                  <a:txBody>
                    <a:bodyPr/>
                    <a:lstStyle/>
                    <a:p>
                      <a:pPr>
                        <a:lnSpc>
                          <a:spcPct val="115000"/>
                        </a:lnSpc>
                        <a:spcAft>
                          <a:spcPts val="0"/>
                        </a:spcAft>
                      </a:pPr>
                      <a:r>
                        <a:rPr lang="en-AU" sz="1400" b="1">
                          <a:effectLst/>
                          <a:latin typeface="+mn-lt"/>
                          <a:ea typeface="Times New Roman"/>
                          <a:cs typeface="Kartika"/>
                        </a:rPr>
                        <a:t>The Magic Carpet</a:t>
                      </a:r>
                      <a:endParaRPr lang="en-AU" sz="1400" b="1">
                        <a:effectLst/>
                        <a:latin typeface="+mn-lt"/>
                        <a:ea typeface="Calibri"/>
                        <a:cs typeface="Kartika"/>
                      </a:endParaRPr>
                    </a:p>
                  </a:txBody>
                  <a:tcPr marL="8543" marR="8543" marT="8543" marB="8543">
                    <a:lnL>
                      <a:noFill/>
                    </a:lnL>
                    <a:lnR>
                      <a:noFill/>
                    </a:lnR>
                    <a:lnT>
                      <a:noFill/>
                    </a:lnT>
                    <a:lnB>
                      <a:noFill/>
                    </a:lnB>
                  </a:tcPr>
                </a:tc>
                <a:tc>
                  <a:txBody>
                    <a:bodyPr/>
                    <a:lstStyle/>
                    <a:p>
                      <a:pPr>
                        <a:lnSpc>
                          <a:spcPct val="115000"/>
                        </a:lnSpc>
                        <a:spcAft>
                          <a:spcPts val="0"/>
                        </a:spcAft>
                      </a:pPr>
                      <a:r>
                        <a:rPr lang="en-AU" sz="1400" b="1">
                          <a:effectLst/>
                          <a:latin typeface="+mn-lt"/>
                          <a:ea typeface="Times New Roman"/>
                          <a:cs typeface="Kartika"/>
                        </a:rPr>
                        <a:t>The Musicians of Bremen</a:t>
                      </a:r>
                      <a:endParaRPr lang="en-AU" sz="1400" b="1">
                        <a:effectLst/>
                        <a:latin typeface="+mn-lt"/>
                        <a:ea typeface="Calibri"/>
                        <a:cs typeface="Kartika"/>
                      </a:endParaRPr>
                    </a:p>
                  </a:txBody>
                  <a:tcPr marL="8543" marR="8543" marT="8543" marB="8543">
                    <a:lnL>
                      <a:noFill/>
                    </a:lnL>
                    <a:lnR>
                      <a:noFill/>
                    </a:lnR>
                    <a:lnT>
                      <a:noFill/>
                    </a:lnT>
                    <a:lnB>
                      <a:noFill/>
                    </a:lnB>
                  </a:tcPr>
                </a:tc>
              </a:tr>
              <a:tr h="266700">
                <a:tc>
                  <a:txBody>
                    <a:bodyPr/>
                    <a:lstStyle/>
                    <a:p>
                      <a:pPr>
                        <a:lnSpc>
                          <a:spcPct val="115000"/>
                        </a:lnSpc>
                        <a:spcAft>
                          <a:spcPts val="0"/>
                        </a:spcAft>
                      </a:pPr>
                      <a:r>
                        <a:rPr lang="en-AU" sz="1400" b="1">
                          <a:effectLst/>
                          <a:latin typeface="+mn-lt"/>
                          <a:ea typeface="Times New Roman"/>
                          <a:cs typeface="Kartika"/>
                        </a:rPr>
                        <a:t>The Nightingle</a:t>
                      </a:r>
                      <a:endParaRPr lang="en-AU" sz="1400" b="1">
                        <a:effectLst/>
                        <a:latin typeface="+mn-lt"/>
                        <a:ea typeface="Calibri"/>
                        <a:cs typeface="Kartika"/>
                      </a:endParaRPr>
                    </a:p>
                  </a:txBody>
                  <a:tcPr marL="8543" marR="8543" marT="8543" marB="8543">
                    <a:lnL>
                      <a:noFill/>
                    </a:lnL>
                    <a:lnR>
                      <a:noFill/>
                    </a:lnR>
                    <a:lnT>
                      <a:noFill/>
                    </a:lnT>
                    <a:lnB>
                      <a:noFill/>
                    </a:lnB>
                  </a:tcPr>
                </a:tc>
                <a:tc>
                  <a:txBody>
                    <a:bodyPr/>
                    <a:lstStyle/>
                    <a:p>
                      <a:pPr>
                        <a:lnSpc>
                          <a:spcPct val="115000"/>
                        </a:lnSpc>
                        <a:spcAft>
                          <a:spcPts val="0"/>
                        </a:spcAft>
                      </a:pPr>
                      <a:r>
                        <a:rPr lang="en-AU" sz="1400" b="1">
                          <a:effectLst/>
                          <a:latin typeface="+mn-lt"/>
                          <a:ea typeface="Times New Roman"/>
                          <a:cs typeface="Kartika"/>
                        </a:rPr>
                        <a:t>The Pied Piper of Hamelin--Peppers</a:t>
                      </a:r>
                      <a:endParaRPr lang="en-AU" sz="1400" b="1">
                        <a:effectLst/>
                        <a:latin typeface="+mn-lt"/>
                        <a:ea typeface="Calibri"/>
                        <a:cs typeface="Kartika"/>
                      </a:endParaRPr>
                    </a:p>
                  </a:txBody>
                  <a:tcPr marL="8543" marR="8543" marT="8543" marB="8543">
                    <a:lnL>
                      <a:noFill/>
                    </a:lnL>
                    <a:lnR>
                      <a:noFill/>
                    </a:lnR>
                    <a:lnT>
                      <a:noFill/>
                    </a:lnT>
                    <a:lnB>
                      <a:noFill/>
                    </a:lnB>
                  </a:tcPr>
                </a:tc>
              </a:tr>
              <a:tr h="266700">
                <a:tc>
                  <a:txBody>
                    <a:bodyPr/>
                    <a:lstStyle/>
                    <a:p>
                      <a:pPr>
                        <a:lnSpc>
                          <a:spcPct val="115000"/>
                        </a:lnSpc>
                        <a:spcAft>
                          <a:spcPts val="0"/>
                        </a:spcAft>
                      </a:pPr>
                      <a:r>
                        <a:rPr lang="en-AU" sz="1400" b="1">
                          <a:effectLst/>
                          <a:latin typeface="+mn-lt"/>
                          <a:ea typeface="Times New Roman"/>
                          <a:cs typeface="Kartika"/>
                        </a:rPr>
                        <a:t>The Princess and the Pea</a:t>
                      </a:r>
                      <a:endParaRPr lang="en-AU" sz="1400" b="1">
                        <a:effectLst/>
                        <a:latin typeface="+mn-lt"/>
                        <a:ea typeface="Calibri"/>
                        <a:cs typeface="Kartika"/>
                      </a:endParaRPr>
                    </a:p>
                  </a:txBody>
                  <a:tcPr marL="8543" marR="8543" marT="8543" marB="8543">
                    <a:lnL>
                      <a:noFill/>
                    </a:lnL>
                    <a:lnR>
                      <a:noFill/>
                    </a:lnR>
                    <a:lnT>
                      <a:noFill/>
                    </a:lnT>
                    <a:lnB>
                      <a:noFill/>
                    </a:lnB>
                  </a:tcPr>
                </a:tc>
                <a:tc>
                  <a:txBody>
                    <a:bodyPr/>
                    <a:lstStyle/>
                    <a:p>
                      <a:pPr>
                        <a:lnSpc>
                          <a:spcPct val="115000"/>
                        </a:lnSpc>
                        <a:spcAft>
                          <a:spcPts val="0"/>
                        </a:spcAft>
                      </a:pPr>
                      <a:r>
                        <a:rPr lang="en-AU" sz="1400" b="1">
                          <a:effectLst/>
                          <a:latin typeface="+mn-lt"/>
                          <a:ea typeface="Times New Roman"/>
                          <a:cs typeface="Kartika"/>
                        </a:rPr>
                        <a:t>The Shoemaker and the Elves</a:t>
                      </a:r>
                      <a:endParaRPr lang="en-AU" sz="1400" b="1">
                        <a:effectLst/>
                        <a:latin typeface="+mn-lt"/>
                        <a:ea typeface="Calibri"/>
                        <a:cs typeface="Kartika"/>
                      </a:endParaRPr>
                    </a:p>
                  </a:txBody>
                  <a:tcPr marL="8543" marR="8543" marT="8543" marB="8543">
                    <a:lnL>
                      <a:noFill/>
                    </a:lnL>
                    <a:lnR>
                      <a:noFill/>
                    </a:lnR>
                    <a:lnT>
                      <a:noFill/>
                    </a:lnT>
                    <a:lnB>
                      <a:noFill/>
                    </a:lnB>
                  </a:tcPr>
                </a:tc>
              </a:tr>
              <a:tr h="266700">
                <a:tc>
                  <a:txBody>
                    <a:bodyPr/>
                    <a:lstStyle/>
                    <a:p>
                      <a:pPr>
                        <a:lnSpc>
                          <a:spcPct val="115000"/>
                        </a:lnSpc>
                        <a:spcAft>
                          <a:spcPts val="0"/>
                        </a:spcAft>
                      </a:pPr>
                      <a:r>
                        <a:rPr lang="en-AU" sz="1400" b="1">
                          <a:effectLst/>
                          <a:latin typeface="+mn-lt"/>
                          <a:ea typeface="Times New Roman"/>
                          <a:cs typeface="Kartika"/>
                        </a:rPr>
                        <a:t>The Six Swans</a:t>
                      </a:r>
                      <a:endParaRPr lang="en-AU" sz="1400" b="1">
                        <a:effectLst/>
                        <a:latin typeface="+mn-lt"/>
                        <a:ea typeface="Calibri"/>
                        <a:cs typeface="Kartika"/>
                      </a:endParaRPr>
                    </a:p>
                  </a:txBody>
                  <a:tcPr marL="8543" marR="8543" marT="8543" marB="8543">
                    <a:lnL>
                      <a:noFill/>
                    </a:lnL>
                    <a:lnR>
                      <a:noFill/>
                    </a:lnR>
                    <a:lnT>
                      <a:noFill/>
                    </a:lnT>
                    <a:lnB>
                      <a:noFill/>
                    </a:lnB>
                  </a:tcPr>
                </a:tc>
                <a:tc>
                  <a:txBody>
                    <a:bodyPr/>
                    <a:lstStyle/>
                    <a:p>
                      <a:pPr>
                        <a:lnSpc>
                          <a:spcPct val="115000"/>
                        </a:lnSpc>
                        <a:spcAft>
                          <a:spcPts val="0"/>
                        </a:spcAft>
                      </a:pPr>
                      <a:r>
                        <a:rPr lang="en-AU" sz="1400" b="1">
                          <a:effectLst/>
                          <a:latin typeface="+mn-lt"/>
                          <a:ea typeface="Times New Roman"/>
                          <a:cs typeface="Kartika"/>
                        </a:rPr>
                        <a:t>The Snow Queen</a:t>
                      </a:r>
                      <a:endParaRPr lang="en-AU" sz="1400" b="1">
                        <a:effectLst/>
                        <a:latin typeface="+mn-lt"/>
                        <a:ea typeface="Calibri"/>
                        <a:cs typeface="Kartika"/>
                      </a:endParaRPr>
                    </a:p>
                  </a:txBody>
                  <a:tcPr marL="8543" marR="8543" marT="8543" marB="8543">
                    <a:lnL>
                      <a:noFill/>
                    </a:lnL>
                    <a:lnR>
                      <a:noFill/>
                    </a:lnR>
                    <a:lnT>
                      <a:noFill/>
                    </a:lnT>
                    <a:lnB>
                      <a:noFill/>
                    </a:lnB>
                  </a:tcPr>
                </a:tc>
              </a:tr>
              <a:tr h="266700">
                <a:tc>
                  <a:txBody>
                    <a:bodyPr/>
                    <a:lstStyle/>
                    <a:p>
                      <a:pPr>
                        <a:lnSpc>
                          <a:spcPct val="115000"/>
                        </a:lnSpc>
                        <a:spcAft>
                          <a:spcPts val="0"/>
                        </a:spcAft>
                      </a:pPr>
                      <a:r>
                        <a:rPr lang="en-AU" sz="1400" b="1">
                          <a:effectLst/>
                          <a:latin typeface="+mn-lt"/>
                          <a:ea typeface="Times New Roman"/>
                          <a:cs typeface="Kartika"/>
                        </a:rPr>
                        <a:t>The Sorcerer's Apprentice</a:t>
                      </a:r>
                      <a:endParaRPr lang="en-AU" sz="1400" b="1">
                        <a:effectLst/>
                        <a:latin typeface="+mn-lt"/>
                        <a:ea typeface="Calibri"/>
                        <a:cs typeface="Kartika"/>
                      </a:endParaRPr>
                    </a:p>
                  </a:txBody>
                  <a:tcPr marL="8543" marR="8543" marT="8543" marB="8543">
                    <a:lnL>
                      <a:noFill/>
                    </a:lnL>
                    <a:lnR>
                      <a:noFill/>
                    </a:lnR>
                    <a:lnT>
                      <a:noFill/>
                    </a:lnT>
                    <a:lnB>
                      <a:noFill/>
                    </a:lnB>
                  </a:tcPr>
                </a:tc>
                <a:tc>
                  <a:txBody>
                    <a:bodyPr/>
                    <a:lstStyle/>
                    <a:p>
                      <a:pPr>
                        <a:lnSpc>
                          <a:spcPct val="115000"/>
                        </a:lnSpc>
                        <a:spcAft>
                          <a:spcPts val="0"/>
                        </a:spcAft>
                      </a:pPr>
                      <a:r>
                        <a:rPr lang="en-AU" sz="1400" b="1">
                          <a:effectLst/>
                          <a:latin typeface="+mn-lt"/>
                          <a:ea typeface="Times New Roman"/>
                          <a:cs typeface="Kartika"/>
                        </a:rPr>
                        <a:t>The Steadfast Tin Soldier</a:t>
                      </a:r>
                      <a:endParaRPr lang="en-AU" sz="1400" b="1">
                        <a:effectLst/>
                        <a:latin typeface="+mn-lt"/>
                        <a:ea typeface="Calibri"/>
                        <a:cs typeface="Kartika"/>
                      </a:endParaRPr>
                    </a:p>
                  </a:txBody>
                  <a:tcPr marL="8543" marR="8543" marT="8543" marB="8543">
                    <a:lnL>
                      <a:noFill/>
                    </a:lnL>
                    <a:lnR>
                      <a:noFill/>
                    </a:lnR>
                    <a:lnT>
                      <a:noFill/>
                    </a:lnT>
                    <a:lnB>
                      <a:noFill/>
                    </a:lnB>
                  </a:tcPr>
                </a:tc>
              </a:tr>
              <a:tr h="266700">
                <a:tc>
                  <a:txBody>
                    <a:bodyPr/>
                    <a:lstStyle/>
                    <a:p>
                      <a:pPr>
                        <a:lnSpc>
                          <a:spcPct val="115000"/>
                        </a:lnSpc>
                        <a:spcAft>
                          <a:spcPts val="0"/>
                        </a:spcAft>
                      </a:pPr>
                      <a:r>
                        <a:rPr lang="en-AU" sz="1400" b="1">
                          <a:effectLst/>
                          <a:latin typeface="+mn-lt"/>
                          <a:ea typeface="Times New Roman"/>
                          <a:cs typeface="Kartika"/>
                        </a:rPr>
                        <a:t>The Three Bears</a:t>
                      </a:r>
                      <a:endParaRPr lang="en-AU" sz="1400" b="1">
                        <a:effectLst/>
                        <a:latin typeface="+mn-lt"/>
                        <a:ea typeface="Calibri"/>
                        <a:cs typeface="Kartika"/>
                      </a:endParaRPr>
                    </a:p>
                  </a:txBody>
                  <a:tcPr marL="8543" marR="8543" marT="8543" marB="8543">
                    <a:lnL>
                      <a:noFill/>
                    </a:lnL>
                    <a:lnR>
                      <a:noFill/>
                    </a:lnR>
                    <a:lnT>
                      <a:noFill/>
                    </a:lnT>
                    <a:lnB>
                      <a:noFill/>
                    </a:lnB>
                  </a:tcPr>
                </a:tc>
                <a:tc>
                  <a:txBody>
                    <a:bodyPr/>
                    <a:lstStyle/>
                    <a:p>
                      <a:pPr>
                        <a:lnSpc>
                          <a:spcPct val="115000"/>
                        </a:lnSpc>
                        <a:spcAft>
                          <a:spcPts val="0"/>
                        </a:spcAft>
                      </a:pPr>
                      <a:r>
                        <a:rPr lang="en-AU" sz="1400" b="1">
                          <a:effectLst/>
                          <a:latin typeface="+mn-lt"/>
                          <a:ea typeface="Times New Roman"/>
                          <a:cs typeface="Kartika"/>
                        </a:rPr>
                        <a:t>The Three Little Pigs</a:t>
                      </a:r>
                      <a:endParaRPr lang="en-AU" sz="1400" b="1">
                        <a:effectLst/>
                        <a:latin typeface="+mn-lt"/>
                        <a:ea typeface="Calibri"/>
                        <a:cs typeface="Kartika"/>
                      </a:endParaRPr>
                    </a:p>
                  </a:txBody>
                  <a:tcPr marL="8543" marR="8543" marT="8543" marB="8543">
                    <a:lnL>
                      <a:noFill/>
                    </a:lnL>
                    <a:lnR>
                      <a:noFill/>
                    </a:lnR>
                    <a:lnT>
                      <a:noFill/>
                    </a:lnT>
                    <a:lnB>
                      <a:noFill/>
                    </a:lnB>
                  </a:tcPr>
                </a:tc>
              </a:tr>
              <a:tr h="266700">
                <a:tc>
                  <a:txBody>
                    <a:bodyPr/>
                    <a:lstStyle/>
                    <a:p>
                      <a:pPr>
                        <a:lnSpc>
                          <a:spcPct val="115000"/>
                        </a:lnSpc>
                        <a:spcAft>
                          <a:spcPts val="0"/>
                        </a:spcAft>
                      </a:pPr>
                      <a:r>
                        <a:rPr lang="en-AU" sz="1400" b="1">
                          <a:effectLst/>
                          <a:latin typeface="+mn-lt"/>
                          <a:ea typeface="Times New Roman"/>
                          <a:cs typeface="Kartika"/>
                        </a:rPr>
                        <a:t>The Tinderbox</a:t>
                      </a:r>
                      <a:endParaRPr lang="en-AU" sz="1400" b="1">
                        <a:effectLst/>
                        <a:latin typeface="+mn-lt"/>
                        <a:ea typeface="Calibri"/>
                        <a:cs typeface="Kartika"/>
                      </a:endParaRPr>
                    </a:p>
                  </a:txBody>
                  <a:tcPr marL="8543" marR="8543" marT="8543" marB="8543">
                    <a:lnL>
                      <a:noFill/>
                    </a:lnL>
                    <a:lnR>
                      <a:noFill/>
                    </a:lnR>
                    <a:lnT>
                      <a:noFill/>
                    </a:lnT>
                    <a:lnB>
                      <a:noFill/>
                    </a:lnB>
                  </a:tcPr>
                </a:tc>
                <a:tc>
                  <a:txBody>
                    <a:bodyPr/>
                    <a:lstStyle/>
                    <a:p>
                      <a:pPr>
                        <a:lnSpc>
                          <a:spcPct val="115000"/>
                        </a:lnSpc>
                        <a:spcAft>
                          <a:spcPts val="0"/>
                        </a:spcAft>
                      </a:pPr>
                      <a:r>
                        <a:rPr lang="en-AU" sz="1400" b="1">
                          <a:effectLst/>
                          <a:latin typeface="+mn-lt"/>
                          <a:ea typeface="Times New Roman"/>
                          <a:cs typeface="Kartika"/>
                        </a:rPr>
                        <a:t>The Town Mouse and the Country Mouse</a:t>
                      </a:r>
                      <a:endParaRPr lang="en-AU" sz="1400" b="1">
                        <a:effectLst/>
                        <a:latin typeface="+mn-lt"/>
                        <a:ea typeface="Calibri"/>
                        <a:cs typeface="Kartika"/>
                      </a:endParaRPr>
                    </a:p>
                  </a:txBody>
                  <a:tcPr marL="8543" marR="8543" marT="8543" marB="8543">
                    <a:lnL>
                      <a:noFill/>
                    </a:lnL>
                    <a:lnR>
                      <a:noFill/>
                    </a:lnR>
                    <a:lnT>
                      <a:noFill/>
                    </a:lnT>
                    <a:lnB>
                      <a:noFill/>
                    </a:lnB>
                  </a:tcPr>
                </a:tc>
              </a:tr>
              <a:tr h="266700">
                <a:tc>
                  <a:txBody>
                    <a:bodyPr/>
                    <a:lstStyle/>
                    <a:p>
                      <a:pPr>
                        <a:lnSpc>
                          <a:spcPct val="115000"/>
                        </a:lnSpc>
                        <a:spcAft>
                          <a:spcPts val="0"/>
                        </a:spcAft>
                      </a:pPr>
                      <a:r>
                        <a:rPr lang="en-AU" sz="1400" b="1">
                          <a:effectLst/>
                          <a:latin typeface="+mn-lt"/>
                          <a:ea typeface="Times New Roman"/>
                          <a:cs typeface="Kartika"/>
                        </a:rPr>
                        <a:t>The Ugly Duckling</a:t>
                      </a:r>
                      <a:endParaRPr lang="en-AU" sz="1400" b="1">
                        <a:effectLst/>
                        <a:latin typeface="+mn-lt"/>
                        <a:ea typeface="Calibri"/>
                        <a:cs typeface="Kartika"/>
                      </a:endParaRPr>
                    </a:p>
                  </a:txBody>
                  <a:tcPr marL="8543" marR="8543" marT="8543" marB="8543">
                    <a:lnL>
                      <a:noFill/>
                    </a:lnL>
                    <a:lnR>
                      <a:noFill/>
                    </a:lnR>
                    <a:lnT>
                      <a:noFill/>
                    </a:lnT>
                    <a:lnB>
                      <a:noFill/>
                    </a:lnB>
                  </a:tcPr>
                </a:tc>
                <a:tc>
                  <a:txBody>
                    <a:bodyPr/>
                    <a:lstStyle/>
                    <a:p>
                      <a:pPr>
                        <a:lnSpc>
                          <a:spcPct val="115000"/>
                        </a:lnSpc>
                        <a:spcAft>
                          <a:spcPts val="0"/>
                        </a:spcAft>
                      </a:pPr>
                      <a:r>
                        <a:rPr lang="en-AU" sz="1400" b="1">
                          <a:effectLst/>
                          <a:latin typeface="+mn-lt"/>
                          <a:ea typeface="Times New Roman"/>
                          <a:cs typeface="Kartika"/>
                        </a:rPr>
                        <a:t>Three Billy Goats Gruff</a:t>
                      </a:r>
                      <a:endParaRPr lang="en-AU" sz="1400" b="1">
                        <a:effectLst/>
                        <a:latin typeface="+mn-lt"/>
                        <a:ea typeface="Calibri"/>
                        <a:cs typeface="Kartika"/>
                      </a:endParaRPr>
                    </a:p>
                  </a:txBody>
                  <a:tcPr marL="8543" marR="8543" marT="8543" marB="8543">
                    <a:lnL>
                      <a:noFill/>
                    </a:lnL>
                    <a:lnR>
                      <a:noFill/>
                    </a:lnR>
                    <a:lnT>
                      <a:noFill/>
                    </a:lnT>
                    <a:lnB>
                      <a:noFill/>
                    </a:lnB>
                  </a:tcPr>
                </a:tc>
              </a:tr>
              <a:tr h="266700">
                <a:tc>
                  <a:txBody>
                    <a:bodyPr/>
                    <a:lstStyle/>
                    <a:p>
                      <a:pPr>
                        <a:lnSpc>
                          <a:spcPct val="115000"/>
                        </a:lnSpc>
                        <a:spcAft>
                          <a:spcPts val="0"/>
                        </a:spcAft>
                      </a:pPr>
                      <a:r>
                        <a:rPr lang="en-AU" sz="1400" b="1">
                          <a:effectLst/>
                          <a:latin typeface="+mn-lt"/>
                          <a:ea typeface="Times New Roman"/>
                          <a:cs typeface="Kartika"/>
                        </a:rPr>
                        <a:t>Thumbelina</a:t>
                      </a:r>
                      <a:endParaRPr lang="en-AU" sz="1400" b="1">
                        <a:effectLst/>
                        <a:latin typeface="+mn-lt"/>
                        <a:ea typeface="Calibri"/>
                        <a:cs typeface="Kartika"/>
                      </a:endParaRPr>
                    </a:p>
                  </a:txBody>
                  <a:tcPr marL="8543" marR="8543" marT="8543" marB="8543">
                    <a:lnL>
                      <a:noFill/>
                    </a:lnL>
                    <a:lnR>
                      <a:noFill/>
                    </a:lnR>
                    <a:lnT>
                      <a:noFill/>
                    </a:lnT>
                    <a:lnB>
                      <a:noFill/>
                    </a:lnB>
                  </a:tcPr>
                </a:tc>
                <a:tc>
                  <a:txBody>
                    <a:bodyPr/>
                    <a:lstStyle/>
                    <a:p>
                      <a:pPr>
                        <a:lnSpc>
                          <a:spcPct val="115000"/>
                        </a:lnSpc>
                        <a:spcAft>
                          <a:spcPts val="0"/>
                        </a:spcAft>
                      </a:pPr>
                      <a:r>
                        <a:rPr lang="en-AU" sz="1400" b="1" dirty="0">
                          <a:effectLst/>
                          <a:latin typeface="+mn-lt"/>
                          <a:ea typeface="Times New Roman"/>
                          <a:cs typeface="Kartika"/>
                        </a:rPr>
                        <a:t>Tom Thumb</a:t>
                      </a:r>
                      <a:endParaRPr lang="en-AU" sz="1400" b="1" dirty="0">
                        <a:effectLst/>
                        <a:latin typeface="+mn-lt"/>
                        <a:ea typeface="Calibri"/>
                        <a:cs typeface="Kartika"/>
                      </a:endParaRPr>
                    </a:p>
                  </a:txBody>
                  <a:tcPr marL="8543" marR="8543" marT="8543" marB="8543">
                    <a:lnL>
                      <a:noFill/>
                    </a:lnL>
                    <a:lnR>
                      <a:noFill/>
                    </a:lnR>
                    <a:lnT>
                      <a:noFill/>
                    </a:lnT>
                    <a:lnB>
                      <a:noFill/>
                    </a:lnB>
                  </a:tcPr>
                </a:tc>
              </a:tr>
              <a:tr h="266700">
                <a:tc>
                  <a:txBody>
                    <a:bodyPr/>
                    <a:lstStyle/>
                    <a:p>
                      <a:pPr>
                        <a:lnSpc>
                          <a:spcPct val="115000"/>
                        </a:lnSpc>
                        <a:spcAft>
                          <a:spcPts val="0"/>
                        </a:spcAft>
                      </a:pPr>
                      <a:r>
                        <a:rPr lang="en-AU" sz="1400" b="1" dirty="0">
                          <a:effectLst/>
                          <a:latin typeface="+mn-lt"/>
                          <a:ea typeface="Times New Roman"/>
                          <a:cs typeface="Kartika"/>
                        </a:rPr>
                        <a:t>Twelve Dancing Princesses</a:t>
                      </a:r>
                      <a:endParaRPr lang="en-AU" sz="1400" b="1" dirty="0">
                        <a:effectLst/>
                        <a:latin typeface="+mn-lt"/>
                        <a:ea typeface="Calibri"/>
                        <a:cs typeface="Kartika"/>
                      </a:endParaRPr>
                    </a:p>
                  </a:txBody>
                  <a:tcPr marL="8543" marR="8543" marT="8543" marB="8543">
                    <a:lnL>
                      <a:noFill/>
                    </a:lnL>
                    <a:lnR>
                      <a:noFill/>
                    </a:lnR>
                    <a:lnT>
                      <a:noFill/>
                    </a:lnT>
                    <a:lnB>
                      <a:noFill/>
                    </a:lnB>
                  </a:tcPr>
                </a:tc>
                <a:tc>
                  <a:txBody>
                    <a:bodyPr/>
                    <a:lstStyle/>
                    <a:p>
                      <a:pPr>
                        <a:lnSpc>
                          <a:spcPct val="115000"/>
                        </a:lnSpc>
                      </a:pPr>
                      <a:endParaRPr lang="en-AU" sz="1000" dirty="0">
                        <a:effectLst/>
                        <a:latin typeface="Calibri"/>
                        <a:cs typeface="Kartika"/>
                      </a:endParaRPr>
                    </a:p>
                  </a:txBody>
                  <a:tcPr marL="8543" marR="8543" marT="8543" marB="8543" anchor="ctr">
                    <a:lnL>
                      <a:noFill/>
                    </a:lnL>
                    <a:lnR>
                      <a:noFill/>
                    </a:lnR>
                    <a:lnT>
                      <a:noFill/>
                    </a:lnT>
                    <a:lnB>
                      <a:noFill/>
                    </a:lnB>
                  </a:tcPr>
                </a:tc>
              </a:tr>
            </a:tbl>
          </a:graphicData>
        </a:graphic>
      </p:graphicFrame>
      <p:sp>
        <p:nvSpPr>
          <p:cNvPr id="4" name="Footer Placeholder 3"/>
          <p:cNvSpPr>
            <a:spLocks noGrp="1"/>
          </p:cNvSpPr>
          <p:nvPr>
            <p:ph type="ftr" sz="quarter" idx="11"/>
          </p:nvPr>
        </p:nvSpPr>
        <p:spPr/>
        <p:txBody>
          <a:bodyPr/>
          <a:lstStyle/>
          <a:p>
            <a:r>
              <a:rPr lang="en-US" smtClean="0"/>
              <a:t>Ruth Wickham, Grammar Teaching</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3448942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4400" y="2257864"/>
            <a:ext cx="2489200" cy="1940983"/>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A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Make a Little </a:t>
            </a:r>
            <a:br>
              <a:rPr lang="en-A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A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Book</a:t>
            </a:r>
            <a:endParaRPr lang="en-A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5600" y="225253"/>
            <a:ext cx="2514600" cy="1822916"/>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2800" y="209580"/>
            <a:ext cx="2438400" cy="1829808"/>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72200" y="193159"/>
            <a:ext cx="2374900" cy="1782156"/>
          </a:xfrm>
          <a:prstGeom prst="rect">
            <a:avLst/>
          </a:prstGeom>
        </p:spPr>
      </p:pic>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9600" y="2257865"/>
            <a:ext cx="3073400" cy="1889760"/>
          </a:xfrm>
          <a:prstGeom prst="rect">
            <a:avLst/>
          </a:prstGeom>
        </p:spPr>
      </p:pic>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6200" y="4577080"/>
            <a:ext cx="3073400" cy="2162908"/>
          </a:xfrm>
          <a:prstGeom prst="rect">
            <a:avLst/>
          </a:prstGeom>
        </p:spPr>
      </p:pic>
      <p:pic>
        <p:nvPicPr>
          <p:cNvPr id="8" name="Picture 7"/>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683000" y="4577080"/>
            <a:ext cx="3073400" cy="2040988"/>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43600" y="2625643"/>
            <a:ext cx="2992077" cy="3146410"/>
          </a:xfrm>
          <a:prstGeom prst="rect">
            <a:avLst/>
          </a:prstGeom>
        </p:spPr>
      </p:pic>
      <p:sp>
        <p:nvSpPr>
          <p:cNvPr id="10" name="Footer Placeholder 9"/>
          <p:cNvSpPr>
            <a:spLocks noGrp="1"/>
          </p:cNvSpPr>
          <p:nvPr>
            <p:ph type="ftr" sz="quarter" idx="11"/>
          </p:nvPr>
        </p:nvSpPr>
        <p:spPr/>
        <p:txBody>
          <a:bodyPr/>
          <a:lstStyle/>
          <a:p>
            <a:r>
              <a:rPr lang="en-US" smtClean="0"/>
              <a:t>Ruth Wickham, Grammar Teaching</a:t>
            </a:r>
            <a:endParaRPr lang="en-US"/>
          </a:p>
        </p:txBody>
      </p:sp>
      <p:sp>
        <p:nvSpPr>
          <p:cNvPr id="11" name="Slide Number Placeholder 10"/>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372756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5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ppt_x"/>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nodeType="afterEffect">
                                  <p:stCondLst>
                                    <p:cond delay="50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ppt_x"/>
                                          </p:val>
                                        </p:tav>
                                        <p:tav tm="100000">
                                          <p:val>
                                            <p:strVal val="#ppt_x"/>
                                          </p:val>
                                        </p:tav>
                                      </p:tavLst>
                                    </p:anim>
                                    <p:anim calcmode="lin" valueType="num">
                                      <p:cBhvr additive="base">
                                        <p:cTn id="18" dur="10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ID="2" presetClass="entr" presetSubtype="4" fill="hold" nodeType="afterEffect">
                                  <p:stCondLst>
                                    <p:cond delay="50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1000" fill="hold"/>
                                        <p:tgtEl>
                                          <p:spTgt spid="6"/>
                                        </p:tgtEl>
                                        <p:attrNameLst>
                                          <p:attrName>ppt_x</p:attrName>
                                        </p:attrNameLst>
                                      </p:cBhvr>
                                      <p:tavLst>
                                        <p:tav tm="0">
                                          <p:val>
                                            <p:strVal val="#ppt_x"/>
                                          </p:val>
                                        </p:tav>
                                        <p:tav tm="100000">
                                          <p:val>
                                            <p:strVal val="#ppt_x"/>
                                          </p:val>
                                        </p:tav>
                                      </p:tavLst>
                                    </p:anim>
                                    <p:anim calcmode="lin" valueType="num">
                                      <p:cBhvr additive="base">
                                        <p:cTn id="23" dur="10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6000"/>
                            </p:stCondLst>
                            <p:childTnLst>
                              <p:par>
                                <p:cTn id="25" presetID="2" presetClass="entr" presetSubtype="3" fill="hold" nodeType="afterEffect">
                                  <p:stCondLst>
                                    <p:cond delay="5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1+#ppt_w/2"/>
                                          </p:val>
                                        </p:tav>
                                        <p:tav tm="100000">
                                          <p:val>
                                            <p:strVal val="#ppt_x"/>
                                          </p:val>
                                        </p:tav>
                                      </p:tavLst>
                                    </p:anim>
                                    <p:anim calcmode="lin" valueType="num">
                                      <p:cBhvr additive="base">
                                        <p:cTn id="28" dur="1000" fill="hold"/>
                                        <p:tgtEl>
                                          <p:spTgt spid="7"/>
                                        </p:tgtEl>
                                        <p:attrNameLst>
                                          <p:attrName>ppt_y</p:attrName>
                                        </p:attrNameLst>
                                      </p:cBhvr>
                                      <p:tavLst>
                                        <p:tav tm="0">
                                          <p:val>
                                            <p:strVal val="0-#ppt_h/2"/>
                                          </p:val>
                                        </p:tav>
                                        <p:tav tm="100000">
                                          <p:val>
                                            <p:strVal val="#ppt_y"/>
                                          </p:val>
                                        </p:tav>
                                      </p:tavLst>
                                    </p:anim>
                                  </p:childTnLst>
                                </p:cTn>
                              </p:par>
                            </p:childTnLst>
                          </p:cTn>
                        </p:par>
                        <p:par>
                          <p:cTn id="29" fill="hold">
                            <p:stCondLst>
                              <p:cond delay="7500"/>
                            </p:stCondLst>
                            <p:childTnLst>
                              <p:par>
                                <p:cTn id="30" presetID="2" presetClass="entr" presetSubtype="1" fill="hold" nodeType="afterEffect">
                                  <p:stCondLst>
                                    <p:cond delay="50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1000" fill="hold"/>
                                        <p:tgtEl>
                                          <p:spTgt spid="8"/>
                                        </p:tgtEl>
                                        <p:attrNameLst>
                                          <p:attrName>ppt_x</p:attrName>
                                        </p:attrNameLst>
                                      </p:cBhvr>
                                      <p:tavLst>
                                        <p:tav tm="0">
                                          <p:val>
                                            <p:strVal val="#ppt_x"/>
                                          </p:val>
                                        </p:tav>
                                        <p:tav tm="100000">
                                          <p:val>
                                            <p:strVal val="#ppt_x"/>
                                          </p:val>
                                        </p:tav>
                                      </p:tavLst>
                                    </p:anim>
                                    <p:anim calcmode="lin" valueType="num">
                                      <p:cBhvr additive="base">
                                        <p:cTn id="33" dur="1000" fill="hold"/>
                                        <p:tgtEl>
                                          <p:spTgt spid="8"/>
                                        </p:tgtEl>
                                        <p:attrNameLst>
                                          <p:attrName>ppt_y</p:attrName>
                                        </p:attrNameLst>
                                      </p:cBhvr>
                                      <p:tavLst>
                                        <p:tav tm="0">
                                          <p:val>
                                            <p:strVal val="0-#ppt_h/2"/>
                                          </p:val>
                                        </p:tav>
                                        <p:tav tm="100000">
                                          <p:val>
                                            <p:strVal val="#ppt_y"/>
                                          </p:val>
                                        </p:tav>
                                      </p:tavLst>
                                    </p:anim>
                                  </p:childTnLst>
                                </p:cTn>
                              </p:par>
                            </p:childTnLst>
                          </p:cTn>
                        </p:par>
                        <p:par>
                          <p:cTn id="34" fill="hold">
                            <p:stCondLst>
                              <p:cond delay="9000"/>
                            </p:stCondLst>
                            <p:childTnLst>
                              <p:par>
                                <p:cTn id="35" presetID="2" presetClass="entr" presetSubtype="2" fill="hold" nodeType="afterEffect">
                                  <p:stCondLst>
                                    <p:cond delay="5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1000" fill="hold"/>
                                        <p:tgtEl>
                                          <p:spTgt spid="9"/>
                                        </p:tgtEl>
                                        <p:attrNameLst>
                                          <p:attrName>ppt_x</p:attrName>
                                        </p:attrNameLst>
                                      </p:cBhvr>
                                      <p:tavLst>
                                        <p:tav tm="0">
                                          <p:val>
                                            <p:strVal val="1+#ppt_w/2"/>
                                          </p:val>
                                        </p:tav>
                                        <p:tav tm="100000">
                                          <p:val>
                                            <p:strVal val="#ppt_x"/>
                                          </p:val>
                                        </p:tav>
                                      </p:tavLst>
                                    </p:anim>
                                    <p:anim calcmode="lin" valueType="num">
                                      <p:cBhvr additive="base">
                                        <p:cTn id="3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250" y="40178"/>
            <a:ext cx="9110750" cy="6833062"/>
          </a:xfrm>
          <a:prstGeom prst="rect">
            <a:avLst/>
          </a:prstGeom>
        </p:spPr>
      </p:pic>
      <p:sp>
        <p:nvSpPr>
          <p:cNvPr id="2" name="Title 1"/>
          <p:cNvSpPr>
            <a:spLocks noGrp="1"/>
          </p:cNvSpPr>
          <p:nvPr>
            <p:ph type="title"/>
          </p:nvPr>
        </p:nvSpPr>
        <p:spPr/>
        <p:txBody>
          <a:bodyPr>
            <a:normAutofit/>
          </a:bodyPr>
          <a:lstStyle/>
          <a:p>
            <a:r>
              <a:rPr lang="en-AU"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 Songs and Chants</a:t>
            </a:r>
            <a:endParaRPr lang="en-AU"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Footer Placeholder 3"/>
          <p:cNvSpPr>
            <a:spLocks noGrp="1"/>
          </p:cNvSpPr>
          <p:nvPr>
            <p:ph type="ftr" sz="quarter" idx="11"/>
          </p:nvPr>
        </p:nvSpPr>
        <p:spPr/>
        <p:txBody>
          <a:bodyPr/>
          <a:lstStyle/>
          <a:p>
            <a:r>
              <a:rPr lang="en-US" smtClean="0"/>
              <a:t>Ruth Wickham, Grammar Teaching</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114703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2965" y="69687"/>
            <a:ext cx="8229600" cy="844713"/>
          </a:xfrm>
        </p:spPr>
        <p:txBody>
          <a:bodyPr/>
          <a:lstStyle/>
          <a:p>
            <a:r>
              <a:rPr lang="en-AU" dirty="0" smtClean="0"/>
              <a:t>Choose a Song</a:t>
            </a:r>
            <a:endParaRPr lang="en-AU" dirty="0"/>
          </a:p>
        </p:txBody>
      </p:sp>
      <p:sp>
        <p:nvSpPr>
          <p:cNvPr id="3" name="TextBox 2"/>
          <p:cNvSpPr txBox="1"/>
          <p:nvPr/>
        </p:nvSpPr>
        <p:spPr>
          <a:xfrm>
            <a:off x="457200" y="762001"/>
            <a:ext cx="8458200" cy="5632311"/>
          </a:xfrm>
          <a:prstGeom prst="rect">
            <a:avLst/>
          </a:prstGeom>
          <a:noFill/>
        </p:spPr>
        <p:txBody>
          <a:bodyPr wrap="square" rtlCol="0">
            <a:spAutoFit/>
          </a:bodyPr>
          <a:lstStyle/>
          <a:p>
            <a:r>
              <a:rPr lang="en-AU" sz="2400" dirty="0" smtClean="0"/>
              <a:t>Frere Jacques / Are you sleeping	5 little ducks</a:t>
            </a:r>
          </a:p>
          <a:p>
            <a:r>
              <a:rPr lang="en-AU" sz="2400" dirty="0" smtClean="0"/>
              <a:t>Auld </a:t>
            </a:r>
            <a:r>
              <a:rPr lang="en-AU" sz="2400" dirty="0" err="1" smtClean="0"/>
              <a:t>lang</a:t>
            </a:r>
            <a:r>
              <a:rPr lang="en-AU" sz="2400" dirty="0" smtClean="0"/>
              <a:t> </a:t>
            </a:r>
            <a:r>
              <a:rPr lang="en-AU" sz="2400" dirty="0" err="1" smtClean="0"/>
              <a:t>syne</a:t>
            </a:r>
            <a:r>
              <a:rPr lang="en-AU" sz="2400" dirty="0" smtClean="0"/>
              <a:t>				10 in the bed</a:t>
            </a:r>
          </a:p>
          <a:p>
            <a:r>
              <a:rPr lang="en-AU" sz="2400" dirty="0" smtClean="0"/>
              <a:t>Farmer in the dell			Alison’s Camel</a:t>
            </a:r>
          </a:p>
          <a:p>
            <a:r>
              <a:rPr lang="en-AU" sz="2400" dirty="0" smtClean="0"/>
              <a:t>Happy birthday			Bear went over the mountain</a:t>
            </a:r>
          </a:p>
          <a:p>
            <a:r>
              <a:rPr lang="en-AU" sz="2400" dirty="0" smtClean="0"/>
              <a:t>Clementine				</a:t>
            </a:r>
            <a:r>
              <a:rPr lang="en-AU" sz="2400" dirty="0"/>
              <a:t>B</a:t>
            </a:r>
            <a:r>
              <a:rPr lang="en-AU" sz="2400" dirty="0" smtClean="0"/>
              <a:t>.I.N.G.O</a:t>
            </a:r>
          </a:p>
          <a:p>
            <a:r>
              <a:rPr lang="en-AU" sz="2400" dirty="0" smtClean="0"/>
              <a:t>Here we go round the mulberry bush	 Grand old Duke of York</a:t>
            </a:r>
          </a:p>
          <a:p>
            <a:r>
              <a:rPr lang="en-AU" sz="2400" dirty="0" err="1" smtClean="0"/>
              <a:t>Hokey</a:t>
            </a:r>
            <a:r>
              <a:rPr lang="en-AU" sz="2400" dirty="0" smtClean="0"/>
              <a:t> Pokey				I met a bear</a:t>
            </a:r>
          </a:p>
          <a:p>
            <a:r>
              <a:rPr lang="en-AU" sz="2400" dirty="0" smtClean="0"/>
              <a:t>I’m a little teapot			Long legged sailor</a:t>
            </a:r>
          </a:p>
          <a:p>
            <a:r>
              <a:rPr lang="en-AU" sz="2400" dirty="0" smtClean="0"/>
              <a:t>If you’re happy and you know it	On top of spaghetti</a:t>
            </a:r>
          </a:p>
          <a:p>
            <a:r>
              <a:rPr lang="en-AU" sz="2400" dirty="0" smtClean="0"/>
              <a:t>London Bridge is falling down		Sailor went to sea</a:t>
            </a:r>
          </a:p>
          <a:p>
            <a:r>
              <a:rPr lang="en-AU" sz="2400" dirty="0" smtClean="0"/>
              <a:t>Mary had a little lamb			Hole in my bucket</a:t>
            </a:r>
          </a:p>
          <a:p>
            <a:r>
              <a:rPr lang="en-AU" sz="2400" dirty="0" smtClean="0"/>
              <a:t>Old MacDonald had a farm		To </a:t>
            </a:r>
            <a:r>
              <a:rPr lang="en-AU" sz="2400" dirty="0"/>
              <a:t>market to </a:t>
            </a:r>
            <a:r>
              <a:rPr lang="en-AU" sz="2400" dirty="0" smtClean="0"/>
              <a:t>market</a:t>
            </a:r>
          </a:p>
          <a:p>
            <a:r>
              <a:rPr lang="en-AU" sz="2400" dirty="0" smtClean="0"/>
              <a:t>Row, row, row your boat		Skip </a:t>
            </a:r>
            <a:r>
              <a:rPr lang="en-AU" sz="2400" dirty="0"/>
              <a:t>to my </a:t>
            </a:r>
            <a:r>
              <a:rPr lang="en-AU" sz="2400" dirty="0" smtClean="0"/>
              <a:t>Lou</a:t>
            </a:r>
          </a:p>
          <a:p>
            <a:r>
              <a:rPr lang="en-AU" sz="2400" dirty="0" smtClean="0"/>
              <a:t>This old man				Wheels on the bus</a:t>
            </a:r>
          </a:p>
          <a:p>
            <a:r>
              <a:rPr lang="en-AU" sz="2400" dirty="0" smtClean="0"/>
              <a:t>Where is </a:t>
            </a:r>
            <a:r>
              <a:rPr lang="en-AU" sz="2400" dirty="0" err="1"/>
              <a:t>T</a:t>
            </a:r>
            <a:r>
              <a:rPr lang="en-AU" sz="2400" dirty="0" err="1" smtClean="0"/>
              <a:t>humbkin</a:t>
            </a:r>
            <a:r>
              <a:rPr lang="en-AU" sz="2400" dirty="0"/>
              <a:t>	</a:t>
            </a:r>
            <a:r>
              <a:rPr lang="en-AU" sz="2400" dirty="0" smtClean="0"/>
              <a:t>		Brown girl in the rain</a:t>
            </a:r>
          </a:p>
        </p:txBody>
      </p:sp>
      <p:sp>
        <p:nvSpPr>
          <p:cNvPr id="4" name="Footer Placeholder 3"/>
          <p:cNvSpPr>
            <a:spLocks noGrp="1"/>
          </p:cNvSpPr>
          <p:nvPr>
            <p:ph type="ftr" sz="quarter" idx="11"/>
          </p:nvPr>
        </p:nvSpPr>
        <p:spPr/>
        <p:txBody>
          <a:bodyPr/>
          <a:lstStyle/>
          <a:p>
            <a:r>
              <a:rPr lang="en-US" smtClean="0"/>
              <a:t>Ruth Wickham, Grammar Teaching</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38488346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AU" sz="6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Song as a Text</a:t>
            </a:r>
            <a:endParaRPr lang="en-AU" sz="6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Footer Placeholder 3"/>
          <p:cNvSpPr>
            <a:spLocks noGrp="1"/>
          </p:cNvSpPr>
          <p:nvPr>
            <p:ph type="ftr" sz="quarter" idx="11"/>
          </p:nvPr>
        </p:nvSpPr>
        <p:spPr/>
        <p:txBody>
          <a:bodyPr/>
          <a:lstStyle/>
          <a:p>
            <a:r>
              <a:rPr lang="en-US" smtClean="0"/>
              <a:t>Ruth Wickham, Grammar Teaching</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592496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Find a song with particular words</a:t>
            </a:r>
            <a:endParaRPr lang="en-AU" dirty="0"/>
          </a:p>
        </p:txBody>
      </p:sp>
      <p:pic>
        <p:nvPicPr>
          <p:cNvPr id="3" name="Picture 2"/>
          <p:cNvPicPr/>
          <p:nvPr/>
        </p:nvPicPr>
        <p:blipFill>
          <a:blip r:embed="rId2">
            <a:extLst>
              <a:ext uri="{28A0092B-C50C-407E-A947-70E740481C1C}">
                <a14:useLocalDpi xmlns:a14="http://schemas.microsoft.com/office/drawing/2010/main"/>
              </a:ext>
            </a:extLst>
          </a:blip>
          <a:stretch>
            <a:fillRect/>
          </a:stretch>
        </p:blipFill>
        <p:spPr>
          <a:xfrm>
            <a:off x="0" y="1371600"/>
            <a:ext cx="9144000" cy="5486400"/>
          </a:xfrm>
          <a:prstGeom prst="rect">
            <a:avLst/>
          </a:prstGeom>
        </p:spPr>
      </p:pic>
      <p:sp>
        <p:nvSpPr>
          <p:cNvPr id="4" name="Footer Placeholder 3"/>
          <p:cNvSpPr>
            <a:spLocks noGrp="1"/>
          </p:cNvSpPr>
          <p:nvPr>
            <p:ph type="ftr" sz="quarter" idx="11"/>
          </p:nvPr>
        </p:nvSpPr>
        <p:spPr/>
        <p:txBody>
          <a:bodyPr/>
          <a:lstStyle/>
          <a:p>
            <a:r>
              <a:rPr lang="en-US" smtClean="0"/>
              <a:t>Ruth Wickham, Grammar Teaching</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21457000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Look at the song carefully</a:t>
            </a:r>
            <a:endParaRPr lang="en-AU" dirty="0"/>
          </a:p>
        </p:txBody>
      </p:sp>
      <p:pic>
        <p:nvPicPr>
          <p:cNvPr id="3" name="Picture 2"/>
          <p:cNvPicPr/>
          <p:nvPr/>
        </p:nvPicPr>
        <p:blipFill>
          <a:blip r:embed="rId2">
            <a:extLst>
              <a:ext uri="{28A0092B-C50C-407E-A947-70E740481C1C}">
                <a14:useLocalDpi xmlns:a14="http://schemas.microsoft.com/office/drawing/2010/main"/>
              </a:ext>
            </a:extLst>
          </a:blip>
          <a:stretch>
            <a:fillRect/>
          </a:stretch>
        </p:blipFill>
        <p:spPr>
          <a:xfrm>
            <a:off x="0" y="1371600"/>
            <a:ext cx="9144000" cy="5486400"/>
          </a:xfrm>
          <a:prstGeom prst="rect">
            <a:avLst/>
          </a:prstGeom>
        </p:spPr>
      </p:pic>
      <p:sp>
        <p:nvSpPr>
          <p:cNvPr id="4" name="Footer Placeholder 3"/>
          <p:cNvSpPr>
            <a:spLocks noGrp="1"/>
          </p:cNvSpPr>
          <p:nvPr>
            <p:ph type="ftr" sz="quarter" idx="11"/>
          </p:nvPr>
        </p:nvSpPr>
        <p:spPr/>
        <p:txBody>
          <a:bodyPr/>
          <a:lstStyle/>
          <a:p>
            <a:r>
              <a:rPr lang="en-US" smtClean="0"/>
              <a:t>Ruth Wickham, Grammar Teaching</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33697140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Chants</a:t>
            </a:r>
            <a:endParaRPr lang="en-AU" b="1"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996" y="1254290"/>
            <a:ext cx="9116008" cy="5603710"/>
          </a:xfrm>
          <a:prstGeom prst="rect">
            <a:avLst/>
          </a:prstGeom>
        </p:spPr>
      </p:pic>
      <p:sp>
        <p:nvSpPr>
          <p:cNvPr id="4" name="TextBox 3"/>
          <p:cNvSpPr txBox="1"/>
          <p:nvPr/>
        </p:nvSpPr>
        <p:spPr>
          <a:xfrm>
            <a:off x="381000" y="1905000"/>
            <a:ext cx="3505200" cy="523220"/>
          </a:xfrm>
          <a:prstGeom prst="rect">
            <a:avLst/>
          </a:prstGeom>
          <a:noFill/>
        </p:spPr>
        <p:txBody>
          <a:bodyPr wrap="square" rtlCol="0">
            <a:spAutoFit/>
          </a:bodyPr>
          <a:lstStyle/>
          <a:p>
            <a:r>
              <a:rPr lang="en-A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Carolyn Graham</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Footer Placeholder 4"/>
          <p:cNvSpPr>
            <a:spLocks noGrp="1"/>
          </p:cNvSpPr>
          <p:nvPr>
            <p:ph type="ftr" sz="quarter" idx="11"/>
          </p:nvPr>
        </p:nvSpPr>
        <p:spPr/>
        <p:txBody>
          <a:bodyPr/>
          <a:lstStyle/>
          <a:p>
            <a:r>
              <a:rPr lang="en-US" smtClean="0"/>
              <a:t>Ruth Wickham, Grammar Teaching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11775098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143000"/>
          </a:xfrm>
        </p:spPr>
        <p:txBody>
          <a:bodyPr>
            <a:normAutofit/>
          </a:bodyPr>
          <a:lstStyle/>
          <a:p>
            <a:r>
              <a:rPr lang="en-AU" sz="6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Vocabulary Practice</a:t>
            </a:r>
            <a:endParaRPr lang="en-AU" sz="6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8" name="TextBox 7"/>
          <p:cNvSpPr txBox="1"/>
          <p:nvPr/>
        </p:nvSpPr>
        <p:spPr>
          <a:xfrm>
            <a:off x="304800" y="1295400"/>
            <a:ext cx="4419600" cy="646331"/>
          </a:xfrm>
          <a:prstGeom prst="rect">
            <a:avLst/>
          </a:prstGeom>
          <a:noFill/>
        </p:spPr>
        <p:txBody>
          <a:bodyPr wrap="square" rtlCol="0">
            <a:spAutoFit/>
          </a:bodyPr>
          <a:lstStyle/>
          <a:p>
            <a:r>
              <a:rPr lang="en-AU" sz="3600" i="1" u="sng"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rPr>
              <a:t>1. Choose your theme:</a:t>
            </a:r>
            <a:endParaRPr lang="en-AU" sz="3600" i="1" u="sng"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endParaRPr>
          </a:p>
        </p:txBody>
      </p:sp>
      <p:grpSp>
        <p:nvGrpSpPr>
          <p:cNvPr id="27" name="Group 26"/>
          <p:cNvGrpSpPr/>
          <p:nvPr/>
        </p:nvGrpSpPr>
        <p:grpSpPr>
          <a:xfrm>
            <a:off x="1057275" y="2057400"/>
            <a:ext cx="1295400" cy="1332487"/>
            <a:chOff x="1057275" y="2057400"/>
            <a:chExt cx="1295400" cy="1332487"/>
          </a:xfrm>
        </p:grpSpPr>
        <p:sp>
          <p:nvSpPr>
            <p:cNvPr id="15" name="TextBox 14"/>
            <p:cNvSpPr txBox="1"/>
            <p:nvPr/>
          </p:nvSpPr>
          <p:spPr>
            <a:xfrm>
              <a:off x="1057275" y="2805112"/>
              <a:ext cx="1295400" cy="584775"/>
            </a:xfrm>
            <a:prstGeom prst="rect">
              <a:avLst/>
            </a:prstGeom>
            <a:noFill/>
          </p:spPr>
          <p:txBody>
            <a:bodyPr wrap="square" rtlCol="0">
              <a:spAutoFit/>
            </a:bodyPr>
            <a:lstStyle/>
            <a:p>
              <a:r>
                <a:rPr lang="en-AU" sz="3200" dirty="0" smtClean="0"/>
                <a:t>school</a:t>
              </a:r>
              <a:endParaRPr lang="en-AU" sz="3200" dirty="0"/>
            </a:p>
          </p:txBody>
        </p:sp>
        <p:pic>
          <p:nvPicPr>
            <p:cNvPr id="1027" name="Picture 3" descr="C:\Users\Ruth\AppData\Local\Microsoft\Windows\Temporary Internet Files\Content.IE5\LWJ31NZR\MP90043948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0" y="2057400"/>
              <a:ext cx="1062574" cy="798512"/>
            </a:xfrm>
            <a:prstGeom prst="rect">
              <a:avLst/>
            </a:prstGeom>
            <a:noFill/>
          </p:spPr>
        </p:pic>
      </p:grpSp>
      <p:grpSp>
        <p:nvGrpSpPr>
          <p:cNvPr id="29" name="Group 28"/>
          <p:cNvGrpSpPr/>
          <p:nvPr/>
        </p:nvGrpSpPr>
        <p:grpSpPr>
          <a:xfrm>
            <a:off x="5791200" y="1676400"/>
            <a:ext cx="1600200" cy="1651575"/>
            <a:chOff x="5791200" y="1676400"/>
            <a:chExt cx="1600200" cy="1651575"/>
          </a:xfrm>
        </p:grpSpPr>
        <p:sp>
          <p:nvSpPr>
            <p:cNvPr id="12" name="TextBox 11"/>
            <p:cNvSpPr txBox="1"/>
            <p:nvPr/>
          </p:nvSpPr>
          <p:spPr>
            <a:xfrm>
              <a:off x="5791200" y="2743200"/>
              <a:ext cx="1600200" cy="584775"/>
            </a:xfrm>
            <a:prstGeom prst="rect">
              <a:avLst/>
            </a:prstGeom>
            <a:noFill/>
          </p:spPr>
          <p:txBody>
            <a:bodyPr wrap="square" rtlCol="0">
              <a:spAutoFit/>
            </a:bodyPr>
            <a:lstStyle/>
            <a:p>
              <a:r>
                <a:rPr lang="en-AU" sz="3200" dirty="0" smtClean="0"/>
                <a:t>animals</a:t>
              </a:r>
              <a:endParaRPr lang="en-AU" sz="3200" dirty="0"/>
            </a:p>
          </p:txBody>
        </p:sp>
        <p:pic>
          <p:nvPicPr>
            <p:cNvPr id="1028" name="Picture 4" descr="C:\Users\Ruth\AppData\Local\Microsoft\Windows\Temporary Internet Files\Content.IE5\IDQYU5JW\MP900448677[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1200" y="1676400"/>
              <a:ext cx="1318846" cy="1143000"/>
            </a:xfrm>
            <a:prstGeom prst="rect">
              <a:avLst/>
            </a:prstGeom>
            <a:noFill/>
          </p:spPr>
        </p:pic>
      </p:grpSp>
      <p:grpSp>
        <p:nvGrpSpPr>
          <p:cNvPr id="28" name="Group 27"/>
          <p:cNvGrpSpPr/>
          <p:nvPr/>
        </p:nvGrpSpPr>
        <p:grpSpPr>
          <a:xfrm>
            <a:off x="3428999" y="2438400"/>
            <a:ext cx="1334647" cy="1651575"/>
            <a:chOff x="3428999" y="2438400"/>
            <a:chExt cx="1334647" cy="1651575"/>
          </a:xfrm>
        </p:grpSpPr>
        <p:sp>
          <p:nvSpPr>
            <p:cNvPr id="9" name="TextBox 8"/>
            <p:cNvSpPr txBox="1"/>
            <p:nvPr/>
          </p:nvSpPr>
          <p:spPr>
            <a:xfrm>
              <a:off x="3505200" y="3505200"/>
              <a:ext cx="1063240" cy="584775"/>
            </a:xfrm>
            <a:prstGeom prst="rect">
              <a:avLst/>
            </a:prstGeom>
            <a:noFill/>
          </p:spPr>
          <p:txBody>
            <a:bodyPr wrap="square" rtlCol="0">
              <a:spAutoFit/>
            </a:bodyPr>
            <a:lstStyle/>
            <a:p>
              <a:r>
                <a:rPr lang="en-AU" sz="3200" dirty="0" smtClean="0"/>
                <a:t>food</a:t>
              </a:r>
              <a:endParaRPr lang="en-AU" sz="3200" dirty="0"/>
            </a:p>
          </p:txBody>
        </p:sp>
        <p:pic>
          <p:nvPicPr>
            <p:cNvPr id="1029" name="Picture 5" descr="C:\Users\Ruth\AppData\Local\Microsoft\Windows\Temporary Internet Files\Content.IE5\NIA2V004\MP900444229[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28999" y="2438400"/>
              <a:ext cx="1334647" cy="990600"/>
            </a:xfrm>
            <a:prstGeom prst="rect">
              <a:avLst/>
            </a:prstGeom>
            <a:noFill/>
          </p:spPr>
        </p:pic>
      </p:grpSp>
      <p:grpSp>
        <p:nvGrpSpPr>
          <p:cNvPr id="30" name="Group 29"/>
          <p:cNvGrpSpPr/>
          <p:nvPr/>
        </p:nvGrpSpPr>
        <p:grpSpPr>
          <a:xfrm>
            <a:off x="7315200" y="3134198"/>
            <a:ext cx="1219201" cy="1870177"/>
            <a:chOff x="7315200" y="3134198"/>
            <a:chExt cx="1219201" cy="1870177"/>
          </a:xfrm>
        </p:grpSpPr>
        <p:sp>
          <p:nvSpPr>
            <p:cNvPr id="14" name="TextBox 13"/>
            <p:cNvSpPr txBox="1"/>
            <p:nvPr/>
          </p:nvSpPr>
          <p:spPr>
            <a:xfrm>
              <a:off x="7315200" y="4419600"/>
              <a:ext cx="1219200" cy="584775"/>
            </a:xfrm>
            <a:prstGeom prst="rect">
              <a:avLst/>
            </a:prstGeom>
            <a:noFill/>
          </p:spPr>
          <p:txBody>
            <a:bodyPr wrap="square" rtlCol="0">
              <a:spAutoFit/>
            </a:bodyPr>
            <a:lstStyle/>
            <a:p>
              <a:r>
                <a:rPr lang="en-AU" sz="3200" dirty="0" smtClean="0"/>
                <a:t>music</a:t>
              </a:r>
              <a:endParaRPr lang="en-AU" sz="3200" dirty="0"/>
            </a:p>
          </p:txBody>
        </p:sp>
        <p:pic>
          <p:nvPicPr>
            <p:cNvPr id="1031" name="Picture 7" descr="C:\Users\Ruth\AppData\Local\Microsoft\Windows\Temporary Internet Files\Content.IE5\LWJ31NZR\MC900438185[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43801" y="3134198"/>
              <a:ext cx="990600" cy="1209202"/>
            </a:xfrm>
            <a:prstGeom prst="rect">
              <a:avLst/>
            </a:prstGeom>
            <a:noFill/>
          </p:spPr>
        </p:pic>
      </p:grpSp>
      <p:grpSp>
        <p:nvGrpSpPr>
          <p:cNvPr id="33" name="Group 32"/>
          <p:cNvGrpSpPr/>
          <p:nvPr/>
        </p:nvGrpSpPr>
        <p:grpSpPr>
          <a:xfrm>
            <a:off x="5105400" y="4572000"/>
            <a:ext cx="1752600" cy="1651575"/>
            <a:chOff x="5105400" y="4572000"/>
            <a:chExt cx="1752600" cy="1651575"/>
          </a:xfrm>
        </p:grpSpPr>
        <p:sp>
          <p:nvSpPr>
            <p:cNvPr id="11" name="TextBox 10"/>
            <p:cNvSpPr txBox="1"/>
            <p:nvPr/>
          </p:nvSpPr>
          <p:spPr>
            <a:xfrm>
              <a:off x="5105400" y="5638800"/>
              <a:ext cx="1752600" cy="584775"/>
            </a:xfrm>
            <a:prstGeom prst="rect">
              <a:avLst/>
            </a:prstGeom>
            <a:noFill/>
          </p:spPr>
          <p:txBody>
            <a:bodyPr wrap="square" rtlCol="0">
              <a:spAutoFit/>
            </a:bodyPr>
            <a:lstStyle/>
            <a:p>
              <a:r>
                <a:rPr lang="en-AU" sz="3200" dirty="0" smtClean="0"/>
                <a:t>transport</a:t>
              </a:r>
              <a:endParaRPr lang="en-AU" sz="3200" dirty="0"/>
            </a:p>
          </p:txBody>
        </p:sp>
        <p:pic>
          <p:nvPicPr>
            <p:cNvPr id="1034" name="Picture 10" descr="C:\Users\Ruth\AppData\Local\Microsoft\Windows\Temporary Internet Files\Content.IE5\Z3G7OUYG\MC900002164[1].wm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05400" y="4572000"/>
              <a:ext cx="1609800" cy="995362"/>
            </a:xfrm>
            <a:prstGeom prst="rect">
              <a:avLst/>
            </a:prstGeom>
            <a:noFill/>
          </p:spPr>
        </p:pic>
      </p:grpSp>
      <p:grpSp>
        <p:nvGrpSpPr>
          <p:cNvPr id="32" name="Group 31"/>
          <p:cNvGrpSpPr/>
          <p:nvPr/>
        </p:nvGrpSpPr>
        <p:grpSpPr>
          <a:xfrm>
            <a:off x="1524000" y="4724400"/>
            <a:ext cx="2286000" cy="1651575"/>
            <a:chOff x="1524000" y="4724400"/>
            <a:chExt cx="2286000" cy="1651575"/>
          </a:xfrm>
        </p:grpSpPr>
        <p:sp>
          <p:nvSpPr>
            <p:cNvPr id="13" name="TextBox 12"/>
            <p:cNvSpPr txBox="1"/>
            <p:nvPr/>
          </p:nvSpPr>
          <p:spPr>
            <a:xfrm>
              <a:off x="1524000" y="5791200"/>
              <a:ext cx="2286000" cy="584775"/>
            </a:xfrm>
            <a:prstGeom prst="rect">
              <a:avLst/>
            </a:prstGeom>
            <a:noFill/>
          </p:spPr>
          <p:txBody>
            <a:bodyPr wrap="square" rtlCol="0">
              <a:spAutoFit/>
            </a:bodyPr>
            <a:lstStyle/>
            <a:p>
              <a:r>
                <a:rPr lang="en-AU" sz="3200" dirty="0" smtClean="0"/>
                <a:t>occupations</a:t>
              </a:r>
              <a:endParaRPr lang="en-AU" sz="3200" dirty="0"/>
            </a:p>
          </p:txBody>
        </p:sp>
        <p:pic>
          <p:nvPicPr>
            <p:cNvPr id="1035" name="Picture 11" descr="C:\Users\Ruth\AppData\Local\Microsoft\Windows\Temporary Internet Files\Content.IE5\Z3G7OUYG\MC900071355[1].wm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905000" y="4724400"/>
              <a:ext cx="1651278" cy="1143000"/>
            </a:xfrm>
            <a:prstGeom prst="rect">
              <a:avLst/>
            </a:prstGeom>
            <a:noFill/>
          </p:spPr>
        </p:pic>
      </p:grpSp>
      <p:grpSp>
        <p:nvGrpSpPr>
          <p:cNvPr id="31" name="Group 30"/>
          <p:cNvGrpSpPr/>
          <p:nvPr/>
        </p:nvGrpSpPr>
        <p:grpSpPr>
          <a:xfrm>
            <a:off x="228600" y="3505200"/>
            <a:ext cx="1143000" cy="1499175"/>
            <a:chOff x="228600" y="3505200"/>
            <a:chExt cx="1143000" cy="1499175"/>
          </a:xfrm>
        </p:grpSpPr>
        <p:sp>
          <p:nvSpPr>
            <p:cNvPr id="10" name="TextBox 9"/>
            <p:cNvSpPr txBox="1"/>
            <p:nvPr/>
          </p:nvSpPr>
          <p:spPr>
            <a:xfrm>
              <a:off x="228600" y="4419600"/>
              <a:ext cx="1143000" cy="584775"/>
            </a:xfrm>
            <a:prstGeom prst="rect">
              <a:avLst/>
            </a:prstGeom>
            <a:noFill/>
          </p:spPr>
          <p:txBody>
            <a:bodyPr wrap="square" rtlCol="0">
              <a:spAutoFit/>
            </a:bodyPr>
            <a:lstStyle/>
            <a:p>
              <a:r>
                <a:rPr lang="en-AU" sz="3200" dirty="0" smtClean="0"/>
                <a:t>sport</a:t>
              </a:r>
              <a:endParaRPr lang="en-AU" sz="3200" dirty="0"/>
            </a:p>
          </p:txBody>
        </p:sp>
        <p:pic>
          <p:nvPicPr>
            <p:cNvPr id="1036" name="Picture 12" descr="C:\Users\Ruth\AppData\Local\Microsoft\Windows\Temporary Internet Files\Content.IE5\TKUTJBQ1\MC900198966[1].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8600" y="3505200"/>
              <a:ext cx="1015168" cy="1086677"/>
            </a:xfrm>
            <a:prstGeom prst="rect">
              <a:avLst/>
            </a:prstGeom>
            <a:noFill/>
          </p:spPr>
        </p:pic>
      </p:grpSp>
      <p:sp>
        <p:nvSpPr>
          <p:cNvPr id="34" name="Oval 33"/>
          <p:cNvSpPr/>
          <p:nvPr/>
        </p:nvSpPr>
        <p:spPr>
          <a:xfrm>
            <a:off x="7010400" y="5105400"/>
            <a:ext cx="1905000" cy="16002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Footer Placeholder 1"/>
          <p:cNvSpPr>
            <a:spLocks noGrp="1"/>
          </p:cNvSpPr>
          <p:nvPr>
            <p:ph type="ftr" sz="quarter" idx="11"/>
          </p:nvPr>
        </p:nvSpPr>
        <p:spPr/>
        <p:txBody>
          <a:bodyPr/>
          <a:lstStyle/>
          <a:p>
            <a:r>
              <a:rPr lang="en-US" smtClean="0"/>
              <a:t>Ruth Wickham, Grammar Teaching</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149979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 calcmode="lin" valueType="num">
                                      <p:cBhvr>
                                        <p:cTn id="9" dur="1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 presetClass="entr" presetSubtype="1"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additive="base">
                                        <p:cTn id="14" dur="500" fill="hold"/>
                                        <p:tgtEl>
                                          <p:spTgt spid="33"/>
                                        </p:tgtEl>
                                        <p:attrNameLst>
                                          <p:attrName>ppt_x</p:attrName>
                                        </p:attrNameLst>
                                      </p:cBhvr>
                                      <p:tavLst>
                                        <p:tav tm="0">
                                          <p:val>
                                            <p:strVal val="#ppt_x"/>
                                          </p:val>
                                        </p:tav>
                                        <p:tav tm="100000">
                                          <p:val>
                                            <p:strVal val="#ppt_x"/>
                                          </p:val>
                                        </p:tav>
                                      </p:tavLst>
                                    </p:anim>
                                    <p:anim calcmode="lin" valueType="num">
                                      <p:cBhvr additive="base">
                                        <p:cTn id="15" dur="500" fill="hold"/>
                                        <p:tgtEl>
                                          <p:spTgt spid="33"/>
                                        </p:tgtEl>
                                        <p:attrNameLst>
                                          <p:attrName>ppt_y</p:attrName>
                                        </p:attrNameLst>
                                      </p:cBhvr>
                                      <p:tavLst>
                                        <p:tav tm="0">
                                          <p:val>
                                            <p:strVal val="0-#ppt_h/2"/>
                                          </p:val>
                                        </p:tav>
                                        <p:tav tm="100000">
                                          <p:val>
                                            <p:strVal val="#ppt_y"/>
                                          </p:val>
                                        </p:tav>
                                      </p:tavLst>
                                    </p:anim>
                                  </p:childTnLst>
                                </p:cTn>
                              </p:par>
                            </p:childTnLst>
                          </p:cTn>
                        </p:par>
                        <p:par>
                          <p:cTn id="16" fill="hold">
                            <p:stCondLst>
                              <p:cond delay="1500"/>
                            </p:stCondLst>
                            <p:childTnLst>
                              <p:par>
                                <p:cTn id="17" presetID="2" presetClass="entr" presetSubtype="3"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1+#ppt_w/2"/>
                                          </p:val>
                                        </p:tav>
                                        <p:tav tm="100000">
                                          <p:val>
                                            <p:strVal val="#ppt_x"/>
                                          </p:val>
                                        </p:tav>
                                      </p:tavLst>
                                    </p:anim>
                                    <p:anim calcmode="lin" valueType="num">
                                      <p:cBhvr additive="base">
                                        <p:cTn id="20" dur="500" fill="hold"/>
                                        <p:tgtEl>
                                          <p:spTgt spid="31"/>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0-#ppt_w/2"/>
                                          </p:val>
                                        </p:tav>
                                        <p:tav tm="100000">
                                          <p:val>
                                            <p:strVal val="#ppt_x"/>
                                          </p:val>
                                        </p:tav>
                                      </p:tavLst>
                                    </p:anim>
                                    <p:anim calcmode="lin" valueType="num">
                                      <p:cBhvr additive="base">
                                        <p:cTn id="25" dur="500" fill="hold"/>
                                        <p:tgtEl>
                                          <p:spTgt spid="30"/>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9"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0-#ppt_w/2"/>
                                          </p:val>
                                        </p:tav>
                                        <p:tav tm="100000">
                                          <p:val>
                                            <p:strVal val="#ppt_x"/>
                                          </p:val>
                                        </p:tav>
                                      </p:tavLst>
                                    </p:anim>
                                    <p:anim calcmode="lin" valueType="num">
                                      <p:cBhvr additive="base">
                                        <p:cTn id="30" dur="500" fill="hold"/>
                                        <p:tgtEl>
                                          <p:spTgt spid="32"/>
                                        </p:tgtEl>
                                        <p:attrNameLst>
                                          <p:attrName>ppt_y</p:attrName>
                                        </p:attrNameLst>
                                      </p:cBhvr>
                                      <p:tavLst>
                                        <p:tav tm="0">
                                          <p:val>
                                            <p:strVal val="0-#ppt_h/2"/>
                                          </p:val>
                                        </p:tav>
                                        <p:tav tm="100000">
                                          <p:val>
                                            <p:strVal val="#ppt_y"/>
                                          </p:val>
                                        </p:tav>
                                      </p:tavLst>
                                    </p:anim>
                                  </p:childTnLst>
                                </p:cTn>
                              </p:par>
                            </p:childTnLst>
                          </p:cTn>
                        </p:par>
                        <p:par>
                          <p:cTn id="31" fill="hold">
                            <p:stCondLst>
                              <p:cond delay="3000"/>
                            </p:stCondLst>
                            <p:childTnLst>
                              <p:par>
                                <p:cTn id="32" presetID="2" presetClass="entr" presetSubtype="6"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fill="hold"/>
                                        <p:tgtEl>
                                          <p:spTgt spid="27"/>
                                        </p:tgtEl>
                                        <p:attrNameLst>
                                          <p:attrName>ppt_x</p:attrName>
                                        </p:attrNameLst>
                                      </p:cBhvr>
                                      <p:tavLst>
                                        <p:tav tm="0">
                                          <p:val>
                                            <p:strVal val="1+#ppt_w/2"/>
                                          </p:val>
                                        </p:tav>
                                        <p:tav tm="100000">
                                          <p:val>
                                            <p:strVal val="#ppt_x"/>
                                          </p:val>
                                        </p:tav>
                                      </p:tavLst>
                                    </p:anim>
                                    <p:anim calcmode="lin" valueType="num">
                                      <p:cBhvr additive="base">
                                        <p:cTn id="35" dur="500" fill="hold"/>
                                        <p:tgtEl>
                                          <p:spTgt spid="27"/>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2" presetClass="entr" presetSubtype="12"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0-#ppt_w/2"/>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50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0" presetClass="path" presetSubtype="0" accel="50000" decel="50000" fill="hold" grpId="1" nodeType="afterEffect">
                                  <p:stCondLst>
                                    <p:cond delay="0"/>
                                  </p:stCondLst>
                                  <p:childTnLst>
                                    <p:animMotion origin="layout" path="M 0 0 C -0.09341 0.03195 -0.18698 0.06412 -0.22726 0.04861 C -0.26771 0.03311 -0.22344 -0.05671 -0.24236 -0.09282 C -0.26129 -0.12893 -0.29775 -0.1706 -0.34098 -0.16759 C -0.3842 -0.16458 -0.42587 -0.07106 -0.50174 -0.07477 C -0.57726 -0.07847 -0.74948 -0.13402 -0.79549 -0.18981 C -0.8415 -0.2456 -0.79618 -0.35671 -0.77726 -0.40995 C -0.75834 -0.46319 -0.7257 -0.53379 -0.68177 -0.50902 C -0.63785 -0.48426 -0.56111 -0.28981 -0.51389 -0.26064 C -0.46632 -0.23148 -0.41754 -0.30231 -0.39705 -0.33333 C -0.37674 -0.36435 -0.41302 -0.44699 -0.39098 -0.44629 C -0.36893 -0.4456 -0.33056 -0.37014 -0.26511 -0.32916 C -0.19966 -0.28819 -0.04966 -0.20648 0.00156 -0.2 C 0.05277 -0.19352 0.04774 -0.25578 0.04236 -0.29074 C 0.03698 -0.32569 0.00173 -0.36759 -0.03039 -0.40995 C -0.0625 -0.45231 -0.12795 -0.52106 -0.15 -0.54537 C -0.17205 -0.56967 -0.16719 -0.56273 -0.16216 -0.55555 " pathEditMode="relative" ptsTypes="aaaaaaaaaaaaaaaaA">
                                      <p:cBhvr>
                                        <p:cTn id="48" dur="2000" fill="hold"/>
                                        <p:tgtEl>
                                          <p:spTgt spid="3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097280" y="224444"/>
            <a:ext cx="7070668" cy="640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en-AU" sz="7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What is Grammar?</a:t>
            </a:r>
            <a:endParaRPr lang="en-AU" sz="7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2" name="Footer Placeholder 1"/>
          <p:cNvSpPr>
            <a:spLocks noGrp="1"/>
          </p:cNvSpPr>
          <p:nvPr>
            <p:ph type="ftr" sz="quarter" idx="11"/>
          </p:nvPr>
        </p:nvSpPr>
        <p:spPr/>
        <p:txBody>
          <a:bodyPr/>
          <a:lstStyle/>
          <a:p>
            <a:r>
              <a:rPr lang="en-US" smtClean="0"/>
              <a:t>Ruth Wickham, Grammar Teaching</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14131986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AU"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Vocabulary - animals</a:t>
            </a:r>
            <a:endParaRPr lang="en-AU"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Box 2"/>
          <p:cNvSpPr txBox="1"/>
          <p:nvPr/>
        </p:nvSpPr>
        <p:spPr>
          <a:xfrm>
            <a:off x="228600" y="1524000"/>
            <a:ext cx="3810000" cy="58477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A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Choose 5 – 10 words</a:t>
            </a:r>
            <a:endParaRPr lang="en-A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4" name="Group 3"/>
          <p:cNvGrpSpPr/>
          <p:nvPr/>
        </p:nvGrpSpPr>
        <p:grpSpPr>
          <a:xfrm>
            <a:off x="5791200" y="1676400"/>
            <a:ext cx="1828800" cy="1651575"/>
            <a:chOff x="5791200" y="1676400"/>
            <a:chExt cx="1828800" cy="1651575"/>
          </a:xfrm>
        </p:grpSpPr>
        <p:sp>
          <p:nvSpPr>
            <p:cNvPr id="5" name="TextBox 4"/>
            <p:cNvSpPr txBox="1"/>
            <p:nvPr/>
          </p:nvSpPr>
          <p:spPr>
            <a:xfrm>
              <a:off x="5791200" y="2743200"/>
              <a:ext cx="1828800" cy="584775"/>
            </a:xfrm>
            <a:prstGeom prst="rect">
              <a:avLst/>
            </a:prstGeom>
            <a:noFill/>
          </p:spPr>
          <p:txBody>
            <a:bodyPr wrap="square" rtlCol="0">
              <a:spAutoFit/>
            </a:bodyPr>
            <a:lstStyle/>
            <a:p>
              <a:r>
                <a:rPr lang="en-AU" sz="3200" dirty="0" smtClean="0"/>
                <a:t>elephant</a:t>
              </a:r>
              <a:endParaRPr lang="en-AU" sz="3200" dirty="0"/>
            </a:p>
          </p:txBody>
        </p:sp>
        <p:pic>
          <p:nvPicPr>
            <p:cNvPr id="6" name="Picture 4" descr="C:\Users\Ruth\AppData\Local\Microsoft\Windows\Temporary Internet Files\Content.IE5\IDQYU5JW\MP900448677[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1200" y="1676400"/>
              <a:ext cx="1318846" cy="1143000"/>
            </a:xfrm>
            <a:prstGeom prst="rect">
              <a:avLst/>
            </a:prstGeom>
            <a:noFill/>
          </p:spPr>
        </p:pic>
      </p:grpSp>
      <p:grpSp>
        <p:nvGrpSpPr>
          <p:cNvPr id="25" name="Group 24"/>
          <p:cNvGrpSpPr/>
          <p:nvPr/>
        </p:nvGrpSpPr>
        <p:grpSpPr>
          <a:xfrm>
            <a:off x="457200" y="2133600"/>
            <a:ext cx="1371600" cy="1513820"/>
            <a:chOff x="457200" y="2133600"/>
            <a:chExt cx="1371600" cy="1513820"/>
          </a:xfrm>
        </p:grpSpPr>
        <p:pic>
          <p:nvPicPr>
            <p:cNvPr id="2050" name="Picture 2" descr="C:\Users\Ruth\AppData\Local\Microsoft\Windows\Temporary Internet Files\Content.IE5\UF9JOU0N\MC900324476[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2133600"/>
              <a:ext cx="1160691" cy="1007709"/>
            </a:xfrm>
            <a:prstGeom prst="rect">
              <a:avLst/>
            </a:prstGeom>
            <a:noFill/>
          </p:spPr>
        </p:pic>
        <p:sp>
          <p:nvSpPr>
            <p:cNvPr id="17" name="TextBox 16"/>
            <p:cNvSpPr txBox="1"/>
            <p:nvPr/>
          </p:nvSpPr>
          <p:spPr>
            <a:xfrm>
              <a:off x="457200" y="3124200"/>
              <a:ext cx="1371600" cy="523220"/>
            </a:xfrm>
            <a:prstGeom prst="rect">
              <a:avLst/>
            </a:prstGeom>
            <a:noFill/>
          </p:spPr>
          <p:txBody>
            <a:bodyPr wrap="square" rtlCol="0">
              <a:spAutoFit/>
            </a:bodyPr>
            <a:lstStyle/>
            <a:p>
              <a:r>
                <a:rPr lang="en-AU" sz="2800" dirty="0" smtClean="0"/>
                <a:t>monkey</a:t>
              </a:r>
              <a:endParaRPr lang="en-AU" sz="2800" dirty="0"/>
            </a:p>
          </p:txBody>
        </p:sp>
      </p:grpSp>
      <p:grpSp>
        <p:nvGrpSpPr>
          <p:cNvPr id="26" name="Group 25"/>
          <p:cNvGrpSpPr/>
          <p:nvPr/>
        </p:nvGrpSpPr>
        <p:grpSpPr>
          <a:xfrm>
            <a:off x="3505200" y="1905000"/>
            <a:ext cx="1325133" cy="1742420"/>
            <a:chOff x="3505200" y="1905000"/>
            <a:chExt cx="1325133" cy="1742420"/>
          </a:xfrm>
        </p:grpSpPr>
        <p:pic>
          <p:nvPicPr>
            <p:cNvPr id="2057" name="Picture 9" descr="C:\Users\Ruth\AppData\Local\Microsoft\Windows\Temporary Internet Files\Content.IE5\IDQYU5JW\MC900338008[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81400" y="1905000"/>
              <a:ext cx="1248933" cy="1268380"/>
            </a:xfrm>
            <a:prstGeom prst="rect">
              <a:avLst/>
            </a:prstGeom>
            <a:noFill/>
          </p:spPr>
        </p:pic>
        <p:sp>
          <p:nvSpPr>
            <p:cNvPr id="18" name="TextBox 17"/>
            <p:cNvSpPr txBox="1"/>
            <p:nvPr/>
          </p:nvSpPr>
          <p:spPr>
            <a:xfrm>
              <a:off x="3505200" y="3124200"/>
              <a:ext cx="1066800" cy="523220"/>
            </a:xfrm>
            <a:prstGeom prst="rect">
              <a:avLst/>
            </a:prstGeom>
            <a:noFill/>
          </p:spPr>
          <p:txBody>
            <a:bodyPr wrap="square" rtlCol="0">
              <a:spAutoFit/>
            </a:bodyPr>
            <a:lstStyle/>
            <a:p>
              <a:r>
                <a:rPr lang="en-AU" sz="2800" dirty="0" smtClean="0"/>
                <a:t>zebra</a:t>
              </a:r>
              <a:endParaRPr lang="en-AU" sz="2800" dirty="0"/>
            </a:p>
          </p:txBody>
        </p:sp>
      </p:grpSp>
      <p:grpSp>
        <p:nvGrpSpPr>
          <p:cNvPr id="27" name="Group 26"/>
          <p:cNvGrpSpPr/>
          <p:nvPr/>
        </p:nvGrpSpPr>
        <p:grpSpPr>
          <a:xfrm>
            <a:off x="6172200" y="3429000"/>
            <a:ext cx="1676400" cy="1590020"/>
            <a:chOff x="6172200" y="3429000"/>
            <a:chExt cx="1676400" cy="1590020"/>
          </a:xfrm>
        </p:grpSpPr>
        <p:pic>
          <p:nvPicPr>
            <p:cNvPr id="2056" name="Picture 8" descr="C:\Users\Ruth\AppData\Local\Microsoft\Windows\Temporary Internet Files\Content.IE5\ZI74OX90\MC900111356[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72200" y="3429000"/>
              <a:ext cx="1524000" cy="1121249"/>
            </a:xfrm>
            <a:prstGeom prst="rect">
              <a:avLst/>
            </a:prstGeom>
            <a:noFill/>
          </p:spPr>
        </p:pic>
        <p:sp>
          <p:nvSpPr>
            <p:cNvPr id="19" name="TextBox 18"/>
            <p:cNvSpPr txBox="1"/>
            <p:nvPr/>
          </p:nvSpPr>
          <p:spPr>
            <a:xfrm>
              <a:off x="6248400" y="4495800"/>
              <a:ext cx="1600200" cy="523220"/>
            </a:xfrm>
            <a:prstGeom prst="rect">
              <a:avLst/>
            </a:prstGeom>
            <a:noFill/>
          </p:spPr>
          <p:txBody>
            <a:bodyPr wrap="square" rtlCol="0">
              <a:spAutoFit/>
            </a:bodyPr>
            <a:lstStyle/>
            <a:p>
              <a:r>
                <a:rPr lang="en-AU" sz="2800" dirty="0" smtClean="0"/>
                <a:t>kangaroo</a:t>
              </a:r>
              <a:endParaRPr lang="en-AU" sz="2800" dirty="0"/>
            </a:p>
          </p:txBody>
        </p:sp>
      </p:grpSp>
      <p:grpSp>
        <p:nvGrpSpPr>
          <p:cNvPr id="28" name="Group 27"/>
          <p:cNvGrpSpPr/>
          <p:nvPr/>
        </p:nvGrpSpPr>
        <p:grpSpPr>
          <a:xfrm>
            <a:off x="7086600" y="5029200"/>
            <a:ext cx="1200150" cy="1513820"/>
            <a:chOff x="7086600" y="5029200"/>
            <a:chExt cx="1200150" cy="1513820"/>
          </a:xfrm>
        </p:grpSpPr>
        <p:pic>
          <p:nvPicPr>
            <p:cNvPr id="2055" name="Picture 7" descr="C:\Users\Ruth\AppData\Local\Microsoft\Windows\Temporary Internet Files\Content.IE5\TKUTJBQ1\MC900112162[1].wm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86600" y="5029200"/>
              <a:ext cx="1200150" cy="978051"/>
            </a:xfrm>
            <a:prstGeom prst="rect">
              <a:avLst/>
            </a:prstGeom>
            <a:noFill/>
          </p:spPr>
        </p:pic>
        <p:sp>
          <p:nvSpPr>
            <p:cNvPr id="20" name="TextBox 19"/>
            <p:cNvSpPr txBox="1"/>
            <p:nvPr/>
          </p:nvSpPr>
          <p:spPr>
            <a:xfrm>
              <a:off x="7162800" y="6019800"/>
              <a:ext cx="990600" cy="523220"/>
            </a:xfrm>
            <a:prstGeom prst="rect">
              <a:avLst/>
            </a:prstGeom>
            <a:noFill/>
          </p:spPr>
          <p:txBody>
            <a:bodyPr wrap="square" rtlCol="0">
              <a:spAutoFit/>
            </a:bodyPr>
            <a:lstStyle/>
            <a:p>
              <a:r>
                <a:rPr lang="en-AU" sz="2800" dirty="0" smtClean="0"/>
                <a:t>bear</a:t>
              </a:r>
              <a:endParaRPr lang="en-AU" sz="2800" dirty="0"/>
            </a:p>
          </p:txBody>
        </p:sp>
      </p:grpSp>
      <p:grpSp>
        <p:nvGrpSpPr>
          <p:cNvPr id="30" name="Group 29"/>
          <p:cNvGrpSpPr/>
          <p:nvPr/>
        </p:nvGrpSpPr>
        <p:grpSpPr>
          <a:xfrm>
            <a:off x="3352800" y="3733800"/>
            <a:ext cx="1450975" cy="1361420"/>
            <a:chOff x="3352800" y="3733800"/>
            <a:chExt cx="1450975" cy="1361420"/>
          </a:xfrm>
        </p:grpSpPr>
        <p:pic>
          <p:nvPicPr>
            <p:cNvPr id="2059" name="Picture 11" descr="C:\Users\Ruth\AppData\Local\Microsoft\Windows\Temporary Internet Files\Content.IE5\JDBONU1Z\MC900337994[1].wm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352800" y="3733800"/>
              <a:ext cx="1450975" cy="857280"/>
            </a:xfrm>
            <a:prstGeom prst="rect">
              <a:avLst/>
            </a:prstGeom>
            <a:noFill/>
          </p:spPr>
        </p:pic>
        <p:sp>
          <p:nvSpPr>
            <p:cNvPr id="21" name="TextBox 20"/>
            <p:cNvSpPr txBox="1"/>
            <p:nvPr/>
          </p:nvSpPr>
          <p:spPr>
            <a:xfrm>
              <a:off x="3429000" y="4572000"/>
              <a:ext cx="1066800" cy="523220"/>
            </a:xfrm>
            <a:prstGeom prst="rect">
              <a:avLst/>
            </a:prstGeom>
            <a:noFill/>
          </p:spPr>
          <p:txBody>
            <a:bodyPr wrap="square" rtlCol="0">
              <a:spAutoFit/>
            </a:bodyPr>
            <a:lstStyle/>
            <a:p>
              <a:r>
                <a:rPr lang="en-AU" sz="2800" dirty="0" smtClean="0"/>
                <a:t>rhino</a:t>
              </a:r>
              <a:endParaRPr lang="en-AU" sz="2800" dirty="0"/>
            </a:p>
          </p:txBody>
        </p:sp>
      </p:grpSp>
      <p:grpSp>
        <p:nvGrpSpPr>
          <p:cNvPr id="31" name="Group 30"/>
          <p:cNvGrpSpPr/>
          <p:nvPr/>
        </p:nvGrpSpPr>
        <p:grpSpPr>
          <a:xfrm>
            <a:off x="457200" y="5029200"/>
            <a:ext cx="1371600" cy="1513820"/>
            <a:chOff x="457200" y="5029200"/>
            <a:chExt cx="1371600" cy="1513820"/>
          </a:xfrm>
        </p:grpSpPr>
        <p:pic>
          <p:nvPicPr>
            <p:cNvPr id="2052" name="Picture 4" descr="C:\Users\Ruth\AppData\Local\Microsoft\Windows\Temporary Internet Files\Content.IE5\IDQYU5JW\MC900020486[1].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57200" y="5029200"/>
              <a:ext cx="1371600" cy="1055474"/>
            </a:xfrm>
            <a:prstGeom prst="rect">
              <a:avLst/>
            </a:prstGeom>
            <a:noFill/>
          </p:spPr>
        </p:pic>
        <p:sp>
          <p:nvSpPr>
            <p:cNvPr id="22" name="TextBox 21"/>
            <p:cNvSpPr txBox="1"/>
            <p:nvPr/>
          </p:nvSpPr>
          <p:spPr>
            <a:xfrm>
              <a:off x="609600" y="6019800"/>
              <a:ext cx="914400" cy="523220"/>
            </a:xfrm>
            <a:prstGeom prst="rect">
              <a:avLst/>
            </a:prstGeom>
            <a:noFill/>
          </p:spPr>
          <p:txBody>
            <a:bodyPr wrap="square" rtlCol="0">
              <a:spAutoFit/>
            </a:bodyPr>
            <a:lstStyle/>
            <a:p>
              <a:r>
                <a:rPr lang="en-AU" sz="2800" dirty="0" smtClean="0"/>
                <a:t>lion</a:t>
              </a:r>
              <a:endParaRPr lang="en-AU" sz="2800" dirty="0"/>
            </a:p>
          </p:txBody>
        </p:sp>
      </p:grpSp>
      <p:grpSp>
        <p:nvGrpSpPr>
          <p:cNvPr id="32" name="Group 31"/>
          <p:cNvGrpSpPr/>
          <p:nvPr/>
        </p:nvGrpSpPr>
        <p:grpSpPr>
          <a:xfrm>
            <a:off x="381000" y="3505200"/>
            <a:ext cx="1752600" cy="1361420"/>
            <a:chOff x="381000" y="3505200"/>
            <a:chExt cx="1752600" cy="1361420"/>
          </a:xfrm>
        </p:grpSpPr>
        <p:pic>
          <p:nvPicPr>
            <p:cNvPr id="2051" name="Picture 3" descr="C:\Users\Ruth\AppData\Local\Microsoft\Windows\Temporary Internet Files\Content.IE5\LWJ31NZR\MC900435552[1].wm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81000" y="3505200"/>
              <a:ext cx="1746195" cy="1002386"/>
            </a:xfrm>
            <a:prstGeom prst="rect">
              <a:avLst/>
            </a:prstGeom>
            <a:noFill/>
          </p:spPr>
        </p:pic>
        <p:sp>
          <p:nvSpPr>
            <p:cNvPr id="23" name="TextBox 22"/>
            <p:cNvSpPr txBox="1"/>
            <p:nvPr/>
          </p:nvSpPr>
          <p:spPr>
            <a:xfrm>
              <a:off x="457200" y="4343400"/>
              <a:ext cx="1676400" cy="523220"/>
            </a:xfrm>
            <a:prstGeom prst="rect">
              <a:avLst/>
            </a:prstGeom>
            <a:noFill/>
          </p:spPr>
          <p:txBody>
            <a:bodyPr wrap="square" rtlCol="0">
              <a:spAutoFit/>
            </a:bodyPr>
            <a:lstStyle/>
            <a:p>
              <a:r>
                <a:rPr lang="en-AU" sz="2800" dirty="0" smtClean="0"/>
                <a:t>crocodile</a:t>
              </a:r>
              <a:endParaRPr lang="en-AU" sz="2800" dirty="0"/>
            </a:p>
          </p:txBody>
        </p:sp>
      </p:grpSp>
      <p:grpSp>
        <p:nvGrpSpPr>
          <p:cNvPr id="29" name="Group 28"/>
          <p:cNvGrpSpPr/>
          <p:nvPr/>
        </p:nvGrpSpPr>
        <p:grpSpPr>
          <a:xfrm>
            <a:off x="3200400" y="5105400"/>
            <a:ext cx="1335088" cy="1590020"/>
            <a:chOff x="3200400" y="5105400"/>
            <a:chExt cx="1335088" cy="1590020"/>
          </a:xfrm>
        </p:grpSpPr>
        <p:pic>
          <p:nvPicPr>
            <p:cNvPr id="2058" name="Picture 10" descr="C:\Users\Ruth\AppData\Local\Microsoft\Windows\Temporary Internet Files\Content.IE5\Z3G7OUYG\MC900110880[1].wmf"/>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200400" y="5105400"/>
              <a:ext cx="1335088" cy="1006748"/>
            </a:xfrm>
            <a:prstGeom prst="rect">
              <a:avLst/>
            </a:prstGeom>
            <a:noFill/>
          </p:spPr>
        </p:pic>
        <p:sp>
          <p:nvSpPr>
            <p:cNvPr id="24" name="TextBox 23"/>
            <p:cNvSpPr txBox="1"/>
            <p:nvPr/>
          </p:nvSpPr>
          <p:spPr>
            <a:xfrm>
              <a:off x="3276600" y="6172200"/>
              <a:ext cx="1219200" cy="523220"/>
            </a:xfrm>
            <a:prstGeom prst="rect">
              <a:avLst/>
            </a:prstGeom>
            <a:noFill/>
          </p:spPr>
          <p:txBody>
            <a:bodyPr wrap="square" rtlCol="0">
              <a:spAutoFit/>
            </a:bodyPr>
            <a:lstStyle/>
            <a:p>
              <a:r>
                <a:rPr lang="en-AU" sz="2800" dirty="0" smtClean="0"/>
                <a:t>snake</a:t>
              </a:r>
              <a:endParaRPr lang="en-AU" sz="2800" dirty="0"/>
            </a:p>
          </p:txBody>
        </p:sp>
      </p:grpSp>
      <p:sp>
        <p:nvSpPr>
          <p:cNvPr id="7" name="Footer Placeholder 6"/>
          <p:cNvSpPr>
            <a:spLocks noGrp="1"/>
          </p:cNvSpPr>
          <p:nvPr>
            <p:ph type="ftr" sz="quarter" idx="11"/>
          </p:nvPr>
        </p:nvSpPr>
        <p:spPr/>
        <p:txBody>
          <a:bodyPr/>
          <a:lstStyle/>
          <a:p>
            <a:r>
              <a:rPr lang="en-US" smtClean="0"/>
              <a:t>Ruth Wickham, Grammar Teaching</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24389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1+#ppt_w/2"/>
                                          </p:val>
                                        </p:tav>
                                        <p:tav tm="100000">
                                          <p:val>
                                            <p:strVal val="#ppt_x"/>
                                          </p:val>
                                        </p:tav>
                                      </p:tavLst>
                                    </p:anim>
                                    <p:anim calcmode="lin" valueType="num">
                                      <p:cBhvr additive="base">
                                        <p:cTn id="13" dur="500" fill="hold"/>
                                        <p:tgtEl>
                                          <p:spTgt spid="2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1+#ppt_w/2"/>
                                          </p:val>
                                        </p:tav>
                                        <p:tav tm="100000">
                                          <p:val>
                                            <p:strVal val="#ppt_x"/>
                                          </p:val>
                                        </p:tav>
                                      </p:tavLst>
                                    </p:anim>
                                    <p:anim calcmode="lin" valueType="num">
                                      <p:cBhvr additive="base">
                                        <p:cTn id="18" dur="500" fill="hold"/>
                                        <p:tgtEl>
                                          <p:spTgt spid="31"/>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1+#ppt_w/2"/>
                                          </p:val>
                                        </p:tav>
                                        <p:tav tm="100000">
                                          <p:val>
                                            <p:strVal val="#ppt_x"/>
                                          </p:val>
                                        </p:tav>
                                      </p:tavLst>
                                    </p:anim>
                                    <p:anim calcmode="lin" valueType="num">
                                      <p:cBhvr additive="base">
                                        <p:cTn id="28" dur="500" fill="hold"/>
                                        <p:tgtEl>
                                          <p:spTgt spid="3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0-#ppt_w/2"/>
                                          </p:val>
                                        </p:tav>
                                        <p:tav tm="100000">
                                          <p:val>
                                            <p:strVal val="#ppt_x"/>
                                          </p:val>
                                        </p:tav>
                                      </p:tavLst>
                                    </p:anim>
                                    <p:anim calcmode="lin" valueType="num">
                                      <p:cBhvr additive="base">
                                        <p:cTn id="33" dur="500" fill="hold"/>
                                        <p:tgtEl>
                                          <p:spTgt spid="27"/>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1"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ppt_x"/>
                                          </p:val>
                                        </p:tav>
                                        <p:tav tm="100000">
                                          <p:val>
                                            <p:strVal val="#ppt_x"/>
                                          </p:val>
                                        </p:tav>
                                      </p:tavLst>
                                    </p:anim>
                                    <p:anim calcmode="lin" valueType="num">
                                      <p:cBhvr additive="base">
                                        <p:cTn id="43" dur="500" fill="hold"/>
                                        <p:tgtEl>
                                          <p:spTgt spid="26"/>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15" presetClass="entr" presetSubtype="0"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3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AU"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Count the Syllables in Each</a:t>
            </a:r>
            <a:endParaRPr lang="en-AU"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Box 2"/>
          <p:cNvSpPr txBox="1"/>
          <p:nvPr/>
        </p:nvSpPr>
        <p:spPr>
          <a:xfrm>
            <a:off x="228600" y="1524000"/>
            <a:ext cx="3810000" cy="58477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A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Choose 5 – 10 words</a:t>
            </a:r>
            <a:endParaRPr lang="en-A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4" name="Group 3"/>
          <p:cNvGrpSpPr/>
          <p:nvPr/>
        </p:nvGrpSpPr>
        <p:grpSpPr>
          <a:xfrm>
            <a:off x="5791200" y="1676400"/>
            <a:ext cx="1828800" cy="1651575"/>
            <a:chOff x="5791200" y="1676400"/>
            <a:chExt cx="1828800" cy="1651575"/>
          </a:xfrm>
        </p:grpSpPr>
        <p:sp>
          <p:nvSpPr>
            <p:cNvPr id="5" name="TextBox 4"/>
            <p:cNvSpPr txBox="1"/>
            <p:nvPr/>
          </p:nvSpPr>
          <p:spPr>
            <a:xfrm>
              <a:off x="5791200" y="2743200"/>
              <a:ext cx="1828800" cy="584775"/>
            </a:xfrm>
            <a:prstGeom prst="rect">
              <a:avLst/>
            </a:prstGeom>
            <a:noFill/>
          </p:spPr>
          <p:txBody>
            <a:bodyPr wrap="square" rtlCol="0">
              <a:spAutoFit/>
            </a:bodyPr>
            <a:lstStyle/>
            <a:p>
              <a:r>
                <a:rPr lang="en-AU" sz="3200" dirty="0" smtClean="0"/>
                <a:t>elephant</a:t>
              </a:r>
              <a:endParaRPr lang="en-AU" sz="3200" dirty="0"/>
            </a:p>
          </p:txBody>
        </p:sp>
        <p:pic>
          <p:nvPicPr>
            <p:cNvPr id="6" name="Picture 4" descr="C:\Users\Ruth\AppData\Local\Microsoft\Windows\Temporary Internet Files\Content.IE5\IDQYU5JW\MP900448677[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1200" y="1676400"/>
              <a:ext cx="1318846" cy="1143000"/>
            </a:xfrm>
            <a:prstGeom prst="rect">
              <a:avLst/>
            </a:prstGeom>
            <a:noFill/>
          </p:spPr>
        </p:pic>
      </p:grpSp>
      <p:grpSp>
        <p:nvGrpSpPr>
          <p:cNvPr id="25" name="Group 24"/>
          <p:cNvGrpSpPr/>
          <p:nvPr/>
        </p:nvGrpSpPr>
        <p:grpSpPr>
          <a:xfrm>
            <a:off x="457200" y="2133600"/>
            <a:ext cx="1371600" cy="1513820"/>
            <a:chOff x="457200" y="2133600"/>
            <a:chExt cx="1371600" cy="1513820"/>
          </a:xfrm>
        </p:grpSpPr>
        <p:pic>
          <p:nvPicPr>
            <p:cNvPr id="2050" name="Picture 2" descr="C:\Users\Ruth\AppData\Local\Microsoft\Windows\Temporary Internet Files\Content.IE5\UF9JOU0N\MC900324476[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2133600"/>
              <a:ext cx="1160691" cy="1007709"/>
            </a:xfrm>
            <a:prstGeom prst="rect">
              <a:avLst/>
            </a:prstGeom>
            <a:noFill/>
          </p:spPr>
        </p:pic>
        <p:sp>
          <p:nvSpPr>
            <p:cNvPr id="17" name="TextBox 16"/>
            <p:cNvSpPr txBox="1"/>
            <p:nvPr/>
          </p:nvSpPr>
          <p:spPr>
            <a:xfrm>
              <a:off x="457200" y="3124200"/>
              <a:ext cx="1371600" cy="523220"/>
            </a:xfrm>
            <a:prstGeom prst="rect">
              <a:avLst/>
            </a:prstGeom>
            <a:noFill/>
          </p:spPr>
          <p:txBody>
            <a:bodyPr wrap="square" rtlCol="0">
              <a:spAutoFit/>
            </a:bodyPr>
            <a:lstStyle/>
            <a:p>
              <a:r>
                <a:rPr lang="en-AU" sz="2800" dirty="0" smtClean="0"/>
                <a:t>monkey</a:t>
              </a:r>
              <a:endParaRPr lang="en-AU" sz="2800" dirty="0"/>
            </a:p>
          </p:txBody>
        </p:sp>
      </p:grpSp>
      <p:grpSp>
        <p:nvGrpSpPr>
          <p:cNvPr id="26" name="Group 25"/>
          <p:cNvGrpSpPr/>
          <p:nvPr/>
        </p:nvGrpSpPr>
        <p:grpSpPr>
          <a:xfrm>
            <a:off x="3505200" y="1905000"/>
            <a:ext cx="1325133" cy="1742420"/>
            <a:chOff x="3505200" y="1905000"/>
            <a:chExt cx="1325133" cy="1742420"/>
          </a:xfrm>
        </p:grpSpPr>
        <p:pic>
          <p:nvPicPr>
            <p:cNvPr id="2057" name="Picture 9" descr="C:\Users\Ruth\AppData\Local\Microsoft\Windows\Temporary Internet Files\Content.IE5\IDQYU5JW\MC900338008[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81400" y="1905000"/>
              <a:ext cx="1248933" cy="1268380"/>
            </a:xfrm>
            <a:prstGeom prst="rect">
              <a:avLst/>
            </a:prstGeom>
            <a:noFill/>
          </p:spPr>
        </p:pic>
        <p:sp>
          <p:nvSpPr>
            <p:cNvPr id="18" name="TextBox 17"/>
            <p:cNvSpPr txBox="1"/>
            <p:nvPr/>
          </p:nvSpPr>
          <p:spPr>
            <a:xfrm>
              <a:off x="3505200" y="3124200"/>
              <a:ext cx="1066800" cy="523220"/>
            </a:xfrm>
            <a:prstGeom prst="rect">
              <a:avLst/>
            </a:prstGeom>
            <a:noFill/>
          </p:spPr>
          <p:txBody>
            <a:bodyPr wrap="square" rtlCol="0">
              <a:spAutoFit/>
            </a:bodyPr>
            <a:lstStyle/>
            <a:p>
              <a:r>
                <a:rPr lang="en-AU" sz="2800" dirty="0" smtClean="0"/>
                <a:t>zebra</a:t>
              </a:r>
              <a:endParaRPr lang="en-AU" sz="2800" dirty="0"/>
            </a:p>
          </p:txBody>
        </p:sp>
      </p:grpSp>
      <p:grpSp>
        <p:nvGrpSpPr>
          <p:cNvPr id="27" name="Group 26"/>
          <p:cNvGrpSpPr/>
          <p:nvPr/>
        </p:nvGrpSpPr>
        <p:grpSpPr>
          <a:xfrm>
            <a:off x="6172200" y="3429000"/>
            <a:ext cx="1676400" cy="1590020"/>
            <a:chOff x="6172200" y="3429000"/>
            <a:chExt cx="1676400" cy="1590020"/>
          </a:xfrm>
        </p:grpSpPr>
        <p:pic>
          <p:nvPicPr>
            <p:cNvPr id="2056" name="Picture 8" descr="C:\Users\Ruth\AppData\Local\Microsoft\Windows\Temporary Internet Files\Content.IE5\ZI74OX90\MC900111356[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72200" y="3429000"/>
              <a:ext cx="1524000" cy="1121249"/>
            </a:xfrm>
            <a:prstGeom prst="rect">
              <a:avLst/>
            </a:prstGeom>
            <a:noFill/>
          </p:spPr>
        </p:pic>
        <p:sp>
          <p:nvSpPr>
            <p:cNvPr id="19" name="TextBox 18"/>
            <p:cNvSpPr txBox="1"/>
            <p:nvPr/>
          </p:nvSpPr>
          <p:spPr>
            <a:xfrm>
              <a:off x="6248400" y="4495800"/>
              <a:ext cx="1600200" cy="523220"/>
            </a:xfrm>
            <a:prstGeom prst="rect">
              <a:avLst/>
            </a:prstGeom>
            <a:noFill/>
          </p:spPr>
          <p:txBody>
            <a:bodyPr wrap="square" rtlCol="0">
              <a:spAutoFit/>
            </a:bodyPr>
            <a:lstStyle/>
            <a:p>
              <a:r>
                <a:rPr lang="en-AU" sz="2800" dirty="0" smtClean="0"/>
                <a:t>kangaroo</a:t>
              </a:r>
              <a:endParaRPr lang="en-AU" sz="2800" dirty="0"/>
            </a:p>
          </p:txBody>
        </p:sp>
      </p:grpSp>
      <p:grpSp>
        <p:nvGrpSpPr>
          <p:cNvPr id="28" name="Group 27"/>
          <p:cNvGrpSpPr/>
          <p:nvPr/>
        </p:nvGrpSpPr>
        <p:grpSpPr>
          <a:xfrm>
            <a:off x="7086600" y="5029200"/>
            <a:ext cx="1200150" cy="1513820"/>
            <a:chOff x="7086600" y="5029200"/>
            <a:chExt cx="1200150" cy="1513820"/>
          </a:xfrm>
        </p:grpSpPr>
        <p:pic>
          <p:nvPicPr>
            <p:cNvPr id="2055" name="Picture 7" descr="C:\Users\Ruth\AppData\Local\Microsoft\Windows\Temporary Internet Files\Content.IE5\TKUTJBQ1\MC900112162[1].wm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86600" y="5029200"/>
              <a:ext cx="1200150" cy="978051"/>
            </a:xfrm>
            <a:prstGeom prst="rect">
              <a:avLst/>
            </a:prstGeom>
            <a:noFill/>
          </p:spPr>
        </p:pic>
        <p:sp>
          <p:nvSpPr>
            <p:cNvPr id="20" name="TextBox 19"/>
            <p:cNvSpPr txBox="1"/>
            <p:nvPr/>
          </p:nvSpPr>
          <p:spPr>
            <a:xfrm>
              <a:off x="7162800" y="6019800"/>
              <a:ext cx="990600" cy="523220"/>
            </a:xfrm>
            <a:prstGeom prst="rect">
              <a:avLst/>
            </a:prstGeom>
            <a:noFill/>
          </p:spPr>
          <p:txBody>
            <a:bodyPr wrap="square" rtlCol="0">
              <a:spAutoFit/>
            </a:bodyPr>
            <a:lstStyle/>
            <a:p>
              <a:r>
                <a:rPr lang="en-AU" sz="2800" dirty="0" smtClean="0"/>
                <a:t>bear</a:t>
              </a:r>
              <a:endParaRPr lang="en-AU" sz="2800" dirty="0"/>
            </a:p>
          </p:txBody>
        </p:sp>
      </p:grpSp>
      <p:grpSp>
        <p:nvGrpSpPr>
          <p:cNvPr id="30" name="Group 29"/>
          <p:cNvGrpSpPr/>
          <p:nvPr/>
        </p:nvGrpSpPr>
        <p:grpSpPr>
          <a:xfrm>
            <a:off x="3352800" y="3733800"/>
            <a:ext cx="1450975" cy="1361420"/>
            <a:chOff x="3352800" y="3733800"/>
            <a:chExt cx="1450975" cy="1361420"/>
          </a:xfrm>
        </p:grpSpPr>
        <p:pic>
          <p:nvPicPr>
            <p:cNvPr id="2059" name="Picture 11" descr="C:\Users\Ruth\AppData\Local\Microsoft\Windows\Temporary Internet Files\Content.IE5\JDBONU1Z\MC900337994[1].wm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352800" y="3733800"/>
              <a:ext cx="1450975" cy="857280"/>
            </a:xfrm>
            <a:prstGeom prst="rect">
              <a:avLst/>
            </a:prstGeom>
            <a:noFill/>
          </p:spPr>
        </p:pic>
        <p:sp>
          <p:nvSpPr>
            <p:cNvPr id="21" name="TextBox 20"/>
            <p:cNvSpPr txBox="1"/>
            <p:nvPr/>
          </p:nvSpPr>
          <p:spPr>
            <a:xfrm>
              <a:off x="3429000" y="4572000"/>
              <a:ext cx="1066800" cy="523220"/>
            </a:xfrm>
            <a:prstGeom prst="rect">
              <a:avLst/>
            </a:prstGeom>
            <a:noFill/>
          </p:spPr>
          <p:txBody>
            <a:bodyPr wrap="square" rtlCol="0">
              <a:spAutoFit/>
            </a:bodyPr>
            <a:lstStyle/>
            <a:p>
              <a:r>
                <a:rPr lang="en-AU" sz="2800" dirty="0" smtClean="0"/>
                <a:t>rhino</a:t>
              </a:r>
              <a:endParaRPr lang="en-AU" sz="2800" dirty="0"/>
            </a:p>
          </p:txBody>
        </p:sp>
      </p:grpSp>
      <p:grpSp>
        <p:nvGrpSpPr>
          <p:cNvPr id="31" name="Group 30"/>
          <p:cNvGrpSpPr/>
          <p:nvPr/>
        </p:nvGrpSpPr>
        <p:grpSpPr>
          <a:xfrm>
            <a:off x="457200" y="5029200"/>
            <a:ext cx="1371600" cy="1513820"/>
            <a:chOff x="457200" y="5029200"/>
            <a:chExt cx="1371600" cy="1513820"/>
          </a:xfrm>
        </p:grpSpPr>
        <p:pic>
          <p:nvPicPr>
            <p:cNvPr id="2052" name="Picture 4" descr="C:\Users\Ruth\AppData\Local\Microsoft\Windows\Temporary Internet Files\Content.IE5\IDQYU5JW\MC900020486[1].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57200" y="5029200"/>
              <a:ext cx="1371600" cy="1055474"/>
            </a:xfrm>
            <a:prstGeom prst="rect">
              <a:avLst/>
            </a:prstGeom>
            <a:noFill/>
          </p:spPr>
        </p:pic>
        <p:sp>
          <p:nvSpPr>
            <p:cNvPr id="22" name="TextBox 21"/>
            <p:cNvSpPr txBox="1"/>
            <p:nvPr/>
          </p:nvSpPr>
          <p:spPr>
            <a:xfrm>
              <a:off x="609600" y="6019800"/>
              <a:ext cx="914400" cy="523220"/>
            </a:xfrm>
            <a:prstGeom prst="rect">
              <a:avLst/>
            </a:prstGeom>
            <a:noFill/>
          </p:spPr>
          <p:txBody>
            <a:bodyPr wrap="square" rtlCol="0">
              <a:spAutoFit/>
            </a:bodyPr>
            <a:lstStyle/>
            <a:p>
              <a:r>
                <a:rPr lang="en-AU" sz="2800" dirty="0" smtClean="0"/>
                <a:t>lion</a:t>
              </a:r>
              <a:endParaRPr lang="en-AU" sz="2800" dirty="0"/>
            </a:p>
          </p:txBody>
        </p:sp>
      </p:grpSp>
      <p:grpSp>
        <p:nvGrpSpPr>
          <p:cNvPr id="32" name="Group 31"/>
          <p:cNvGrpSpPr/>
          <p:nvPr/>
        </p:nvGrpSpPr>
        <p:grpSpPr>
          <a:xfrm>
            <a:off x="381000" y="3505200"/>
            <a:ext cx="1752600" cy="1361420"/>
            <a:chOff x="381000" y="3505200"/>
            <a:chExt cx="1752600" cy="1361420"/>
          </a:xfrm>
        </p:grpSpPr>
        <p:pic>
          <p:nvPicPr>
            <p:cNvPr id="2051" name="Picture 3" descr="C:\Users\Ruth\AppData\Local\Microsoft\Windows\Temporary Internet Files\Content.IE5\LWJ31NZR\MC900435552[1].wm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81000" y="3505200"/>
              <a:ext cx="1746195" cy="1002386"/>
            </a:xfrm>
            <a:prstGeom prst="rect">
              <a:avLst/>
            </a:prstGeom>
            <a:noFill/>
          </p:spPr>
        </p:pic>
        <p:sp>
          <p:nvSpPr>
            <p:cNvPr id="23" name="TextBox 22"/>
            <p:cNvSpPr txBox="1"/>
            <p:nvPr/>
          </p:nvSpPr>
          <p:spPr>
            <a:xfrm>
              <a:off x="457200" y="4343400"/>
              <a:ext cx="1676400" cy="523220"/>
            </a:xfrm>
            <a:prstGeom prst="rect">
              <a:avLst/>
            </a:prstGeom>
            <a:noFill/>
          </p:spPr>
          <p:txBody>
            <a:bodyPr wrap="square" rtlCol="0">
              <a:spAutoFit/>
            </a:bodyPr>
            <a:lstStyle/>
            <a:p>
              <a:r>
                <a:rPr lang="en-AU" sz="2800" dirty="0" smtClean="0"/>
                <a:t>crocodile</a:t>
              </a:r>
              <a:endParaRPr lang="en-AU" sz="2800" dirty="0"/>
            </a:p>
          </p:txBody>
        </p:sp>
      </p:grpSp>
      <p:grpSp>
        <p:nvGrpSpPr>
          <p:cNvPr id="29" name="Group 28"/>
          <p:cNvGrpSpPr/>
          <p:nvPr/>
        </p:nvGrpSpPr>
        <p:grpSpPr>
          <a:xfrm>
            <a:off x="3200400" y="5105400"/>
            <a:ext cx="1335088" cy="1590020"/>
            <a:chOff x="3200400" y="5105400"/>
            <a:chExt cx="1335088" cy="1590020"/>
          </a:xfrm>
        </p:grpSpPr>
        <p:pic>
          <p:nvPicPr>
            <p:cNvPr id="2058" name="Picture 10" descr="C:\Users\Ruth\AppData\Local\Microsoft\Windows\Temporary Internet Files\Content.IE5\Z3G7OUYG\MC900110880[1].wmf"/>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200400" y="5105400"/>
              <a:ext cx="1335088" cy="1006748"/>
            </a:xfrm>
            <a:prstGeom prst="rect">
              <a:avLst/>
            </a:prstGeom>
            <a:noFill/>
          </p:spPr>
        </p:pic>
        <p:sp>
          <p:nvSpPr>
            <p:cNvPr id="24" name="TextBox 23"/>
            <p:cNvSpPr txBox="1"/>
            <p:nvPr/>
          </p:nvSpPr>
          <p:spPr>
            <a:xfrm>
              <a:off x="3276600" y="6172200"/>
              <a:ext cx="1219200" cy="523220"/>
            </a:xfrm>
            <a:prstGeom prst="rect">
              <a:avLst/>
            </a:prstGeom>
            <a:noFill/>
          </p:spPr>
          <p:txBody>
            <a:bodyPr wrap="square" rtlCol="0">
              <a:spAutoFit/>
            </a:bodyPr>
            <a:lstStyle/>
            <a:p>
              <a:r>
                <a:rPr lang="en-AU" sz="2800" dirty="0" smtClean="0"/>
                <a:t>snake</a:t>
              </a:r>
              <a:endParaRPr lang="en-AU" sz="2800" dirty="0"/>
            </a:p>
          </p:txBody>
        </p:sp>
      </p:grpSp>
      <p:sp>
        <p:nvSpPr>
          <p:cNvPr id="7" name="TextBox 6"/>
          <p:cNvSpPr txBox="1"/>
          <p:nvPr/>
        </p:nvSpPr>
        <p:spPr>
          <a:xfrm>
            <a:off x="6096000" y="1824854"/>
            <a:ext cx="838200" cy="1168539"/>
          </a:xfrm>
          <a:prstGeom prst="ellipse">
            <a:avLst/>
          </a:prstGeom>
          <a:solidFill>
            <a:srgbClr val="FFFFFF">
              <a:alpha val="49020"/>
            </a:srgbClr>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AU"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a:t>
            </a:r>
            <a:endParaRPr lang="en-A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3" name="TextBox 32"/>
          <p:cNvSpPr txBox="1"/>
          <p:nvPr/>
        </p:nvSpPr>
        <p:spPr>
          <a:xfrm>
            <a:off x="834997" y="2217271"/>
            <a:ext cx="838200" cy="1168539"/>
          </a:xfrm>
          <a:prstGeom prst="ellipse">
            <a:avLst/>
          </a:prstGeom>
          <a:solidFill>
            <a:srgbClr val="FFFFFF">
              <a:alpha val="49020"/>
            </a:srgbClr>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AU"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endParaRPr lang="en-A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4" name="TextBox 33"/>
          <p:cNvSpPr txBox="1"/>
          <p:nvPr/>
        </p:nvSpPr>
        <p:spPr>
          <a:xfrm>
            <a:off x="3581400" y="1972770"/>
            <a:ext cx="838200" cy="1168539"/>
          </a:xfrm>
          <a:prstGeom prst="ellipse">
            <a:avLst/>
          </a:prstGeom>
          <a:solidFill>
            <a:srgbClr val="FFFFFF">
              <a:alpha val="49020"/>
            </a:srgbClr>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AU"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endParaRPr lang="en-A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5" name="TextBox 34"/>
          <p:cNvSpPr txBox="1"/>
          <p:nvPr/>
        </p:nvSpPr>
        <p:spPr>
          <a:xfrm>
            <a:off x="3619500" y="3588871"/>
            <a:ext cx="838200" cy="1168539"/>
          </a:xfrm>
          <a:prstGeom prst="ellipse">
            <a:avLst/>
          </a:prstGeom>
          <a:solidFill>
            <a:srgbClr val="FFFFFF">
              <a:alpha val="49020"/>
            </a:srgbClr>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AU"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endParaRPr lang="en-A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6" name="TextBox 35"/>
          <p:cNvSpPr txBox="1"/>
          <p:nvPr/>
        </p:nvSpPr>
        <p:spPr>
          <a:xfrm>
            <a:off x="770845" y="5121338"/>
            <a:ext cx="838200" cy="1168539"/>
          </a:xfrm>
          <a:prstGeom prst="ellipse">
            <a:avLst/>
          </a:prstGeom>
          <a:solidFill>
            <a:srgbClr val="FFFFFF">
              <a:alpha val="49020"/>
            </a:srgbClr>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AU"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endParaRPr lang="en-A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7" name="TextBox 36"/>
          <p:cNvSpPr txBox="1"/>
          <p:nvPr/>
        </p:nvSpPr>
        <p:spPr>
          <a:xfrm>
            <a:off x="6391356" y="3505200"/>
            <a:ext cx="838200" cy="1168539"/>
          </a:xfrm>
          <a:prstGeom prst="ellipse">
            <a:avLst/>
          </a:prstGeom>
          <a:solidFill>
            <a:srgbClr val="FFFFFF">
              <a:alpha val="49020"/>
            </a:srgbClr>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AU"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a:t>
            </a:r>
            <a:endParaRPr lang="en-A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8" name="TextBox 37"/>
          <p:cNvSpPr txBox="1"/>
          <p:nvPr/>
        </p:nvSpPr>
        <p:spPr>
          <a:xfrm>
            <a:off x="770845" y="3487410"/>
            <a:ext cx="838200" cy="1168539"/>
          </a:xfrm>
          <a:prstGeom prst="ellipse">
            <a:avLst/>
          </a:prstGeom>
          <a:solidFill>
            <a:srgbClr val="FFFFFF">
              <a:alpha val="49020"/>
            </a:srgbClr>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AU"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a:t>
            </a:r>
            <a:endParaRPr lang="en-A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9" name="TextBox 38"/>
          <p:cNvSpPr txBox="1"/>
          <p:nvPr/>
        </p:nvSpPr>
        <p:spPr>
          <a:xfrm>
            <a:off x="7162800" y="4943609"/>
            <a:ext cx="838200" cy="1168539"/>
          </a:xfrm>
          <a:prstGeom prst="ellipse">
            <a:avLst/>
          </a:prstGeom>
          <a:solidFill>
            <a:srgbClr val="FFFFFF">
              <a:alpha val="49020"/>
            </a:srgbClr>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AU"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en-A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0" name="TextBox 39"/>
          <p:cNvSpPr txBox="1"/>
          <p:nvPr/>
        </p:nvSpPr>
        <p:spPr>
          <a:xfrm>
            <a:off x="3543300" y="5036047"/>
            <a:ext cx="838200" cy="1168539"/>
          </a:xfrm>
          <a:prstGeom prst="ellipse">
            <a:avLst/>
          </a:prstGeom>
          <a:solidFill>
            <a:srgbClr val="FFFFFF">
              <a:alpha val="49020"/>
            </a:srgbClr>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AU"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en-A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Footer Placeholder 7"/>
          <p:cNvSpPr>
            <a:spLocks noGrp="1"/>
          </p:cNvSpPr>
          <p:nvPr>
            <p:ph type="ftr" sz="quarter" idx="11"/>
          </p:nvPr>
        </p:nvSpPr>
        <p:spPr/>
        <p:txBody>
          <a:bodyPr/>
          <a:lstStyle/>
          <a:p>
            <a:r>
              <a:rPr lang="en-US" smtClean="0"/>
              <a:t>Ruth Wickham, Grammar Teaching</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23844295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Choose a 2, 3, 1</a:t>
            </a:r>
            <a:endParaRPr lang="en-AU"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grpSp>
        <p:nvGrpSpPr>
          <p:cNvPr id="3" name="Group 25"/>
          <p:cNvGrpSpPr/>
          <p:nvPr/>
        </p:nvGrpSpPr>
        <p:grpSpPr>
          <a:xfrm>
            <a:off x="838200" y="1600200"/>
            <a:ext cx="1325133" cy="1742420"/>
            <a:chOff x="3505200" y="1905000"/>
            <a:chExt cx="1325133" cy="1742420"/>
          </a:xfrm>
        </p:grpSpPr>
        <p:pic>
          <p:nvPicPr>
            <p:cNvPr id="4" name="Picture 9" descr="C:\Users\Ruth\AppData\Local\Microsoft\Windows\Temporary Internet Files\Content.IE5\IDQYU5JW\MC900338008[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81400" y="1905000"/>
              <a:ext cx="1248933" cy="1268380"/>
            </a:xfrm>
            <a:prstGeom prst="rect">
              <a:avLst/>
            </a:prstGeom>
            <a:noFill/>
          </p:spPr>
        </p:pic>
        <p:sp>
          <p:nvSpPr>
            <p:cNvPr id="5" name="TextBox 4"/>
            <p:cNvSpPr txBox="1"/>
            <p:nvPr/>
          </p:nvSpPr>
          <p:spPr>
            <a:xfrm>
              <a:off x="3505200" y="3124200"/>
              <a:ext cx="1066800" cy="523220"/>
            </a:xfrm>
            <a:prstGeom prst="rect">
              <a:avLst/>
            </a:prstGeom>
            <a:noFill/>
          </p:spPr>
          <p:txBody>
            <a:bodyPr wrap="square" rtlCol="0">
              <a:spAutoFit/>
            </a:bodyPr>
            <a:lstStyle/>
            <a:p>
              <a:r>
                <a:rPr lang="en-AU" sz="2800" dirty="0" smtClean="0"/>
                <a:t>zebra</a:t>
              </a:r>
              <a:endParaRPr lang="en-AU" sz="2800" dirty="0"/>
            </a:p>
          </p:txBody>
        </p:sp>
      </p:grpSp>
      <p:grpSp>
        <p:nvGrpSpPr>
          <p:cNvPr id="6" name="Group 31"/>
          <p:cNvGrpSpPr/>
          <p:nvPr/>
        </p:nvGrpSpPr>
        <p:grpSpPr>
          <a:xfrm>
            <a:off x="3291467" y="1828800"/>
            <a:ext cx="2209800" cy="1513820"/>
            <a:chOff x="381000" y="3505200"/>
            <a:chExt cx="1752600" cy="1361420"/>
          </a:xfrm>
        </p:grpSpPr>
        <p:pic>
          <p:nvPicPr>
            <p:cNvPr id="7" name="Picture 3" descr="C:\Users\Ruth\AppData\Local\Microsoft\Windows\Temporary Internet Files\Content.IE5\LWJ31NZR\MC900435552[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3505200"/>
              <a:ext cx="1746195" cy="1002386"/>
            </a:xfrm>
            <a:prstGeom prst="rect">
              <a:avLst/>
            </a:prstGeom>
            <a:noFill/>
          </p:spPr>
        </p:pic>
        <p:sp>
          <p:nvSpPr>
            <p:cNvPr id="8" name="TextBox 7"/>
            <p:cNvSpPr txBox="1"/>
            <p:nvPr/>
          </p:nvSpPr>
          <p:spPr>
            <a:xfrm>
              <a:off x="457200" y="4343400"/>
              <a:ext cx="1676400" cy="523220"/>
            </a:xfrm>
            <a:prstGeom prst="rect">
              <a:avLst/>
            </a:prstGeom>
            <a:noFill/>
          </p:spPr>
          <p:txBody>
            <a:bodyPr wrap="square" rtlCol="0">
              <a:spAutoFit/>
            </a:bodyPr>
            <a:lstStyle/>
            <a:p>
              <a:r>
                <a:rPr lang="en-AU" sz="2800" dirty="0" smtClean="0"/>
                <a:t>crocodile</a:t>
              </a:r>
              <a:endParaRPr lang="en-AU" sz="2800" dirty="0"/>
            </a:p>
          </p:txBody>
        </p:sp>
      </p:grpSp>
      <p:grpSp>
        <p:nvGrpSpPr>
          <p:cNvPr id="9" name="Group 28"/>
          <p:cNvGrpSpPr/>
          <p:nvPr/>
        </p:nvGrpSpPr>
        <p:grpSpPr>
          <a:xfrm>
            <a:off x="6629400" y="1752600"/>
            <a:ext cx="1335088" cy="1590020"/>
            <a:chOff x="3200400" y="5105400"/>
            <a:chExt cx="1335088" cy="1590020"/>
          </a:xfrm>
        </p:grpSpPr>
        <p:pic>
          <p:nvPicPr>
            <p:cNvPr id="10" name="Picture 10" descr="C:\Users\Ruth\AppData\Local\Microsoft\Windows\Temporary Internet Files\Content.IE5\Z3G7OUYG\MC900110880[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00400" y="5105400"/>
              <a:ext cx="1335088" cy="1006748"/>
            </a:xfrm>
            <a:prstGeom prst="rect">
              <a:avLst/>
            </a:prstGeom>
            <a:noFill/>
          </p:spPr>
        </p:pic>
        <p:sp>
          <p:nvSpPr>
            <p:cNvPr id="11" name="TextBox 10"/>
            <p:cNvSpPr txBox="1"/>
            <p:nvPr/>
          </p:nvSpPr>
          <p:spPr>
            <a:xfrm>
              <a:off x="3276600" y="6172200"/>
              <a:ext cx="1219200" cy="523220"/>
            </a:xfrm>
            <a:prstGeom prst="rect">
              <a:avLst/>
            </a:prstGeom>
            <a:noFill/>
          </p:spPr>
          <p:txBody>
            <a:bodyPr wrap="square" rtlCol="0">
              <a:spAutoFit/>
            </a:bodyPr>
            <a:lstStyle/>
            <a:p>
              <a:r>
                <a:rPr lang="en-AU" sz="2800" dirty="0" smtClean="0"/>
                <a:t>snake</a:t>
              </a:r>
              <a:endParaRPr lang="en-AU" sz="2800" dirty="0"/>
            </a:p>
          </p:txBody>
        </p:sp>
      </p:grpSp>
      <p:sp>
        <p:nvSpPr>
          <p:cNvPr id="12" name="TextBox 11"/>
          <p:cNvSpPr txBox="1"/>
          <p:nvPr/>
        </p:nvSpPr>
        <p:spPr>
          <a:xfrm>
            <a:off x="914400" y="3429000"/>
            <a:ext cx="6172200" cy="707886"/>
          </a:xfrm>
          <a:prstGeom prst="rect">
            <a:avLst/>
          </a:prstGeom>
          <a:noFill/>
        </p:spPr>
        <p:txBody>
          <a:bodyPr wrap="square" rtlCol="0">
            <a:spAutoFit/>
          </a:bodyPr>
          <a:lstStyle/>
          <a:p>
            <a:r>
              <a:rPr lang="en-AU"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Zebra, crocodile, snake   * </a:t>
            </a:r>
            <a:endParaRPr lang="en-AU"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3" name="TextBox 12"/>
          <p:cNvSpPr txBox="1"/>
          <p:nvPr/>
        </p:nvSpPr>
        <p:spPr>
          <a:xfrm>
            <a:off x="914400" y="4216400"/>
            <a:ext cx="6172200" cy="707886"/>
          </a:xfrm>
          <a:prstGeom prst="rect">
            <a:avLst/>
          </a:prstGeom>
          <a:noFill/>
        </p:spPr>
        <p:txBody>
          <a:bodyPr wrap="square" rtlCol="0">
            <a:spAutoFit/>
          </a:bodyPr>
          <a:lstStyle/>
          <a:p>
            <a:r>
              <a:rPr lang="en-AU"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Zebra, crocodile, snake   * </a:t>
            </a:r>
            <a:endParaRPr lang="en-AU"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4" name="TextBox 13"/>
          <p:cNvSpPr txBox="1"/>
          <p:nvPr/>
        </p:nvSpPr>
        <p:spPr>
          <a:xfrm>
            <a:off x="914400" y="5003800"/>
            <a:ext cx="7848600" cy="707886"/>
          </a:xfrm>
          <a:prstGeom prst="rect">
            <a:avLst/>
          </a:prstGeom>
          <a:noFill/>
        </p:spPr>
        <p:txBody>
          <a:bodyPr wrap="square" rtlCol="0">
            <a:spAutoFit/>
          </a:bodyPr>
          <a:lstStyle/>
          <a:p>
            <a:r>
              <a:rPr lang="en-AU"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Zebra, crocodile, zebra, crocodile, </a:t>
            </a:r>
            <a:endParaRPr lang="en-AU"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6" name="TextBox 15"/>
          <p:cNvSpPr txBox="1"/>
          <p:nvPr/>
        </p:nvSpPr>
        <p:spPr>
          <a:xfrm>
            <a:off x="914400" y="5791200"/>
            <a:ext cx="6172200" cy="707886"/>
          </a:xfrm>
          <a:prstGeom prst="rect">
            <a:avLst/>
          </a:prstGeom>
          <a:noFill/>
        </p:spPr>
        <p:txBody>
          <a:bodyPr wrap="square" rtlCol="0">
            <a:spAutoFit/>
          </a:bodyPr>
          <a:lstStyle/>
          <a:p>
            <a:r>
              <a:rPr lang="en-AU"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Zebra, crocodile, snake   * </a:t>
            </a:r>
            <a:endParaRPr lang="en-AU"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5" name="Footer Placeholder 14"/>
          <p:cNvSpPr>
            <a:spLocks noGrp="1"/>
          </p:cNvSpPr>
          <p:nvPr>
            <p:ph type="ftr" sz="quarter" idx="11"/>
          </p:nvPr>
        </p:nvSpPr>
        <p:spPr/>
        <p:txBody>
          <a:bodyPr/>
          <a:lstStyle/>
          <a:p>
            <a:r>
              <a:rPr lang="en-US" smtClean="0"/>
              <a:t>Ruth Wickham, Grammar Teaching</a:t>
            </a:r>
            <a:endParaRPr lang="en-US"/>
          </a:p>
        </p:txBody>
      </p:sp>
      <p:sp>
        <p:nvSpPr>
          <p:cNvPr id="17" name="Slide Number Placeholder 16"/>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193541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2" presetClass="entr" presetSubtype="4"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1000" fill="hold"/>
                                        <p:tgtEl>
                                          <p:spTgt spid="13"/>
                                        </p:tgtEl>
                                        <p:attrNameLst>
                                          <p:attrName>ppt_x</p:attrName>
                                        </p:attrNameLst>
                                      </p:cBhvr>
                                      <p:tavLst>
                                        <p:tav tm="0">
                                          <p:val>
                                            <p:strVal val="#ppt_x"/>
                                          </p:val>
                                        </p:tav>
                                        <p:tav tm="100000">
                                          <p:val>
                                            <p:strVal val="#ppt_x"/>
                                          </p:val>
                                        </p:tav>
                                      </p:tavLst>
                                    </p:anim>
                                    <p:anim calcmode="lin" valueType="num">
                                      <p:cBhvr additive="base">
                                        <p:cTn id="25" dur="1000" fill="hold"/>
                                        <p:tgtEl>
                                          <p:spTgt spid="13"/>
                                        </p:tgtEl>
                                        <p:attrNameLst>
                                          <p:attrName>ppt_y</p:attrName>
                                        </p:attrNameLst>
                                      </p:cBhvr>
                                      <p:tavLst>
                                        <p:tav tm="0">
                                          <p:val>
                                            <p:strVal val="1+#ppt_h/2"/>
                                          </p:val>
                                        </p:tav>
                                        <p:tav tm="100000">
                                          <p:val>
                                            <p:strVal val="#ppt_y"/>
                                          </p:val>
                                        </p:tav>
                                      </p:tavLst>
                                    </p:anim>
                                  </p:childTnLst>
                                </p:cTn>
                              </p:par>
                            </p:childTnLst>
                          </p:cTn>
                        </p:par>
                        <p:par>
                          <p:cTn id="26" fill="hold">
                            <p:stCondLst>
                              <p:cond delay="3500"/>
                            </p:stCondLst>
                            <p:childTnLst>
                              <p:par>
                                <p:cTn id="27" presetID="2" presetClass="entr" presetSubtype="4"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1000" fill="hold"/>
                                        <p:tgtEl>
                                          <p:spTgt spid="14"/>
                                        </p:tgtEl>
                                        <p:attrNameLst>
                                          <p:attrName>ppt_x</p:attrName>
                                        </p:attrNameLst>
                                      </p:cBhvr>
                                      <p:tavLst>
                                        <p:tav tm="0">
                                          <p:val>
                                            <p:strVal val="#ppt_x"/>
                                          </p:val>
                                        </p:tav>
                                        <p:tav tm="100000">
                                          <p:val>
                                            <p:strVal val="#ppt_x"/>
                                          </p:val>
                                        </p:tav>
                                      </p:tavLst>
                                    </p:anim>
                                    <p:anim calcmode="lin" valueType="num">
                                      <p:cBhvr additive="base">
                                        <p:cTn id="30" dur="1000" fill="hold"/>
                                        <p:tgtEl>
                                          <p:spTgt spid="14"/>
                                        </p:tgtEl>
                                        <p:attrNameLst>
                                          <p:attrName>ppt_y</p:attrName>
                                        </p:attrNameLst>
                                      </p:cBhvr>
                                      <p:tavLst>
                                        <p:tav tm="0">
                                          <p:val>
                                            <p:strVal val="1+#ppt_h/2"/>
                                          </p:val>
                                        </p:tav>
                                        <p:tav tm="100000">
                                          <p:val>
                                            <p:strVal val="#ppt_y"/>
                                          </p:val>
                                        </p:tav>
                                      </p:tavLst>
                                    </p:anim>
                                  </p:childTnLst>
                                </p:cTn>
                              </p:par>
                            </p:childTnLst>
                          </p:cTn>
                        </p:par>
                        <p:par>
                          <p:cTn id="31" fill="hold">
                            <p:stCondLst>
                              <p:cond delay="450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1000" fill="hold"/>
                                        <p:tgtEl>
                                          <p:spTgt spid="16"/>
                                        </p:tgtEl>
                                        <p:attrNameLst>
                                          <p:attrName>ppt_x</p:attrName>
                                        </p:attrNameLst>
                                      </p:cBhvr>
                                      <p:tavLst>
                                        <p:tav tm="0">
                                          <p:val>
                                            <p:strVal val="#ppt_x"/>
                                          </p:val>
                                        </p:tav>
                                        <p:tav tm="100000">
                                          <p:val>
                                            <p:strVal val="#ppt_x"/>
                                          </p:val>
                                        </p:tav>
                                      </p:tavLst>
                                    </p:anim>
                                    <p:anim calcmode="lin" valueType="num">
                                      <p:cBhvr additive="base">
                                        <p:cTn id="35"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Choose a 2, 3, 1</a:t>
            </a:r>
            <a:endParaRPr lang="en-AU"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grpSp>
        <p:nvGrpSpPr>
          <p:cNvPr id="3" name="Group 25"/>
          <p:cNvGrpSpPr/>
          <p:nvPr/>
        </p:nvGrpSpPr>
        <p:grpSpPr>
          <a:xfrm>
            <a:off x="838200" y="1600200"/>
            <a:ext cx="1325133" cy="1742420"/>
            <a:chOff x="3505200" y="1905000"/>
            <a:chExt cx="1325133" cy="1742420"/>
          </a:xfrm>
        </p:grpSpPr>
        <p:pic>
          <p:nvPicPr>
            <p:cNvPr id="4" name="Picture 9" descr="C:\Users\Ruth\AppData\Local\Microsoft\Windows\Temporary Internet Files\Content.IE5\IDQYU5JW\MC900338008[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81400" y="1905000"/>
              <a:ext cx="1248933" cy="1268380"/>
            </a:xfrm>
            <a:prstGeom prst="rect">
              <a:avLst/>
            </a:prstGeom>
            <a:noFill/>
          </p:spPr>
        </p:pic>
        <p:sp>
          <p:nvSpPr>
            <p:cNvPr id="5" name="TextBox 4"/>
            <p:cNvSpPr txBox="1"/>
            <p:nvPr/>
          </p:nvSpPr>
          <p:spPr>
            <a:xfrm>
              <a:off x="3505200" y="3124200"/>
              <a:ext cx="1066800" cy="523220"/>
            </a:xfrm>
            <a:prstGeom prst="rect">
              <a:avLst/>
            </a:prstGeom>
            <a:noFill/>
          </p:spPr>
          <p:txBody>
            <a:bodyPr wrap="square" rtlCol="0">
              <a:spAutoFit/>
            </a:bodyPr>
            <a:lstStyle/>
            <a:p>
              <a:r>
                <a:rPr lang="en-AU" sz="2800" dirty="0" smtClean="0"/>
                <a:t>zebra</a:t>
              </a:r>
              <a:endParaRPr lang="en-AU" sz="2800" dirty="0"/>
            </a:p>
          </p:txBody>
        </p:sp>
      </p:grpSp>
      <p:grpSp>
        <p:nvGrpSpPr>
          <p:cNvPr id="6" name="Group 31"/>
          <p:cNvGrpSpPr/>
          <p:nvPr/>
        </p:nvGrpSpPr>
        <p:grpSpPr>
          <a:xfrm>
            <a:off x="3291467" y="1828800"/>
            <a:ext cx="2209800" cy="1513820"/>
            <a:chOff x="381000" y="3505200"/>
            <a:chExt cx="1752600" cy="1361420"/>
          </a:xfrm>
        </p:grpSpPr>
        <p:pic>
          <p:nvPicPr>
            <p:cNvPr id="7" name="Picture 3" descr="C:\Users\Ruth\AppData\Local\Microsoft\Windows\Temporary Internet Files\Content.IE5\LWJ31NZR\MC900435552[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3505200"/>
              <a:ext cx="1746195" cy="1002386"/>
            </a:xfrm>
            <a:prstGeom prst="rect">
              <a:avLst/>
            </a:prstGeom>
            <a:noFill/>
          </p:spPr>
        </p:pic>
        <p:sp>
          <p:nvSpPr>
            <p:cNvPr id="8" name="TextBox 7"/>
            <p:cNvSpPr txBox="1"/>
            <p:nvPr/>
          </p:nvSpPr>
          <p:spPr>
            <a:xfrm>
              <a:off x="457200" y="4343400"/>
              <a:ext cx="1676400" cy="523220"/>
            </a:xfrm>
            <a:prstGeom prst="rect">
              <a:avLst/>
            </a:prstGeom>
            <a:noFill/>
          </p:spPr>
          <p:txBody>
            <a:bodyPr wrap="square" rtlCol="0">
              <a:spAutoFit/>
            </a:bodyPr>
            <a:lstStyle/>
            <a:p>
              <a:r>
                <a:rPr lang="en-AU" sz="2800" dirty="0" smtClean="0"/>
                <a:t>crocodile</a:t>
              </a:r>
              <a:endParaRPr lang="en-AU" sz="2800" dirty="0"/>
            </a:p>
          </p:txBody>
        </p:sp>
      </p:grpSp>
      <p:grpSp>
        <p:nvGrpSpPr>
          <p:cNvPr id="9" name="Group 28"/>
          <p:cNvGrpSpPr/>
          <p:nvPr/>
        </p:nvGrpSpPr>
        <p:grpSpPr>
          <a:xfrm>
            <a:off x="6629400" y="1752600"/>
            <a:ext cx="1335088" cy="1590020"/>
            <a:chOff x="3200400" y="5105400"/>
            <a:chExt cx="1335088" cy="1590020"/>
          </a:xfrm>
        </p:grpSpPr>
        <p:pic>
          <p:nvPicPr>
            <p:cNvPr id="10" name="Picture 10" descr="C:\Users\Ruth\AppData\Local\Microsoft\Windows\Temporary Internet Files\Content.IE5\Z3G7OUYG\MC900110880[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00400" y="5105400"/>
              <a:ext cx="1335088" cy="1006748"/>
            </a:xfrm>
            <a:prstGeom prst="rect">
              <a:avLst/>
            </a:prstGeom>
            <a:noFill/>
          </p:spPr>
        </p:pic>
        <p:sp>
          <p:nvSpPr>
            <p:cNvPr id="11" name="TextBox 10"/>
            <p:cNvSpPr txBox="1"/>
            <p:nvPr/>
          </p:nvSpPr>
          <p:spPr>
            <a:xfrm>
              <a:off x="3276600" y="6172200"/>
              <a:ext cx="1219200" cy="523220"/>
            </a:xfrm>
            <a:prstGeom prst="rect">
              <a:avLst/>
            </a:prstGeom>
            <a:noFill/>
          </p:spPr>
          <p:txBody>
            <a:bodyPr wrap="square" rtlCol="0">
              <a:spAutoFit/>
            </a:bodyPr>
            <a:lstStyle/>
            <a:p>
              <a:r>
                <a:rPr lang="en-AU" sz="2800" dirty="0" smtClean="0"/>
                <a:t>snake</a:t>
              </a:r>
              <a:endParaRPr lang="en-AU" sz="2800" dirty="0"/>
            </a:p>
          </p:txBody>
        </p:sp>
      </p:grpSp>
      <p:sp>
        <p:nvSpPr>
          <p:cNvPr id="12" name="TextBox 11"/>
          <p:cNvSpPr txBox="1"/>
          <p:nvPr/>
        </p:nvSpPr>
        <p:spPr>
          <a:xfrm>
            <a:off x="914400" y="3429000"/>
            <a:ext cx="6172200" cy="707886"/>
          </a:xfrm>
          <a:prstGeom prst="rect">
            <a:avLst/>
          </a:prstGeom>
          <a:noFill/>
        </p:spPr>
        <p:txBody>
          <a:bodyPr wrap="square" rtlCol="0">
            <a:spAutoFit/>
          </a:bodyPr>
          <a:lstStyle/>
          <a:p>
            <a:r>
              <a:rPr lang="en-AU"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Zebra, crocodile, snake   * </a:t>
            </a:r>
            <a:endParaRPr lang="en-AU"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3" name="TextBox 12"/>
          <p:cNvSpPr txBox="1"/>
          <p:nvPr/>
        </p:nvSpPr>
        <p:spPr>
          <a:xfrm>
            <a:off x="914400" y="4216400"/>
            <a:ext cx="6172200" cy="707886"/>
          </a:xfrm>
          <a:prstGeom prst="rect">
            <a:avLst/>
          </a:prstGeom>
          <a:noFill/>
        </p:spPr>
        <p:txBody>
          <a:bodyPr wrap="square" rtlCol="0">
            <a:spAutoFit/>
          </a:bodyPr>
          <a:lstStyle/>
          <a:p>
            <a:r>
              <a:rPr lang="en-AU"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Zebra, crocodile, snake   * </a:t>
            </a:r>
            <a:endParaRPr lang="en-AU"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4" name="TextBox 13"/>
          <p:cNvSpPr txBox="1"/>
          <p:nvPr/>
        </p:nvSpPr>
        <p:spPr>
          <a:xfrm>
            <a:off x="914400" y="5003800"/>
            <a:ext cx="7848600" cy="707886"/>
          </a:xfrm>
          <a:prstGeom prst="rect">
            <a:avLst/>
          </a:prstGeom>
          <a:noFill/>
        </p:spPr>
        <p:txBody>
          <a:bodyPr wrap="square" rtlCol="0">
            <a:spAutoFit/>
          </a:bodyPr>
          <a:lstStyle/>
          <a:p>
            <a:r>
              <a:rPr lang="en-AU"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Zebra, crocodile, zebra, crocodile, </a:t>
            </a:r>
            <a:endParaRPr lang="en-AU"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6" name="TextBox 15"/>
          <p:cNvSpPr txBox="1"/>
          <p:nvPr/>
        </p:nvSpPr>
        <p:spPr>
          <a:xfrm>
            <a:off x="914400" y="5791200"/>
            <a:ext cx="6172200" cy="707886"/>
          </a:xfrm>
          <a:prstGeom prst="rect">
            <a:avLst/>
          </a:prstGeom>
          <a:noFill/>
        </p:spPr>
        <p:txBody>
          <a:bodyPr wrap="square" rtlCol="0">
            <a:spAutoFit/>
          </a:bodyPr>
          <a:lstStyle/>
          <a:p>
            <a:r>
              <a:rPr lang="en-AU"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Zebra, crocodile, snake   * </a:t>
            </a:r>
            <a:endParaRPr lang="en-AU"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7" name="TextBox 16"/>
          <p:cNvSpPr txBox="1"/>
          <p:nvPr/>
        </p:nvSpPr>
        <p:spPr>
          <a:xfrm>
            <a:off x="7162800" y="3352800"/>
            <a:ext cx="1752600" cy="1754326"/>
          </a:xfrm>
          <a:prstGeom prst="rect">
            <a:avLst/>
          </a:prstGeom>
          <a:solidFill>
            <a:schemeClr val="bg1"/>
          </a:solidFill>
        </p:spPr>
        <p:txBody>
          <a:bodyPr wrap="square" rtlCol="0">
            <a:spAutoFit/>
          </a:bodyPr>
          <a:lstStyle/>
          <a:p>
            <a:r>
              <a:rPr lang="en-AU" sz="3600" dirty="0" smtClean="0">
                <a:ln w="18415" cmpd="sng">
                  <a:solidFill>
                    <a:srgbClr val="C00000"/>
                  </a:solidFill>
                  <a:prstDash val="solid"/>
                </a:ln>
                <a:solidFill>
                  <a:srgbClr val="FF0000"/>
                </a:solidFill>
                <a:effectLst>
                  <a:outerShdw blurRad="63500" dir="3600000" algn="tl" rotWithShape="0">
                    <a:srgbClr val="000000">
                      <a:alpha val="70000"/>
                    </a:srgbClr>
                  </a:outerShdw>
                </a:effectLst>
              </a:rPr>
              <a:t>Pause – extra beat</a:t>
            </a:r>
            <a:endParaRPr lang="en-AU" sz="3600" dirty="0">
              <a:ln w="18415" cmpd="sng">
                <a:solidFill>
                  <a:srgbClr val="C00000"/>
                </a:solidFill>
                <a:prstDash val="solid"/>
              </a:ln>
              <a:solidFill>
                <a:srgbClr val="FF0000"/>
              </a:solidFill>
              <a:effectLst>
                <a:outerShdw blurRad="63500" dir="3600000" algn="tl" rotWithShape="0">
                  <a:srgbClr val="000000">
                    <a:alpha val="70000"/>
                  </a:srgbClr>
                </a:outerShdw>
              </a:effectLst>
            </a:endParaRPr>
          </a:p>
        </p:txBody>
      </p:sp>
      <p:sp>
        <p:nvSpPr>
          <p:cNvPr id="18" name="Oval 17"/>
          <p:cNvSpPr/>
          <p:nvPr/>
        </p:nvSpPr>
        <p:spPr>
          <a:xfrm>
            <a:off x="5867400" y="3352800"/>
            <a:ext cx="6096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Oval 18"/>
          <p:cNvSpPr/>
          <p:nvPr/>
        </p:nvSpPr>
        <p:spPr>
          <a:xfrm>
            <a:off x="5867400" y="4191000"/>
            <a:ext cx="6096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Oval 19"/>
          <p:cNvSpPr/>
          <p:nvPr/>
        </p:nvSpPr>
        <p:spPr>
          <a:xfrm>
            <a:off x="5867400" y="5715000"/>
            <a:ext cx="6096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Footer Placeholder 14"/>
          <p:cNvSpPr>
            <a:spLocks noGrp="1"/>
          </p:cNvSpPr>
          <p:nvPr>
            <p:ph type="ftr" sz="quarter" idx="11"/>
          </p:nvPr>
        </p:nvSpPr>
        <p:spPr/>
        <p:txBody>
          <a:bodyPr/>
          <a:lstStyle/>
          <a:p>
            <a:r>
              <a:rPr lang="en-US" smtClean="0"/>
              <a:t>Ruth Wickham, Grammar Teaching</a:t>
            </a:r>
            <a:endParaRPr lang="en-US"/>
          </a:p>
        </p:txBody>
      </p:sp>
      <p:sp>
        <p:nvSpPr>
          <p:cNvPr id="21" name="Slide Number Placeholder 20"/>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231573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
                                        </p:tgtEl>
                                        <p:attrNameLst>
                                          <p:attrName>ppt_y</p:attrName>
                                        </p:attrNameLst>
                                      </p:cBhvr>
                                      <p:tavLst>
                                        <p:tav tm="0" fmla="#ppt_y+(sin(-2*pi*(1-$))*-#ppt_x+cos(-2*pi*(1-$))*(1-#ppt_y))*(1-$)">
                                          <p:val>
                                            <p:fltVal val="0"/>
                                          </p:val>
                                        </p:tav>
                                        <p:tav tm="100000">
                                          <p:val>
                                            <p:fltVal val="1"/>
                                          </p:val>
                                        </p:tav>
                                      </p:tavLst>
                                    </p:anim>
                                  </p:childTnLst>
                                </p:cTn>
                              </p:par>
                              <p:par>
                                <p:cTn id="11" presetID="9"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dissolve">
                                      <p:cBhvr>
                                        <p:cTn id="16" dur="500"/>
                                        <p:tgtEl>
                                          <p:spTgt spid="19"/>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dissolv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228600"/>
            <a:ext cx="3571875"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03101" y="228600"/>
            <a:ext cx="3468598"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52600" y="3781425"/>
            <a:ext cx="243008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029200" y="3781425"/>
            <a:ext cx="2590800"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322020" y="2912533"/>
            <a:ext cx="4499960" cy="707886"/>
          </a:xfrm>
          <a:prstGeom prst="rect">
            <a:avLst/>
          </a:prstGeom>
          <a:noFill/>
        </p:spPr>
        <p:txBody>
          <a:bodyPr wrap="square" rtlCol="0">
            <a:spAutoFit/>
          </a:bodyPr>
          <a:lstStyle/>
          <a:p>
            <a:pPr algn="ctr"/>
            <a:r>
              <a:rPr lang="en-AU"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Grammar Chants</a:t>
            </a:r>
            <a:endParaRPr lang="en-AU"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 name="Footer Placeholder 1"/>
          <p:cNvSpPr>
            <a:spLocks noGrp="1"/>
          </p:cNvSpPr>
          <p:nvPr>
            <p:ph type="ftr" sz="quarter" idx="11"/>
          </p:nvPr>
        </p:nvSpPr>
        <p:spPr/>
        <p:txBody>
          <a:bodyPr/>
          <a:lstStyle/>
          <a:p>
            <a:r>
              <a:rPr lang="en-US" smtClean="0"/>
              <a:t>Ruth Wickham, Grammar Teaching</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265618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1+#ppt_w/2"/>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250"/>
                                  </p:stCondLst>
                                  <p:childTnLst>
                                    <p:set>
                                      <p:cBhvr>
                                        <p:cTn id="11" dur="1" fill="hold">
                                          <p:stCondLst>
                                            <p:cond delay="0"/>
                                          </p:stCondLst>
                                        </p:cTn>
                                        <p:tgtEl>
                                          <p:spTgt spid="1027"/>
                                        </p:tgtEl>
                                        <p:attrNameLst>
                                          <p:attrName>style.visibility</p:attrName>
                                        </p:attrNameLst>
                                      </p:cBhvr>
                                      <p:to>
                                        <p:strVal val="visible"/>
                                      </p:to>
                                    </p:set>
                                    <p:anim calcmode="lin" valueType="num">
                                      <p:cBhvr additive="base">
                                        <p:cTn id="12" dur="500" fill="hold"/>
                                        <p:tgtEl>
                                          <p:spTgt spid="1027"/>
                                        </p:tgtEl>
                                        <p:attrNameLst>
                                          <p:attrName>ppt_x</p:attrName>
                                        </p:attrNameLst>
                                      </p:cBhvr>
                                      <p:tavLst>
                                        <p:tav tm="0">
                                          <p:val>
                                            <p:strVal val="0-#ppt_w/2"/>
                                          </p:val>
                                        </p:tav>
                                        <p:tav tm="100000">
                                          <p:val>
                                            <p:strVal val="#ppt_x"/>
                                          </p:val>
                                        </p:tav>
                                      </p:tavLst>
                                    </p:anim>
                                    <p:anim calcmode="lin" valueType="num">
                                      <p:cBhvr additive="base">
                                        <p:cTn id="13" dur="500" fill="hold"/>
                                        <p:tgtEl>
                                          <p:spTgt spid="1027"/>
                                        </p:tgtEl>
                                        <p:attrNameLst>
                                          <p:attrName>ppt_y</p:attrName>
                                        </p:attrNameLst>
                                      </p:cBhvr>
                                      <p:tavLst>
                                        <p:tav tm="0">
                                          <p:val>
                                            <p:strVal val="1+#ppt_h/2"/>
                                          </p:val>
                                        </p:tav>
                                        <p:tav tm="100000">
                                          <p:val>
                                            <p:strVal val="#ppt_y"/>
                                          </p:val>
                                        </p:tav>
                                      </p:tavLst>
                                    </p:anim>
                                  </p:childTnLst>
                                </p:cTn>
                              </p:par>
                            </p:childTnLst>
                          </p:cTn>
                        </p:par>
                        <p:par>
                          <p:cTn id="14" fill="hold">
                            <p:stCondLst>
                              <p:cond delay="1250"/>
                            </p:stCondLst>
                            <p:childTnLst>
                              <p:par>
                                <p:cTn id="15" presetID="2" presetClass="entr" presetSubtype="3" fill="hold" nodeType="afterEffect">
                                  <p:stCondLst>
                                    <p:cond delay="250"/>
                                  </p:stCondLst>
                                  <p:childTnLst>
                                    <p:set>
                                      <p:cBhvr>
                                        <p:cTn id="16" dur="1" fill="hold">
                                          <p:stCondLst>
                                            <p:cond delay="0"/>
                                          </p:stCondLst>
                                        </p:cTn>
                                        <p:tgtEl>
                                          <p:spTgt spid="1028"/>
                                        </p:tgtEl>
                                        <p:attrNameLst>
                                          <p:attrName>style.visibility</p:attrName>
                                        </p:attrNameLst>
                                      </p:cBhvr>
                                      <p:to>
                                        <p:strVal val="visible"/>
                                      </p:to>
                                    </p:set>
                                    <p:anim calcmode="lin" valueType="num">
                                      <p:cBhvr additive="base">
                                        <p:cTn id="17" dur="500" fill="hold"/>
                                        <p:tgtEl>
                                          <p:spTgt spid="1028"/>
                                        </p:tgtEl>
                                        <p:attrNameLst>
                                          <p:attrName>ppt_x</p:attrName>
                                        </p:attrNameLst>
                                      </p:cBhvr>
                                      <p:tavLst>
                                        <p:tav tm="0">
                                          <p:val>
                                            <p:strVal val="1+#ppt_w/2"/>
                                          </p:val>
                                        </p:tav>
                                        <p:tav tm="100000">
                                          <p:val>
                                            <p:strVal val="#ppt_x"/>
                                          </p:val>
                                        </p:tav>
                                      </p:tavLst>
                                    </p:anim>
                                    <p:anim calcmode="lin" valueType="num">
                                      <p:cBhvr additive="base">
                                        <p:cTn id="18" dur="500" fill="hold"/>
                                        <p:tgtEl>
                                          <p:spTgt spid="1028"/>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2" presetClass="entr" presetSubtype="9" fill="hold" nodeType="afterEffect">
                                  <p:stCondLst>
                                    <p:cond delay="250"/>
                                  </p:stCondLst>
                                  <p:childTnLst>
                                    <p:set>
                                      <p:cBhvr>
                                        <p:cTn id="21" dur="1" fill="hold">
                                          <p:stCondLst>
                                            <p:cond delay="0"/>
                                          </p:stCondLst>
                                        </p:cTn>
                                        <p:tgtEl>
                                          <p:spTgt spid="1029"/>
                                        </p:tgtEl>
                                        <p:attrNameLst>
                                          <p:attrName>style.visibility</p:attrName>
                                        </p:attrNameLst>
                                      </p:cBhvr>
                                      <p:to>
                                        <p:strVal val="visible"/>
                                      </p:to>
                                    </p:set>
                                    <p:anim calcmode="lin" valueType="num">
                                      <p:cBhvr additive="base">
                                        <p:cTn id="22" dur="500" fill="hold"/>
                                        <p:tgtEl>
                                          <p:spTgt spid="1029"/>
                                        </p:tgtEl>
                                        <p:attrNameLst>
                                          <p:attrName>ppt_x</p:attrName>
                                        </p:attrNameLst>
                                      </p:cBhvr>
                                      <p:tavLst>
                                        <p:tav tm="0">
                                          <p:val>
                                            <p:strVal val="0-#ppt_w/2"/>
                                          </p:val>
                                        </p:tav>
                                        <p:tav tm="100000">
                                          <p:val>
                                            <p:strVal val="#ppt_x"/>
                                          </p:val>
                                        </p:tav>
                                      </p:tavLst>
                                    </p:anim>
                                    <p:anim calcmode="lin" valueType="num">
                                      <p:cBhvr additive="base">
                                        <p:cTn id="23" dur="500" fill="hold"/>
                                        <p:tgtEl>
                                          <p:spTgt spid="10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79196" cy="6858001"/>
          </a:xfrm>
          <a:prstGeom prst="rect">
            <a:avLst/>
          </a:prstGeom>
        </p:spPr>
      </p:pic>
      <p:sp>
        <p:nvSpPr>
          <p:cNvPr id="2" name="Title 1"/>
          <p:cNvSpPr>
            <a:spLocks noGrp="1"/>
          </p:cNvSpPr>
          <p:nvPr>
            <p:ph type="title"/>
          </p:nvPr>
        </p:nvSpPr>
        <p:spPr/>
        <p:txBody>
          <a:bodyPr>
            <a:noAutofit/>
          </a:bodyPr>
          <a:lstStyle/>
          <a:p>
            <a:r>
              <a:rPr lang="en-AU"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 Games</a:t>
            </a:r>
            <a:endParaRPr lang="en-AU"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360498" y="6273226"/>
            <a:ext cx="8458200" cy="584775"/>
          </a:xfrm>
          <a:prstGeom prst="rect">
            <a:avLst/>
          </a:prstGeom>
          <a:solidFill>
            <a:schemeClr val="tx1">
              <a:lumMod val="75000"/>
              <a:lumOff val="25000"/>
            </a:schemeClr>
          </a:solidFill>
        </p:spPr>
        <p:txBody>
          <a:bodyPr wrap="square">
            <a:spAutoFit/>
          </a:bodyPr>
          <a:lstStyle/>
          <a:p>
            <a:pPr algn="ctr"/>
            <a:r>
              <a:rPr lang="en-AU" sz="3200" dirty="0">
                <a:ln w="18415" cmpd="sng">
                  <a:solidFill>
                    <a:srgbClr val="FFFFFF"/>
                  </a:solidFill>
                  <a:prstDash val="solid"/>
                </a:ln>
                <a:solidFill>
                  <a:srgbClr val="FFFFFF"/>
                </a:solidFill>
                <a:effectLst>
                  <a:outerShdw blurRad="63500" dir="3600000" algn="tl" rotWithShape="0">
                    <a:srgbClr val="000000">
                      <a:alpha val="70000"/>
                    </a:srgbClr>
                  </a:outerShdw>
                </a:effectLst>
              </a:rPr>
              <a:t>http://ktf2012.weebly.com/language-games.html</a:t>
            </a:r>
          </a:p>
        </p:txBody>
      </p:sp>
      <p:sp>
        <p:nvSpPr>
          <p:cNvPr id="4" name="Footer Placeholder 3"/>
          <p:cNvSpPr>
            <a:spLocks noGrp="1"/>
          </p:cNvSpPr>
          <p:nvPr>
            <p:ph type="ftr" sz="quarter" idx="11"/>
          </p:nvPr>
        </p:nvSpPr>
        <p:spPr/>
        <p:txBody>
          <a:bodyPr/>
          <a:lstStyle/>
          <a:p>
            <a:r>
              <a:rPr lang="en-US" smtClean="0"/>
              <a:t>Ruth Wickham, Grammar Teaching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330588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1" fill="hold" grpId="0" nodeType="afterEffect">
                                  <p:stCondLst>
                                    <p:cond delay="100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00100" y="1447800"/>
            <a:ext cx="7543800" cy="5224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52400"/>
            <a:ext cx="8229600" cy="1477962"/>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A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Types of Language Games </a:t>
            </a:r>
            <a:br>
              <a:rPr lang="en-A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AU" sz="5400" b="1" spc="50" dirty="0" smtClean="0">
                <a:ln w="11430"/>
                <a:solidFill>
                  <a:srgbClr val="92D050"/>
                </a:solidFill>
                <a:effectLst>
                  <a:outerShdw blurRad="76200" dist="50800" dir="5400000" algn="tl" rotWithShape="0">
                    <a:srgbClr val="000000">
                      <a:alpha val="65000"/>
                    </a:srgbClr>
                  </a:outerShdw>
                </a:effectLst>
              </a:rPr>
              <a:t>Board Games</a:t>
            </a:r>
            <a:endParaRPr lang="en-AU" sz="5400" b="1" spc="50" dirty="0">
              <a:ln w="11430"/>
              <a:solidFill>
                <a:srgbClr val="92D050"/>
              </a:solidFill>
              <a:effectLst>
                <a:outerShdw blurRad="76200" dist="50800" dir="5400000" algn="tl" rotWithShape="0">
                  <a:srgbClr val="000000">
                    <a:alpha val="65000"/>
                  </a:srgbClr>
                </a:outerShdw>
              </a:effectLst>
            </a:endParaRPr>
          </a:p>
        </p:txBody>
      </p:sp>
      <p:sp>
        <p:nvSpPr>
          <p:cNvPr id="3" name="Footer Placeholder 2"/>
          <p:cNvSpPr>
            <a:spLocks noGrp="1"/>
          </p:cNvSpPr>
          <p:nvPr>
            <p:ph type="ftr" sz="quarter" idx="11"/>
          </p:nvPr>
        </p:nvSpPr>
        <p:spPr/>
        <p:txBody>
          <a:bodyPr/>
          <a:lstStyle/>
          <a:p>
            <a:r>
              <a:rPr lang="en-US" smtClean="0"/>
              <a:t>Ruth Wickham, Grammar Teaching</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385036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524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A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Types of Language Games </a:t>
            </a:r>
            <a:br>
              <a:rPr lang="en-A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AU" sz="5400" b="1" spc="50" dirty="0">
                <a:ln w="11430"/>
                <a:solidFill>
                  <a:srgbClr val="92D050"/>
                </a:solidFill>
                <a:effectLst>
                  <a:outerShdw blurRad="76200" dist="50800" dir="5400000" algn="tl" rotWithShape="0">
                    <a:srgbClr val="000000">
                      <a:alpha val="65000"/>
                    </a:srgbClr>
                  </a:outerShdw>
                </a:effectLst>
              </a:rPr>
              <a:t>C</a:t>
            </a:r>
            <a:r>
              <a:rPr lang="en-AU" sz="5400" b="1" spc="50" dirty="0" smtClean="0">
                <a:ln w="11430"/>
                <a:solidFill>
                  <a:srgbClr val="92D050"/>
                </a:solidFill>
                <a:effectLst>
                  <a:outerShdw blurRad="76200" dist="50800" dir="5400000" algn="tl" rotWithShape="0">
                    <a:srgbClr val="000000">
                      <a:alpha val="65000"/>
                    </a:srgbClr>
                  </a:outerShdw>
                </a:effectLst>
              </a:rPr>
              <a:t>ard Games</a:t>
            </a:r>
            <a:endParaRPr lang="en-AU" sz="5400" b="1" spc="50" dirty="0">
              <a:ln w="11430"/>
              <a:solidFill>
                <a:srgbClr val="92D050"/>
              </a:solidFill>
              <a:effectLst>
                <a:outerShdw blurRad="76200" dist="50800" dir="5400000" algn="tl" rotWithShape="0">
                  <a:srgbClr val="000000">
                    <a:alpha val="65000"/>
                  </a:srgbClr>
                </a:outerShdw>
              </a:effectLst>
            </a:endParaRPr>
          </a:p>
        </p:txBody>
      </p:sp>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018" b="99554" l="317" r="99208">
                        <a14:foregroundMark x1="32964" y1="18304" x2="89223" y2="77679"/>
                        <a14:foregroundMark x1="16006" y1="31473" x2="54834" y2="69420"/>
                        <a14:foregroundMark x1="74643" y1="20982" x2="91442" y2="60268"/>
                        <a14:foregroundMark x1="91442" y1="45089" x2="96513" y2="61607"/>
                        <a14:foregroundMark x1="22821" y1="23438" x2="38827" y2="42857"/>
                        <a14:foregroundMark x1="7607" y1="42188" x2="23296" y2="50670"/>
                        <a14:foregroundMark x1="2536" y1="60268" x2="12520" y2="64732"/>
                        <a14:foregroundMark x1="20919" y1="58482" x2="37876" y2="77902"/>
                        <a14:foregroundMark x1="40254" y1="70089" x2="52773" y2="73214"/>
                        <a14:foregroundMark x1="60063" y1="77232" x2="79398" y2="90848"/>
                        <a14:foregroundMark x1="32805" y1="10938" x2="69414" y2="14509"/>
                        <a14:foregroundMark x1="12203" y1="80357" x2="21395" y2="96429"/>
                        <a14:foregroundMark x1="52932" y1="8036" x2="63391" y2="10268"/>
                        <a14:foregroundMark x1="11252" y1="30580" x2="23772" y2="21875"/>
                      </a14:backgroundRemoval>
                    </a14:imgEffect>
                  </a14:imgLayer>
                </a14:imgProps>
              </a:ext>
              <a:ext uri="{28A0092B-C50C-407E-A947-70E740481C1C}">
                <a14:useLocalDpi xmlns:a14="http://schemas.microsoft.com/office/drawing/2010/main"/>
              </a:ext>
            </a:extLst>
          </a:blip>
          <a:srcRect/>
          <a:stretch>
            <a:fillRect/>
          </a:stretch>
        </p:blipFill>
        <p:spPr bwMode="auto">
          <a:xfrm>
            <a:off x="1066800" y="1524000"/>
            <a:ext cx="7190865"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Ruth Wickham, Grammar Teaching</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101081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anim calcmode="lin" valueType="num">
                                      <p:cBhvr>
                                        <p:cTn id="8" dur="2000" fill="hold"/>
                                        <p:tgtEl>
                                          <p:spTgt spid="3074"/>
                                        </p:tgtEl>
                                        <p:attrNameLst>
                                          <p:attrName>ppt_w</p:attrName>
                                        </p:attrNameLst>
                                      </p:cBhvr>
                                      <p:tavLst>
                                        <p:tav tm="0" fmla="#ppt_w*sin(2.5*pi*$)">
                                          <p:val>
                                            <p:fltVal val="0"/>
                                          </p:val>
                                        </p:tav>
                                        <p:tav tm="100000">
                                          <p:val>
                                            <p:fltVal val="1"/>
                                          </p:val>
                                        </p:tav>
                                      </p:tavLst>
                                    </p:anim>
                                    <p:anim calcmode="lin" valueType="num">
                                      <p:cBhvr>
                                        <p:cTn id="9"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524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A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Types of Language Games </a:t>
            </a:r>
            <a:br>
              <a:rPr lang="en-A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AU" sz="5400" b="1" spc="50" dirty="0" smtClean="0">
                <a:ln w="11430"/>
                <a:solidFill>
                  <a:srgbClr val="92D050"/>
                </a:solidFill>
                <a:effectLst>
                  <a:outerShdw blurRad="76200" dist="50800" dir="5400000" algn="tl" rotWithShape="0">
                    <a:srgbClr val="000000">
                      <a:alpha val="65000"/>
                    </a:srgbClr>
                  </a:outerShdw>
                </a:effectLst>
              </a:rPr>
              <a:t>Dice Games</a:t>
            </a:r>
            <a:endParaRPr lang="en-AU" sz="5400" b="1" spc="50" dirty="0">
              <a:ln w="11430"/>
              <a:solidFill>
                <a:srgbClr val="92D050"/>
              </a:solidFill>
              <a:effectLst>
                <a:outerShdw blurRad="76200" dist="50800" dir="5400000" algn="tl" rotWithShape="0">
                  <a:srgbClr val="000000">
                    <a:alpha val="65000"/>
                  </a:srgbClr>
                </a:outerShdw>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5400000">
            <a:off x="1998134" y="1553681"/>
            <a:ext cx="5147733" cy="549477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Ruth Wickham, Grammar Teaching</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73922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676400"/>
          </a:xfrm>
          <a:solidFill>
            <a:srgbClr val="FFFFFF">
              <a:alpha val="80000"/>
            </a:srgbClr>
          </a:solidFill>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A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Types of Language Games </a:t>
            </a:r>
            <a:br>
              <a:rPr lang="en-A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AU" sz="5400" b="1" spc="50" dirty="0" smtClean="0">
                <a:ln w="11430"/>
                <a:solidFill>
                  <a:srgbClr val="92D050"/>
                </a:solidFill>
                <a:effectLst>
                  <a:outerShdw blurRad="76200" dist="50800" dir="5400000" algn="tl" rotWithShape="0">
                    <a:srgbClr val="000000">
                      <a:alpha val="65000"/>
                    </a:srgbClr>
                  </a:outerShdw>
                </a:effectLst>
              </a:rPr>
              <a:t>Word Making Games</a:t>
            </a:r>
            <a:endParaRPr lang="en-AU" sz="5400" b="1" spc="50" dirty="0">
              <a:ln w="11430"/>
              <a:solidFill>
                <a:srgbClr val="92D050"/>
              </a:solidFill>
              <a:effectLst>
                <a:outerShdw blurRad="76200" dist="50800" dir="5400000" algn="tl" rotWithShape="0">
                  <a:srgbClr val="000000">
                    <a:alpha val="65000"/>
                  </a:srgbClr>
                </a:outerShdw>
              </a:effectLst>
            </a:endParaRPr>
          </a:p>
        </p:txBody>
      </p:sp>
      <p:sp>
        <p:nvSpPr>
          <p:cNvPr id="3" name="Footer Placeholder 2"/>
          <p:cNvSpPr>
            <a:spLocks noGrp="1"/>
          </p:cNvSpPr>
          <p:nvPr>
            <p:ph type="ftr" sz="quarter" idx="11"/>
          </p:nvPr>
        </p:nvSpPr>
        <p:spPr/>
        <p:txBody>
          <a:bodyPr/>
          <a:lstStyle/>
          <a:p>
            <a:r>
              <a:rPr lang="en-US" smtClean="0"/>
              <a:t>Ruth Wickham, Grammar Teaching</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371465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1)">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Grammar rules for passing exams</a:t>
            </a:r>
            <a:endParaRPr lang="en-A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1064029" y="1397901"/>
            <a:ext cx="6966066" cy="5205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3400" y="1538120"/>
            <a:ext cx="8330738" cy="461665"/>
          </a:xfrm>
          <a:prstGeom prst="rect">
            <a:avLst/>
          </a:prstGeom>
          <a:solidFill>
            <a:schemeClr val="bg1"/>
          </a:solidFill>
          <a:ln>
            <a:solidFill>
              <a:schemeClr val="tx1"/>
            </a:solidFill>
          </a:ln>
        </p:spPr>
        <p:txBody>
          <a:bodyPr wrap="square" rtlCol="0">
            <a:spAutoFit/>
          </a:bodyPr>
          <a:lstStyle/>
          <a:p>
            <a:r>
              <a:rPr lang="en-AU"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main reason for learning grammar rules is to pass exams</a:t>
            </a:r>
            <a:r>
              <a:rPr lang="en-AU" dirty="0"/>
              <a:t>. </a:t>
            </a:r>
          </a:p>
        </p:txBody>
      </p:sp>
      <p:sp>
        <p:nvSpPr>
          <p:cNvPr id="4" name="Rectangle 3"/>
          <p:cNvSpPr/>
          <p:nvPr/>
        </p:nvSpPr>
        <p:spPr>
          <a:xfrm>
            <a:off x="533400" y="2981213"/>
            <a:ext cx="8330738" cy="461665"/>
          </a:xfrm>
          <a:prstGeom prst="rect">
            <a:avLst/>
          </a:prstGeom>
          <a:solidFill>
            <a:schemeClr val="bg1"/>
          </a:solidFill>
          <a:ln>
            <a:solidFill>
              <a:schemeClr val="tx1"/>
            </a:solidFill>
          </a:ln>
        </p:spPr>
        <p:txBody>
          <a:bodyPr wrap="square">
            <a:spAutoFit/>
          </a:bodyPr>
          <a:lstStyle/>
          <a:p>
            <a:r>
              <a:rPr lang="en-AU"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Knowing the rules has little or no effect on language proficiency.</a:t>
            </a:r>
          </a:p>
        </p:txBody>
      </p:sp>
      <p:sp>
        <p:nvSpPr>
          <p:cNvPr id="5" name="Rectangle 4"/>
          <p:cNvSpPr/>
          <p:nvPr/>
        </p:nvSpPr>
        <p:spPr>
          <a:xfrm>
            <a:off x="533400" y="4424306"/>
            <a:ext cx="8330738" cy="461665"/>
          </a:xfrm>
          <a:prstGeom prst="rect">
            <a:avLst/>
          </a:prstGeom>
          <a:solidFill>
            <a:schemeClr val="bg1"/>
          </a:solidFill>
          <a:ln>
            <a:solidFill>
              <a:schemeClr val="tx1"/>
            </a:solidFill>
          </a:ln>
        </p:spPr>
        <p:txBody>
          <a:bodyPr wrap="square">
            <a:spAutoFit/>
          </a:bodyPr>
          <a:lstStyle/>
          <a:p>
            <a:r>
              <a:rPr lang="en-AU"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Natural language learning does not involve learning rules. </a:t>
            </a:r>
          </a:p>
        </p:txBody>
      </p:sp>
      <p:sp>
        <p:nvSpPr>
          <p:cNvPr id="6" name="Rectangle 5"/>
          <p:cNvSpPr/>
          <p:nvPr/>
        </p:nvSpPr>
        <p:spPr>
          <a:xfrm>
            <a:off x="533400" y="5867400"/>
            <a:ext cx="8330738" cy="461665"/>
          </a:xfrm>
          <a:prstGeom prst="rect">
            <a:avLst/>
          </a:prstGeom>
          <a:solidFill>
            <a:schemeClr val="bg1"/>
          </a:solidFill>
          <a:ln>
            <a:solidFill>
              <a:schemeClr val="tx1"/>
            </a:solidFill>
          </a:ln>
        </p:spPr>
        <p:txBody>
          <a:bodyPr wrap="square">
            <a:spAutoFit/>
          </a:bodyPr>
          <a:lstStyle/>
          <a:p>
            <a:r>
              <a:rPr lang="en-AU"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However students need to learn rules simply to pass exams.</a:t>
            </a:r>
          </a:p>
        </p:txBody>
      </p:sp>
      <p:sp>
        <p:nvSpPr>
          <p:cNvPr id="7" name="Footer Placeholder 6"/>
          <p:cNvSpPr>
            <a:spLocks noGrp="1"/>
          </p:cNvSpPr>
          <p:nvPr>
            <p:ph type="ftr" sz="quarter" idx="11"/>
          </p:nvPr>
        </p:nvSpPr>
        <p:spPr/>
        <p:txBody>
          <a:bodyPr/>
          <a:lstStyle/>
          <a:p>
            <a:r>
              <a:rPr lang="en-US" smtClean="0"/>
              <a:t>Ruth Wickham, Grammar Teaching</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32801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524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A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Types of Language Games </a:t>
            </a:r>
            <a:br>
              <a:rPr lang="en-A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AU" sz="5400" b="1" spc="50" dirty="0" smtClean="0">
                <a:ln w="11430"/>
                <a:solidFill>
                  <a:srgbClr val="92D050"/>
                </a:solidFill>
                <a:effectLst>
                  <a:outerShdw blurRad="76200" dist="50800" dir="5400000" algn="tl" rotWithShape="0">
                    <a:srgbClr val="000000">
                      <a:alpha val="65000"/>
                    </a:srgbClr>
                  </a:outerShdw>
                </a:effectLst>
              </a:rPr>
              <a:t>Circle Games</a:t>
            </a:r>
            <a:endParaRPr lang="en-AU" sz="5400" b="1" spc="50" dirty="0">
              <a:ln w="11430"/>
              <a:solidFill>
                <a:srgbClr val="92D050"/>
              </a:solidFill>
              <a:effectLst>
                <a:outerShdw blurRad="76200" dist="50800" dir="5400000" algn="tl" rotWithShape="0">
                  <a:srgbClr val="000000">
                    <a:alpha val="65000"/>
                  </a:srgbClr>
                </a:outerShdw>
              </a:effectLst>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47900" y="2057400"/>
            <a:ext cx="4648200" cy="4477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Ruth Wickham, Grammar Teaching</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343292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90"/>
                                          </p:val>
                                        </p:tav>
                                        <p:tav tm="100000">
                                          <p:val>
                                            <p:fltVal val="0"/>
                                          </p:val>
                                        </p:tav>
                                      </p:tavLst>
                                    </p:anim>
                                    <p:animEffect transition="in" filter="fade">
                                      <p:cBhvr>
                                        <p:cTn id="10"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524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A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Types of Language Games </a:t>
            </a:r>
            <a:br>
              <a:rPr lang="en-A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AU" sz="5400" b="1" spc="50" dirty="0" smtClean="0">
                <a:ln w="11430"/>
                <a:solidFill>
                  <a:srgbClr val="92D050"/>
                </a:solidFill>
                <a:effectLst>
                  <a:outerShdw blurRad="76200" dist="50800" dir="5400000" algn="tl" rotWithShape="0">
                    <a:srgbClr val="000000">
                      <a:alpha val="65000"/>
                    </a:srgbClr>
                  </a:outerShdw>
                </a:effectLst>
              </a:rPr>
              <a:t>Role-Play Games</a:t>
            </a:r>
            <a:endParaRPr lang="en-AU" sz="5400" b="1" spc="50" dirty="0">
              <a:ln w="11430"/>
              <a:solidFill>
                <a:srgbClr val="92D050"/>
              </a:solidFill>
              <a:effectLst>
                <a:outerShdw blurRad="76200" dist="50800" dir="5400000" algn="tl" rotWithShape="0">
                  <a:srgbClr val="000000">
                    <a:alpha val="65000"/>
                  </a:srgbClr>
                </a:outerShdw>
              </a:effectLst>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0" y="1981200"/>
            <a:ext cx="4724400" cy="4704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Ruth Wickham, Grammar Teaching</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66985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524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A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Types of Language Games </a:t>
            </a:r>
            <a:br>
              <a:rPr lang="en-A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AU" sz="5400" b="1" spc="50" dirty="0" smtClean="0">
                <a:ln w="11430"/>
                <a:solidFill>
                  <a:srgbClr val="92D050"/>
                </a:solidFill>
                <a:effectLst>
                  <a:outerShdw blurRad="76200" dist="50800" dir="5400000" algn="tl" rotWithShape="0">
                    <a:srgbClr val="000000">
                      <a:alpha val="65000"/>
                    </a:srgbClr>
                  </a:outerShdw>
                </a:effectLst>
              </a:rPr>
              <a:t>Discussion Games</a:t>
            </a:r>
            <a:endParaRPr lang="en-AU" sz="5400" b="1" spc="50" dirty="0">
              <a:ln w="11430"/>
              <a:solidFill>
                <a:srgbClr val="92D050"/>
              </a:solidFill>
              <a:effectLst>
                <a:outerShdw blurRad="76200" dist="50800" dir="5400000" algn="tl" rotWithShape="0">
                  <a:srgbClr val="000000">
                    <a:alpha val="65000"/>
                  </a:srgbClr>
                </a:outerShdw>
              </a:effectLst>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964267"/>
            <a:ext cx="9144000" cy="4572000"/>
          </a:xfrm>
          <a:prstGeom prst="rect">
            <a:avLst/>
          </a:prstGeom>
        </p:spPr>
      </p:pic>
      <p:sp>
        <p:nvSpPr>
          <p:cNvPr id="4" name="Footer Placeholder 3"/>
          <p:cNvSpPr>
            <a:spLocks noGrp="1"/>
          </p:cNvSpPr>
          <p:nvPr>
            <p:ph type="ftr" sz="quarter" idx="11"/>
          </p:nvPr>
        </p:nvSpPr>
        <p:spPr/>
        <p:txBody>
          <a:bodyPr/>
          <a:lstStyle/>
          <a:p>
            <a:r>
              <a:rPr lang="en-US" smtClean="0"/>
              <a:t>Ruth Wickham, Grammar Teaching</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157470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524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A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Types of Language Games </a:t>
            </a:r>
            <a:br>
              <a:rPr lang="en-A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AU" sz="5400" b="1" spc="50" dirty="0" smtClean="0">
                <a:ln w="11430"/>
                <a:solidFill>
                  <a:srgbClr val="92D050"/>
                </a:solidFill>
                <a:effectLst>
                  <a:outerShdw blurRad="76200" dist="50800" dir="5400000" algn="tl" rotWithShape="0">
                    <a:srgbClr val="000000">
                      <a:alpha val="65000"/>
                    </a:srgbClr>
                  </a:outerShdw>
                </a:effectLst>
              </a:rPr>
              <a:t>Quiz and Game Show</a:t>
            </a:r>
            <a:endParaRPr lang="en-AU" sz="5400" b="1" spc="50" dirty="0">
              <a:ln w="11430"/>
              <a:solidFill>
                <a:srgbClr val="92D050"/>
              </a:solidFill>
              <a:effectLst>
                <a:outerShdw blurRad="76200" dist="50800" dir="5400000" algn="tl" rotWithShape="0">
                  <a:srgbClr val="000000">
                    <a:alpha val="65000"/>
                  </a:srgbClr>
                </a:outerShdw>
              </a:effectLst>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2141" y="2057400"/>
            <a:ext cx="6096000" cy="3977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Ruth Wickham, Grammar Teaching</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23783421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866" y="25400"/>
            <a:ext cx="9110133" cy="6832600"/>
          </a:xfrm>
          <a:prstGeom prst="rect">
            <a:avLst/>
          </a:prstGeom>
        </p:spPr>
      </p:pic>
      <p:sp>
        <p:nvSpPr>
          <p:cNvPr id="2" name="Title 1"/>
          <p:cNvSpPr>
            <a:spLocks noGrp="1"/>
          </p:cNvSpPr>
          <p:nvPr>
            <p:ph type="title"/>
          </p:nvPr>
        </p:nvSpPr>
        <p:spPr>
          <a:xfrm>
            <a:off x="457200" y="152400"/>
            <a:ext cx="8229600" cy="1524000"/>
          </a:xfrm>
          <a:solidFill>
            <a:srgbClr val="FFFFFF">
              <a:alpha val="80000"/>
            </a:srgbClr>
          </a:solidFill>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A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Types of Language Games </a:t>
            </a:r>
            <a:br>
              <a:rPr lang="en-A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AU" sz="5400" b="1" spc="50" dirty="0" smtClean="0">
                <a:ln w="11430"/>
                <a:solidFill>
                  <a:srgbClr val="92D050"/>
                </a:solidFill>
                <a:effectLst>
                  <a:outerShdw blurRad="76200" dist="50800" dir="5400000" algn="tl" rotWithShape="0">
                    <a:srgbClr val="000000">
                      <a:alpha val="65000"/>
                    </a:srgbClr>
                  </a:outerShdw>
                </a:effectLst>
              </a:rPr>
              <a:t>Drawing Games</a:t>
            </a:r>
            <a:endParaRPr lang="en-AU" sz="5400" b="1" spc="50" dirty="0">
              <a:ln w="11430"/>
              <a:solidFill>
                <a:srgbClr val="92D050"/>
              </a:solidFill>
              <a:effectLst>
                <a:outerShdw blurRad="76200" dist="50800" dir="5400000" algn="tl" rotWithShape="0">
                  <a:srgbClr val="000000">
                    <a:alpha val="65000"/>
                  </a:srgbClr>
                </a:outerShdw>
              </a:effectLst>
            </a:endParaRPr>
          </a:p>
        </p:txBody>
      </p:sp>
      <p:sp>
        <p:nvSpPr>
          <p:cNvPr id="4" name="Footer Placeholder 3"/>
          <p:cNvSpPr>
            <a:spLocks noGrp="1"/>
          </p:cNvSpPr>
          <p:nvPr>
            <p:ph type="ftr" sz="quarter" idx="11"/>
          </p:nvPr>
        </p:nvSpPr>
        <p:spPr/>
        <p:txBody>
          <a:bodyPr/>
          <a:lstStyle/>
          <a:p>
            <a:r>
              <a:rPr lang="en-US" smtClean="0"/>
              <a:t>Ruth Wickham, Grammar Teaching</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42775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524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A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Types of Language Games </a:t>
            </a:r>
            <a:br>
              <a:rPr lang="en-A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AU" sz="5400" b="1" spc="50" dirty="0" err="1" smtClean="0">
                <a:ln w="11430"/>
                <a:solidFill>
                  <a:srgbClr val="92D050"/>
                </a:solidFill>
                <a:effectLst>
                  <a:outerShdw blurRad="76200" dist="50800" dir="5400000" algn="tl" rotWithShape="0">
                    <a:srgbClr val="000000">
                      <a:alpha val="65000"/>
                    </a:srgbClr>
                  </a:outerShdw>
                </a:effectLst>
              </a:rPr>
              <a:t>Games</a:t>
            </a:r>
            <a:r>
              <a:rPr lang="en-AU" sz="5400" b="1" spc="50" dirty="0" smtClean="0">
                <a:ln w="11430"/>
                <a:solidFill>
                  <a:srgbClr val="92D050"/>
                </a:solidFill>
                <a:effectLst>
                  <a:outerShdw blurRad="76200" dist="50800" dir="5400000" algn="tl" rotWithShape="0">
                    <a:srgbClr val="000000">
                      <a:alpha val="65000"/>
                    </a:srgbClr>
                  </a:outerShdw>
                </a:effectLst>
              </a:rPr>
              <a:t> of Chance</a:t>
            </a:r>
            <a:endParaRPr lang="en-AU" sz="5400" b="1" spc="50" dirty="0">
              <a:ln w="11430"/>
              <a:solidFill>
                <a:srgbClr val="92D050"/>
              </a:solidFill>
              <a:effectLst>
                <a:outerShdw blurRad="76200" dist="50800" dir="5400000" algn="tl" rotWithShape="0">
                  <a:srgbClr val="000000">
                    <a:alpha val="65000"/>
                  </a:srgbClr>
                </a:outerShdw>
              </a:effectLst>
            </a:endParaRPr>
          </a:p>
        </p:txBody>
      </p:sp>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90500" y="2065867"/>
            <a:ext cx="8763000" cy="460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Ruth Wickham, Grammar Teaching</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112046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7625"/>
          </a:xfrm>
        </p:spPr>
        <p:txBody>
          <a:bodyPr>
            <a:normAutofit fontScale="90000"/>
          </a:bodyPr>
          <a:lstStyle/>
          <a:p>
            <a:r>
              <a:rPr lang="en-AU" b="1" dirty="0" smtClean="0"/>
              <a:t>Reported Speech Soccer</a:t>
            </a:r>
            <a:endParaRPr lang="en-AU"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732" y="842263"/>
            <a:ext cx="9076268" cy="599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p:nvPr/>
        </p:nvPicPr>
        <p:blipFill>
          <a:blip r:embed="rId3" cstate="email">
            <a:extLst>
              <a:ext uri="{BEBA8EAE-BF5A-486C-A8C5-ECC9F3942E4B}">
                <a14:imgProps xmlns:a14="http://schemas.microsoft.com/office/drawing/2010/main">
                  <a14:imgLayer r:embed="rId4">
                    <a14:imgEffect>
                      <a14:backgroundRemoval t="3077" b="99231" l="1826" r="94521"/>
                    </a14:imgEffect>
                  </a14:imgLayer>
                </a14:imgProps>
              </a:ext>
              <a:ext uri="{28A0092B-C50C-407E-A947-70E740481C1C}">
                <a14:useLocalDpi xmlns:a14="http://schemas.microsoft.com/office/drawing/2010/main"/>
              </a:ext>
            </a:extLst>
          </a:blip>
          <a:stretch>
            <a:fillRect/>
          </a:stretch>
        </p:blipFill>
        <p:spPr>
          <a:xfrm>
            <a:off x="3692525" y="3305339"/>
            <a:ext cx="679450" cy="835217"/>
          </a:xfrm>
          <a:prstGeom prst="rect">
            <a:avLst/>
          </a:prstGeom>
        </p:spPr>
      </p:pic>
      <p:pic>
        <p:nvPicPr>
          <p:cNvPr id="5" name="Picture 4"/>
          <p:cNvPicPr/>
          <p:nvPr/>
        </p:nvPicPr>
        <p:blipFill>
          <a:blip r:embed="rId5" cstate="email">
            <a:extLst>
              <a:ext uri="{BEBA8EAE-BF5A-486C-A8C5-ECC9F3942E4B}">
                <a14:imgProps xmlns:a14="http://schemas.microsoft.com/office/drawing/2010/main">
                  <a14:imgLayer r:embed="rId6">
                    <a14:imgEffect>
                      <a14:backgroundRemoval t="0" b="98438" l="1382" r="100000"/>
                    </a14:imgEffect>
                  </a14:imgLayer>
                </a14:imgProps>
              </a:ext>
              <a:ext uri="{28A0092B-C50C-407E-A947-70E740481C1C}">
                <a14:useLocalDpi xmlns:a14="http://schemas.microsoft.com/office/drawing/2010/main"/>
              </a:ext>
            </a:extLst>
          </a:blip>
          <a:stretch>
            <a:fillRect/>
          </a:stretch>
        </p:blipFill>
        <p:spPr>
          <a:xfrm>
            <a:off x="4773083" y="3394064"/>
            <a:ext cx="774700" cy="886731"/>
          </a:xfrm>
          <a:prstGeom prst="rect">
            <a:avLst/>
          </a:prstGeom>
        </p:spPr>
      </p:pic>
      <p:pic>
        <p:nvPicPr>
          <p:cNvPr id="6" name="Picture 5"/>
          <p:cNvPicPr/>
          <p:nvPr/>
        </p:nvPicPr>
        <p:blipFill>
          <a:blip r:embed="rId7" cstate="email">
            <a:extLst>
              <a:ext uri="{BEBA8EAE-BF5A-486C-A8C5-ECC9F3942E4B}">
                <a14:imgProps xmlns:a14="http://schemas.microsoft.com/office/drawing/2010/main">
                  <a14:imgLayer r:embed="rId8">
                    <a14:imgEffect>
                      <a14:backgroundRemoval t="9483" b="99138" l="0" r="89865"/>
                    </a14:imgEffect>
                  </a14:imgLayer>
                </a14:imgProps>
              </a:ext>
              <a:ext uri="{28A0092B-C50C-407E-A947-70E740481C1C}">
                <a14:useLocalDpi xmlns:a14="http://schemas.microsoft.com/office/drawing/2010/main"/>
              </a:ext>
            </a:extLst>
          </a:blip>
          <a:stretch>
            <a:fillRect/>
          </a:stretch>
        </p:blipFill>
        <p:spPr>
          <a:xfrm rot="16200000">
            <a:off x="210683" y="3616239"/>
            <a:ext cx="1068774" cy="442383"/>
          </a:xfrm>
          <a:prstGeom prst="rect">
            <a:avLst/>
          </a:prstGeom>
        </p:spPr>
      </p:pic>
      <p:pic>
        <p:nvPicPr>
          <p:cNvPr id="7" name="Picture 6"/>
          <p:cNvPicPr/>
          <p:nvPr/>
        </p:nvPicPr>
        <p:blipFill>
          <a:blip r:embed="rId7" cstate="email">
            <a:extLst>
              <a:ext uri="{BEBA8EAE-BF5A-486C-A8C5-ECC9F3942E4B}">
                <a14:imgProps xmlns:a14="http://schemas.microsoft.com/office/drawing/2010/main">
                  <a14:imgLayer r:embed="rId8">
                    <a14:imgEffect>
                      <a14:backgroundRemoval t="9483" b="99138" l="0" r="89865"/>
                    </a14:imgEffect>
                  </a14:imgLayer>
                </a14:imgProps>
              </a:ext>
              <a:ext uri="{28A0092B-C50C-407E-A947-70E740481C1C}">
                <a14:useLocalDpi xmlns:a14="http://schemas.microsoft.com/office/drawing/2010/main"/>
              </a:ext>
            </a:extLst>
          </a:blip>
          <a:stretch>
            <a:fillRect/>
          </a:stretch>
        </p:blipFill>
        <p:spPr>
          <a:xfrm rot="5400000" flipV="1">
            <a:off x="7767181" y="3616240"/>
            <a:ext cx="1068774" cy="442383"/>
          </a:xfrm>
          <a:prstGeom prst="rect">
            <a:avLst/>
          </a:prstGeom>
        </p:spPr>
      </p:pic>
      <p:pic>
        <p:nvPicPr>
          <p:cNvPr id="8" name="Picture 7"/>
          <p:cNvPicPr/>
          <p:nvPr/>
        </p:nvPicPr>
        <p:blipFill>
          <a:blip r:embed="rId9" cstate="email">
            <a:extLst>
              <a:ext uri="{BEBA8EAE-BF5A-486C-A8C5-ECC9F3942E4B}">
                <a14:imgProps xmlns:a14="http://schemas.microsoft.com/office/drawing/2010/main">
                  <a14:imgLayer r:embed="rId10">
                    <a14:imgEffect>
                      <a14:backgroundRemoval t="0" b="100000" l="4762" r="97354"/>
                    </a14:imgEffect>
                  </a14:imgLayer>
                </a14:imgProps>
              </a:ext>
              <a:ext uri="{28A0092B-C50C-407E-A947-70E740481C1C}">
                <a14:useLocalDpi xmlns:a14="http://schemas.microsoft.com/office/drawing/2010/main"/>
              </a:ext>
            </a:extLst>
          </a:blip>
          <a:stretch>
            <a:fillRect/>
          </a:stretch>
        </p:blipFill>
        <p:spPr>
          <a:xfrm>
            <a:off x="5209116" y="1644596"/>
            <a:ext cx="444500" cy="777557"/>
          </a:xfrm>
          <a:prstGeom prst="rect">
            <a:avLst/>
          </a:prstGeom>
        </p:spPr>
      </p:pic>
      <p:pic>
        <p:nvPicPr>
          <p:cNvPr id="9" name="Picture 8"/>
          <p:cNvPicPr/>
          <p:nvPr/>
        </p:nvPicPr>
        <p:blipFill>
          <a:blip r:embed="rId11" cstate="email">
            <a:extLst>
              <a:ext uri="{BEBA8EAE-BF5A-486C-A8C5-ECC9F3942E4B}">
                <a14:imgProps xmlns:a14="http://schemas.microsoft.com/office/drawing/2010/main">
                  <a14:imgLayer r:embed="rId12">
                    <a14:imgEffect>
                      <a14:backgroundRemoval t="0" b="100000" l="0" r="100000">
                        <a14:foregroundMark x1="25610" y1="11943" x2="44512" y2="29150"/>
                        <a14:foregroundMark x1="60366" y1="38866" x2="76220" y2="25101"/>
                        <a14:foregroundMark x1="90244" y1="49393" x2="98780" y2="46559"/>
                        <a14:foregroundMark x1="42276" y1="64170" x2="45528" y2="70445"/>
                      </a14:backgroundRemoval>
                    </a14:imgEffect>
                  </a14:imgLayer>
                </a14:imgProps>
              </a:ext>
              <a:ext uri="{28A0092B-C50C-407E-A947-70E740481C1C}">
                <a14:useLocalDpi xmlns:a14="http://schemas.microsoft.com/office/drawing/2010/main"/>
              </a:ext>
            </a:extLst>
          </a:blip>
          <a:stretch>
            <a:fillRect/>
          </a:stretch>
        </p:blipFill>
        <p:spPr>
          <a:xfrm>
            <a:off x="1270000" y="2160042"/>
            <a:ext cx="939800" cy="1040358"/>
          </a:xfrm>
          <a:prstGeom prst="rect">
            <a:avLst/>
          </a:prstGeom>
        </p:spPr>
      </p:pic>
      <p:pic>
        <p:nvPicPr>
          <p:cNvPr id="10" name="Picture 9"/>
          <p:cNvPicPr/>
          <p:nvPr/>
        </p:nvPicPr>
        <p:blipFill>
          <a:blip r:embed="rId13" cstate="email">
            <a:extLst>
              <a:ext uri="{BEBA8EAE-BF5A-486C-A8C5-ECC9F3942E4B}">
                <a14:imgProps xmlns:a14="http://schemas.microsoft.com/office/drawing/2010/main">
                  <a14:imgLayer r:embed="rId14">
                    <a14:imgEffect>
                      <a14:backgroundRemoval t="2079" b="99538" l="3333" r="92727"/>
                    </a14:imgEffect>
                  </a14:imgLayer>
                </a14:imgProps>
              </a:ext>
              <a:ext uri="{28A0092B-C50C-407E-A947-70E740481C1C}">
                <a14:useLocalDpi xmlns:a14="http://schemas.microsoft.com/office/drawing/2010/main"/>
              </a:ext>
            </a:extLst>
          </a:blip>
          <a:stretch>
            <a:fillRect/>
          </a:stretch>
        </p:blipFill>
        <p:spPr>
          <a:xfrm>
            <a:off x="2514600" y="4280795"/>
            <a:ext cx="610658" cy="748405"/>
          </a:xfrm>
          <a:prstGeom prst="rect">
            <a:avLst/>
          </a:prstGeom>
        </p:spPr>
      </p:pic>
      <p:pic>
        <p:nvPicPr>
          <p:cNvPr id="11" name="Picture 10"/>
          <p:cNvPicPr/>
          <p:nvPr/>
        </p:nvPicPr>
        <p:blipFill>
          <a:blip r:embed="rId15" cstate="email">
            <a:extLst>
              <a:ext uri="{BEBA8EAE-BF5A-486C-A8C5-ECC9F3942E4B}">
                <a14:imgProps xmlns:a14="http://schemas.microsoft.com/office/drawing/2010/main">
                  <a14:imgLayer r:embed="rId16">
                    <a14:imgEffect>
                      <a14:backgroundRemoval t="1556" b="96000" l="2825" r="97740"/>
                    </a14:imgEffect>
                  </a14:imgLayer>
                </a14:imgProps>
              </a:ext>
              <a:ext uri="{28A0092B-C50C-407E-A947-70E740481C1C}">
                <a14:useLocalDpi xmlns:a14="http://schemas.microsoft.com/office/drawing/2010/main"/>
              </a:ext>
            </a:extLst>
          </a:blip>
          <a:stretch>
            <a:fillRect/>
          </a:stretch>
        </p:blipFill>
        <p:spPr>
          <a:xfrm flipH="1">
            <a:off x="6705600" y="4654997"/>
            <a:ext cx="762000" cy="983804"/>
          </a:xfrm>
          <a:prstGeom prst="rect">
            <a:avLst/>
          </a:prstGeom>
        </p:spPr>
      </p:pic>
      <p:sp>
        <p:nvSpPr>
          <p:cNvPr id="3" name="TextBox 2"/>
          <p:cNvSpPr txBox="1"/>
          <p:nvPr/>
        </p:nvSpPr>
        <p:spPr>
          <a:xfrm rot="2118201">
            <a:off x="2334683" y="3171490"/>
            <a:ext cx="4876800" cy="1200329"/>
          </a:xfrm>
          <a:prstGeom prst="rect">
            <a:avLst/>
          </a:prstGeom>
          <a:noFill/>
        </p:spPr>
        <p:txBody>
          <a:bodyPr wrap="square" rtlCol="0">
            <a:spAutoFit/>
          </a:bodyPr>
          <a:lstStyle/>
          <a:p>
            <a:pPr algn="ctr"/>
            <a:r>
              <a:rPr lang="en-AU" sz="7200" b="1" spc="50" dirty="0" smtClean="0">
                <a:ln w="12700" cmpd="sng">
                  <a:solidFill>
                    <a:srgbClr val="FF0000"/>
                  </a:solidFill>
                  <a:prstDash val="solid"/>
                </a:ln>
                <a:solidFill>
                  <a:schemeClr val="accent6">
                    <a:tint val="1000"/>
                  </a:schemeClr>
                </a:solidFill>
                <a:effectLst>
                  <a:glow rad="53100">
                    <a:schemeClr val="accent6">
                      <a:satMod val="180000"/>
                      <a:alpha val="30000"/>
                    </a:schemeClr>
                  </a:glow>
                </a:effectLst>
              </a:rPr>
              <a:t>Let’s Play!</a:t>
            </a:r>
            <a:endParaRPr lang="en-AU" sz="72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endParaRPr>
          </a:p>
        </p:txBody>
      </p:sp>
      <p:sp>
        <p:nvSpPr>
          <p:cNvPr id="12" name="Footer Placeholder 11"/>
          <p:cNvSpPr>
            <a:spLocks noGrp="1"/>
          </p:cNvSpPr>
          <p:nvPr>
            <p:ph type="ftr" sz="quarter" idx="11"/>
          </p:nvPr>
        </p:nvSpPr>
        <p:spPr/>
        <p:txBody>
          <a:bodyPr/>
          <a:lstStyle/>
          <a:p>
            <a:r>
              <a:rPr lang="en-US" smtClean="0"/>
              <a:t>Ruth Wickham, Grammar Teaching</a:t>
            </a:r>
            <a:endParaRPr lang="en-US"/>
          </a:p>
        </p:txBody>
      </p:sp>
      <p:sp>
        <p:nvSpPr>
          <p:cNvPr id="13" name="Slide Number Placeholder 12"/>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15444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anim calcmode="lin" valueType="num">
                                      <p:cBhvr>
                                        <p:cTn id="8" dur="3000" fill="hold"/>
                                        <p:tgtEl>
                                          <p:spTgt spid="3"/>
                                        </p:tgtEl>
                                        <p:attrNameLst>
                                          <p:attrName>ppt_w</p:attrName>
                                        </p:attrNameLst>
                                      </p:cBhvr>
                                      <p:tavLst>
                                        <p:tav tm="0" fmla="#ppt_w*sin(2.5*pi*$)">
                                          <p:val>
                                            <p:fltVal val="0"/>
                                          </p:val>
                                        </p:tav>
                                        <p:tav tm="100000">
                                          <p:val>
                                            <p:fltVal val="1"/>
                                          </p:val>
                                        </p:tav>
                                      </p:tavLst>
                                    </p:anim>
                                    <p:anim calcmode="lin" valueType="num">
                                      <p:cBhvr>
                                        <p:cTn id="9" dur="3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1500" y="149847"/>
            <a:ext cx="8001000" cy="6611244"/>
          </a:xfrm>
          <a:prstGeom prst="rect">
            <a:avLst/>
          </a:prstGeom>
        </p:spPr>
      </p:pic>
      <p:sp>
        <p:nvSpPr>
          <p:cNvPr id="2" name="Title 1"/>
          <p:cNvSpPr>
            <a:spLocks noGrp="1"/>
          </p:cNvSpPr>
          <p:nvPr>
            <p:ph type="title"/>
          </p:nvPr>
        </p:nvSpPr>
        <p:spPr>
          <a:xfrm>
            <a:off x="457200" y="5687"/>
            <a:ext cx="8229600" cy="1020762"/>
          </a:xfrm>
        </p:spPr>
        <p:txBody>
          <a:bodyPr>
            <a:normAutofit/>
          </a:bodyPr>
          <a:lstStyle/>
          <a:p>
            <a:r>
              <a:rPr lang="en-AU" sz="4800" b="1" dirty="0" smtClean="0"/>
              <a:t>4. Nursery Rhymes and Poems</a:t>
            </a:r>
            <a:endParaRPr lang="en-AU" sz="4800" b="1" dirty="0"/>
          </a:p>
        </p:txBody>
      </p:sp>
      <p:sp>
        <p:nvSpPr>
          <p:cNvPr id="4" name="Footer Placeholder 3"/>
          <p:cNvSpPr>
            <a:spLocks noGrp="1"/>
          </p:cNvSpPr>
          <p:nvPr>
            <p:ph type="ftr" sz="quarter" idx="11"/>
          </p:nvPr>
        </p:nvSpPr>
        <p:spPr/>
        <p:txBody>
          <a:bodyPr/>
          <a:lstStyle/>
          <a:p>
            <a:r>
              <a:rPr lang="en-US" smtClean="0"/>
              <a:t>Ruth Wickham, Grammar Teaching</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305962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4636"/>
            <a:ext cx="9144000" cy="692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4724400"/>
            <a:ext cx="8229600" cy="1143000"/>
          </a:xfrm>
          <a:solidFill>
            <a:srgbClr val="C0504D">
              <a:alpha val="60000"/>
            </a:srgbClr>
          </a:solidFill>
        </p:spPr>
        <p:txBody>
          <a:bodyPr>
            <a:normAutofit/>
          </a:bodyPr>
          <a:lstStyle/>
          <a:p>
            <a:r>
              <a:rPr lang="en-AU"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 Plays and Dialogues</a:t>
            </a:r>
            <a:endParaRPr lang="en-AU"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Footer Placeholder 2"/>
          <p:cNvSpPr>
            <a:spLocks noGrp="1"/>
          </p:cNvSpPr>
          <p:nvPr>
            <p:ph type="ftr" sz="quarter" idx="11"/>
          </p:nvPr>
        </p:nvSpPr>
        <p:spPr/>
        <p:txBody>
          <a:bodyPr/>
          <a:lstStyle/>
          <a:p>
            <a:r>
              <a:rPr lang="en-US" smtClean="0"/>
              <a:t>Ruth Wickham, Grammar Teaching</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64426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scene from a movie</a:t>
            </a:r>
            <a:endParaRPr lang="en-AU" dirty="0"/>
          </a:p>
        </p:txBody>
      </p:sp>
      <p:pic>
        <p:nvPicPr>
          <p:cNvPr id="3" name="Picture 2"/>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0" y="1537447"/>
            <a:ext cx="9144000" cy="5486400"/>
          </a:xfrm>
          <a:prstGeom prst="rect">
            <a:avLst/>
          </a:prstGeom>
        </p:spPr>
      </p:pic>
      <p:sp>
        <p:nvSpPr>
          <p:cNvPr id="4" name="Footer Placeholder 3"/>
          <p:cNvSpPr>
            <a:spLocks noGrp="1"/>
          </p:cNvSpPr>
          <p:nvPr>
            <p:ph type="ftr" sz="quarter" idx="11"/>
          </p:nvPr>
        </p:nvSpPr>
        <p:spPr/>
        <p:txBody>
          <a:bodyPr/>
          <a:lstStyle/>
          <a:p>
            <a:r>
              <a:rPr lang="en-US" smtClean="0"/>
              <a:t>Ruth Wickham, Grammar Teaching</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17511357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p:nvPr>
        </p:nvSpPr>
        <p:spPr>
          <a:xfrm>
            <a:off x="457200" y="3886200"/>
            <a:ext cx="8229600" cy="1143000"/>
          </a:xfrm>
        </p:spPr>
        <p:txBody>
          <a:bodyPr>
            <a:normAutofit/>
          </a:bodyPr>
          <a:lstStyle/>
          <a:p>
            <a:r>
              <a:rPr lang="en-AU"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 …. What’s the Point?</a:t>
            </a:r>
            <a:endParaRPr lang="en-AU"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Footer Placeholder 3"/>
          <p:cNvSpPr>
            <a:spLocks noGrp="1"/>
          </p:cNvSpPr>
          <p:nvPr>
            <p:ph type="ftr" sz="quarter" idx="11"/>
          </p:nvPr>
        </p:nvSpPr>
        <p:spPr/>
        <p:txBody>
          <a:bodyPr/>
          <a:lstStyle/>
          <a:p>
            <a:r>
              <a:rPr lang="en-US" smtClean="0"/>
              <a:t>Ruth Wickham, Grammar Teaching</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38744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cstate="print">
            <a:extLst>
              <a:ext uri="{28A0092B-C50C-407E-A947-70E740481C1C}">
                <a14:useLocalDpi xmlns:a14="http://schemas.microsoft.com/office/drawing/2010/main"/>
              </a:ext>
            </a:extLst>
          </a:blip>
          <a:stretch>
            <a:fillRect/>
          </a:stretch>
        </p:blipFill>
        <p:spPr>
          <a:xfrm>
            <a:off x="-26894" y="0"/>
            <a:ext cx="9170894" cy="6826625"/>
          </a:xfrm>
          <a:prstGeom prst="rect">
            <a:avLst/>
          </a:prstGeom>
        </p:spPr>
      </p:pic>
      <p:sp>
        <p:nvSpPr>
          <p:cNvPr id="2" name="Title 1"/>
          <p:cNvSpPr>
            <a:spLocks noGrp="1"/>
          </p:cNvSpPr>
          <p:nvPr>
            <p:ph type="title"/>
          </p:nvPr>
        </p:nvSpPr>
        <p:spPr/>
        <p:txBody>
          <a:bodyPr>
            <a:normAutofit/>
          </a:bodyPr>
          <a:lstStyle/>
          <a:p>
            <a:r>
              <a:rPr lang="en-AU"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What is the dialogue?</a:t>
            </a:r>
            <a:endParaRPr lang="en-AU"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Footer Placeholder 3"/>
          <p:cNvSpPr>
            <a:spLocks noGrp="1"/>
          </p:cNvSpPr>
          <p:nvPr>
            <p:ph type="ftr" sz="quarter" idx="11"/>
          </p:nvPr>
        </p:nvSpPr>
        <p:spPr/>
        <p:txBody>
          <a:bodyPr/>
          <a:lstStyle/>
          <a:p>
            <a:r>
              <a:rPr lang="en-US" smtClean="0"/>
              <a:t>Ruth Wickham, Grammar Teaching</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40</a:t>
            </a:fld>
            <a:endParaRPr lang="en-US"/>
          </a:p>
        </p:txBody>
      </p:sp>
    </p:spTree>
    <p:extLst>
      <p:ext uri="{BB962C8B-B14F-4D97-AF65-F5344CB8AC3E}">
        <p14:creationId xmlns:p14="http://schemas.microsoft.com/office/powerpoint/2010/main" val="42503801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3" name="Picture 2"/>
          <p:cNvPicPr/>
          <p:nvPr/>
        </p:nvPicPr>
        <p:blipFill rotWithShape="1">
          <a:blip r:embed="rId3" cstate="email">
            <a:extLst>
              <a:ext uri="{28A0092B-C50C-407E-A947-70E740481C1C}">
                <a14:useLocalDpi xmlns:a14="http://schemas.microsoft.com/office/drawing/2010/main"/>
              </a:ext>
            </a:extLst>
          </a:blip>
          <a:srcRect/>
          <a:stretch/>
        </p:blipFill>
        <p:spPr>
          <a:xfrm>
            <a:off x="1562100" y="0"/>
            <a:ext cx="6019800" cy="6858000"/>
          </a:xfrm>
          <a:prstGeom prst="rect">
            <a:avLst/>
          </a:prstGeom>
          <a:ln>
            <a:noFill/>
          </a:ln>
          <a:effectLst>
            <a:softEdge rad="112500"/>
          </a:effectLst>
        </p:spPr>
      </p:pic>
      <p:sp>
        <p:nvSpPr>
          <p:cNvPr id="2" name="Title 1"/>
          <p:cNvSpPr>
            <a:spLocks noGrp="1"/>
          </p:cNvSpPr>
          <p:nvPr>
            <p:ph type="title"/>
          </p:nvPr>
        </p:nvSpPr>
        <p:spPr/>
        <p:txBody>
          <a:bodyPr>
            <a:normAutofit/>
          </a:bodyPr>
          <a:lstStyle/>
          <a:p>
            <a:r>
              <a:rPr lang="en-AU"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Create a Dialogue</a:t>
            </a:r>
            <a:endParaRPr lang="en-AU" sz="6000" dirty="0"/>
          </a:p>
        </p:txBody>
      </p:sp>
      <p:sp>
        <p:nvSpPr>
          <p:cNvPr id="4" name="Footer Placeholder 3"/>
          <p:cNvSpPr>
            <a:spLocks noGrp="1"/>
          </p:cNvSpPr>
          <p:nvPr>
            <p:ph type="ftr" sz="quarter" idx="11"/>
          </p:nvPr>
        </p:nvSpPr>
        <p:spPr/>
        <p:txBody>
          <a:bodyPr/>
          <a:lstStyle/>
          <a:p>
            <a:r>
              <a:rPr lang="en-US" smtClean="0"/>
              <a:t>Ruth Wickham, Grammar Teaching</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40554055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391" y="28575"/>
            <a:ext cx="4953809" cy="37153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itle 1"/>
          <p:cNvSpPr>
            <a:spLocks noGrp="1"/>
          </p:cNvSpPr>
          <p:nvPr>
            <p:ph type="title"/>
          </p:nvPr>
        </p:nvSpPr>
        <p:spPr>
          <a:xfrm>
            <a:off x="5680710" y="136405"/>
            <a:ext cx="2743200" cy="1143000"/>
          </a:xfrm>
        </p:spPr>
        <p:txBody>
          <a:bodyPr/>
          <a:lstStyle/>
          <a:p>
            <a:r>
              <a:rPr lang="en-AU" b="1" dirty="0" smtClean="0"/>
              <a:t>6. Puppets</a:t>
            </a:r>
            <a:endParaRPr lang="en-AU" b="1" dirty="0"/>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29200" y="4572000"/>
            <a:ext cx="339471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60500" y="1371600"/>
            <a:ext cx="3397750" cy="2314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0" y="4038600"/>
            <a:ext cx="3714750" cy="2819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Footer Placeholder 2"/>
          <p:cNvSpPr>
            <a:spLocks noGrp="1"/>
          </p:cNvSpPr>
          <p:nvPr>
            <p:ph type="ftr" sz="quarter" idx="11"/>
          </p:nvPr>
        </p:nvSpPr>
        <p:spPr/>
        <p:txBody>
          <a:bodyPr/>
          <a:lstStyle/>
          <a:p>
            <a:r>
              <a:rPr lang="en-US" smtClean="0"/>
              <a:t>Ruth Wickham, Grammar Teaching</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spTree>
    <p:extLst>
      <p:ext uri="{BB962C8B-B14F-4D97-AF65-F5344CB8AC3E}">
        <p14:creationId xmlns:p14="http://schemas.microsoft.com/office/powerpoint/2010/main" val="415027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barn(inVertical)">
                                      <p:cBhvr>
                                        <p:cTn id="7" dur="500"/>
                                        <p:tgtEl>
                                          <p:spTgt spid="5126"/>
                                        </p:tgtEl>
                                      </p:cBhvr>
                                    </p:animEffect>
                                  </p:childTnLst>
                                </p:cTn>
                              </p:par>
                            </p:childTnLst>
                          </p:cTn>
                        </p:par>
                        <p:par>
                          <p:cTn id="8" fill="hold">
                            <p:stCondLst>
                              <p:cond delay="500"/>
                            </p:stCondLst>
                            <p:childTnLst>
                              <p:par>
                                <p:cTn id="9" presetID="16" presetClass="entr" presetSubtype="21" fill="hold" nodeType="afterEffect">
                                  <p:stCondLst>
                                    <p:cond delay="250"/>
                                  </p:stCondLst>
                                  <p:childTnLst>
                                    <p:set>
                                      <p:cBhvr>
                                        <p:cTn id="10" dur="1" fill="hold">
                                          <p:stCondLst>
                                            <p:cond delay="0"/>
                                          </p:stCondLst>
                                        </p:cTn>
                                        <p:tgtEl>
                                          <p:spTgt spid="5123"/>
                                        </p:tgtEl>
                                        <p:attrNameLst>
                                          <p:attrName>style.visibility</p:attrName>
                                        </p:attrNameLst>
                                      </p:cBhvr>
                                      <p:to>
                                        <p:strVal val="visible"/>
                                      </p:to>
                                    </p:set>
                                    <p:animEffect transition="in" filter="barn(inVertical)">
                                      <p:cBhvr>
                                        <p:cTn id="11" dur="500"/>
                                        <p:tgtEl>
                                          <p:spTgt spid="5123"/>
                                        </p:tgtEl>
                                      </p:cBhvr>
                                    </p:animEffect>
                                  </p:childTnLst>
                                </p:cTn>
                              </p:par>
                            </p:childTnLst>
                          </p:cTn>
                        </p:par>
                        <p:par>
                          <p:cTn id="12" fill="hold">
                            <p:stCondLst>
                              <p:cond delay="1250"/>
                            </p:stCondLst>
                            <p:childTnLst>
                              <p:par>
                                <p:cTn id="13" presetID="16" presetClass="entr" presetSubtype="21" fill="hold" nodeType="afterEffect">
                                  <p:stCondLst>
                                    <p:cond delay="250"/>
                                  </p:stCondLst>
                                  <p:childTnLst>
                                    <p:set>
                                      <p:cBhvr>
                                        <p:cTn id="14" dur="1" fill="hold">
                                          <p:stCondLst>
                                            <p:cond delay="0"/>
                                          </p:stCondLst>
                                        </p:cTn>
                                        <p:tgtEl>
                                          <p:spTgt spid="5125"/>
                                        </p:tgtEl>
                                        <p:attrNameLst>
                                          <p:attrName>style.visibility</p:attrName>
                                        </p:attrNameLst>
                                      </p:cBhvr>
                                      <p:to>
                                        <p:strVal val="visible"/>
                                      </p:to>
                                    </p:set>
                                    <p:animEffect transition="in" filter="barn(inVertical)">
                                      <p:cBhvr>
                                        <p:cTn id="15" dur="500"/>
                                        <p:tgtEl>
                                          <p:spTgt spid="5125"/>
                                        </p:tgtEl>
                                      </p:cBhvr>
                                    </p:animEffect>
                                  </p:childTnLst>
                                </p:cTn>
                              </p:par>
                            </p:childTnLst>
                          </p:cTn>
                        </p:par>
                        <p:par>
                          <p:cTn id="16" fill="hold">
                            <p:stCondLst>
                              <p:cond delay="2000"/>
                            </p:stCondLst>
                            <p:childTnLst>
                              <p:par>
                                <p:cTn id="17" presetID="16" presetClass="entr" presetSubtype="21" fill="hold" nodeType="afterEffect">
                                  <p:stCondLst>
                                    <p:cond delay="250"/>
                                  </p:stCondLst>
                                  <p:childTnLst>
                                    <p:set>
                                      <p:cBhvr>
                                        <p:cTn id="18" dur="1" fill="hold">
                                          <p:stCondLst>
                                            <p:cond delay="0"/>
                                          </p:stCondLst>
                                        </p:cTn>
                                        <p:tgtEl>
                                          <p:spTgt spid="5124"/>
                                        </p:tgtEl>
                                        <p:attrNameLst>
                                          <p:attrName>style.visibility</p:attrName>
                                        </p:attrNameLst>
                                      </p:cBhvr>
                                      <p:to>
                                        <p:strVal val="visible"/>
                                      </p:to>
                                    </p:set>
                                    <p:animEffect transition="in" filter="barn(inVertical)">
                                      <p:cBhvr>
                                        <p:cTn id="19"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762000"/>
            <a:ext cx="8382000" cy="592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7921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A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Project</a:t>
            </a:r>
            <a:endParaRPr lang="en-A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Footer Placeholder 2"/>
          <p:cNvSpPr>
            <a:spLocks noGrp="1"/>
          </p:cNvSpPr>
          <p:nvPr>
            <p:ph type="ftr" sz="quarter" idx="11"/>
          </p:nvPr>
        </p:nvSpPr>
        <p:spPr/>
        <p:txBody>
          <a:bodyPr/>
          <a:lstStyle/>
          <a:p>
            <a:r>
              <a:rPr lang="en-US" smtClean="0"/>
              <a:t>Ruth Wickham, Grammar Teaching</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spTree>
    <p:extLst>
      <p:ext uri="{BB962C8B-B14F-4D97-AF65-F5344CB8AC3E}">
        <p14:creationId xmlns:p14="http://schemas.microsoft.com/office/powerpoint/2010/main" val="12576001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86400" y="1889919"/>
            <a:ext cx="3200400" cy="3078162"/>
          </a:xfrm>
        </p:spPr>
        <p:txBody>
          <a:bodyPr>
            <a:normAutofit fontScale="90000"/>
          </a:bodyPr>
          <a:lstStyle/>
          <a:p>
            <a:r>
              <a:rPr lang="en-AU" dirty="0" smtClean="0"/>
              <a:t>Please … Fill out the evaluation on the last page and hand it in.</a:t>
            </a:r>
            <a:endParaRPr lang="en-A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201154"/>
            <a:ext cx="5029200" cy="6542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Ruth Wickham, Grammar Teaching</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spTree>
    <p:extLst>
      <p:ext uri="{BB962C8B-B14F-4D97-AF65-F5344CB8AC3E}">
        <p14:creationId xmlns:p14="http://schemas.microsoft.com/office/powerpoint/2010/main" val="820118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324" y="0"/>
            <a:ext cx="91176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6324" y="0"/>
            <a:ext cx="9117676" cy="6858000"/>
          </a:xfrm>
          <a:prstGeom prst="rect">
            <a:avLst/>
          </a:prstGeom>
        </p:spPr>
      </p:pic>
      <p:sp>
        <p:nvSpPr>
          <p:cNvPr id="2" name="Title 1"/>
          <p:cNvSpPr>
            <a:spLocks noGrp="1"/>
          </p:cNvSpPr>
          <p:nvPr>
            <p:ph type="title"/>
          </p:nvPr>
        </p:nvSpPr>
        <p:spPr/>
        <p:txBody>
          <a:bodyPr>
            <a:noAutofit/>
          </a:bodyPr>
          <a:lstStyle/>
          <a:p>
            <a:r>
              <a:rPr lang="en-AU"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 Defeat Boredom</a:t>
            </a:r>
            <a:endParaRPr lang="en-AU"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Footer Placeholder 2"/>
          <p:cNvSpPr>
            <a:spLocks noGrp="1"/>
          </p:cNvSpPr>
          <p:nvPr>
            <p:ph type="ftr" sz="quarter" idx="11"/>
          </p:nvPr>
        </p:nvSpPr>
        <p:spPr/>
        <p:txBody>
          <a:bodyPr/>
          <a:lstStyle/>
          <a:p>
            <a:r>
              <a:rPr lang="en-US" smtClean="0"/>
              <a:t>Ruth Wickham, Grammar Teaching</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91696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afterEffect">
                                  <p:stCondLst>
                                    <p:cond delay="2000"/>
                                  </p:stCondLst>
                                  <p:childTnLst>
                                    <p:anim calcmode="lin" valueType="num">
                                      <p:cBhvr additive="base">
                                        <p:cTn id="6" dur="500"/>
                                        <p:tgtEl>
                                          <p:spTgt spid="1026"/>
                                        </p:tgtEl>
                                        <p:attrNameLst>
                                          <p:attrName>ppt_x</p:attrName>
                                        </p:attrNameLst>
                                      </p:cBhvr>
                                      <p:tavLst>
                                        <p:tav tm="0">
                                          <p:val>
                                            <p:strVal val="ppt_x"/>
                                          </p:val>
                                        </p:tav>
                                        <p:tav tm="100000">
                                          <p:val>
                                            <p:strVal val="0-ppt_w/2"/>
                                          </p:val>
                                        </p:tav>
                                      </p:tavLst>
                                    </p:anim>
                                    <p:anim calcmode="lin" valueType="num">
                                      <p:cBhvr additive="base">
                                        <p:cTn id="7" dur="500"/>
                                        <p:tgtEl>
                                          <p:spTgt spid="1026"/>
                                        </p:tgtEl>
                                        <p:attrNameLst>
                                          <p:attrName>ppt_y</p:attrName>
                                        </p:attrNameLst>
                                      </p:cBhvr>
                                      <p:tavLst>
                                        <p:tav tm="0">
                                          <p:val>
                                            <p:strVal val="ppt_y"/>
                                          </p:val>
                                        </p:tav>
                                        <p:tav tm="100000">
                                          <p:val>
                                            <p:strVal val="ppt_y"/>
                                          </p:val>
                                        </p:tav>
                                      </p:tavLst>
                                    </p:anim>
                                    <p:set>
                                      <p:cBhvr>
                                        <p:cTn id="8" dur="1" fill="hold">
                                          <p:stCondLst>
                                            <p:cond delay="499"/>
                                          </p:stCondLst>
                                        </p:cTn>
                                        <p:tgtEl>
                                          <p:spTgt spid="1026"/>
                                        </p:tgtEl>
                                        <p:attrNameLst>
                                          <p:attrName>style.visibility</p:attrName>
                                        </p:attrNameLst>
                                      </p:cBhvr>
                                      <p:to>
                                        <p:strVal val="hidden"/>
                                      </p:to>
                                    </p:set>
                                  </p:childTnLst>
                                </p:cTn>
                              </p:par>
                              <p:par>
                                <p:cTn id="9" presetID="2" presetClass="entr" presetSubtype="2" fill="hold" nodeType="withEffect">
                                  <p:stCondLst>
                                    <p:cond delay="20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5512"/>
            <a:ext cx="9144000" cy="6876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52400" y="274638"/>
            <a:ext cx="8839200" cy="1143000"/>
          </a:xfrm>
        </p:spPr>
        <p:txBody>
          <a:bodyPr>
            <a:noAutofit/>
          </a:bodyPr>
          <a:lstStyle/>
          <a:p>
            <a:r>
              <a:rPr lang="en-AU"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Save the teacher’s sanity too</a:t>
            </a:r>
            <a:endParaRPr lang="en-AU"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Footer Placeholder 2"/>
          <p:cNvSpPr>
            <a:spLocks noGrp="1"/>
          </p:cNvSpPr>
          <p:nvPr>
            <p:ph type="ftr" sz="quarter" idx="11"/>
          </p:nvPr>
        </p:nvSpPr>
        <p:spPr/>
        <p:txBody>
          <a:bodyPr/>
          <a:lstStyle/>
          <a:p>
            <a:r>
              <a:rPr lang="en-US" smtClean="0"/>
              <a:t>Ruth Wickham, Grammar Teaching</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29507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9912"/>
            <a:ext cx="9144000" cy="6894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AU"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 Encourage Natural Learning</a:t>
            </a:r>
            <a:endParaRPr lang="en-AU"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Footer Placeholder 2"/>
          <p:cNvSpPr>
            <a:spLocks noGrp="1"/>
          </p:cNvSpPr>
          <p:nvPr>
            <p:ph type="ftr" sz="quarter" idx="11"/>
          </p:nvPr>
        </p:nvSpPr>
        <p:spPr/>
        <p:txBody>
          <a:bodyPr/>
          <a:lstStyle/>
          <a:p>
            <a:r>
              <a:rPr lang="en-US" smtClean="0"/>
              <a:t>Ruth Wickham, Grammar Teaching</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338737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AU"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 Practise rules (for the exam)</a:t>
            </a:r>
            <a:endParaRPr lang="en-AU"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xtBox 2"/>
          <p:cNvSpPr txBox="1"/>
          <p:nvPr/>
        </p:nvSpPr>
        <p:spPr>
          <a:xfrm rot="19710943">
            <a:off x="529244" y="3472548"/>
            <a:ext cx="8305800" cy="923330"/>
          </a:xfrm>
          <a:prstGeom prst="rect">
            <a:avLst/>
          </a:prstGeom>
          <a:noFill/>
        </p:spPr>
        <p:txBody>
          <a:bodyPr wrap="square" rtlCol="0">
            <a:spAutoFit/>
          </a:bodyPr>
          <a:lstStyle/>
          <a:p>
            <a:pPr algn="ctr"/>
            <a:r>
              <a:rPr lang="en-AU" sz="5400" b="1"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But in an interesting way!</a:t>
            </a:r>
            <a:endParaRPr lang="en-AU" sz="5400" b="1" dirty="0">
              <a:ln w="18415" cmpd="sng">
                <a:solidFill>
                  <a:srgbClr val="FFFFFF"/>
                </a:solidFill>
                <a:prstDash val="solid"/>
              </a:ln>
              <a:solidFill>
                <a:srgbClr val="FF0000"/>
              </a:solidFill>
              <a:effectLst>
                <a:outerShdw blurRad="63500" dir="3600000" algn="tl" rotWithShape="0">
                  <a:srgbClr val="000000">
                    <a:alpha val="70000"/>
                  </a:srgbClr>
                </a:outerShdw>
              </a:effectLst>
            </a:endParaRPr>
          </a:p>
        </p:txBody>
      </p:sp>
      <p:sp>
        <p:nvSpPr>
          <p:cNvPr id="4" name="Footer Placeholder 3"/>
          <p:cNvSpPr>
            <a:spLocks noGrp="1"/>
          </p:cNvSpPr>
          <p:nvPr>
            <p:ph type="ftr" sz="quarter" idx="11"/>
          </p:nvPr>
        </p:nvSpPr>
        <p:spPr/>
        <p:txBody>
          <a:bodyPr/>
          <a:lstStyle/>
          <a:p>
            <a:r>
              <a:rPr lang="en-US" smtClean="0"/>
              <a:t>Ruth Wickham, Grammar Teaching</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165604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100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t="-385"/>
          <a:stretch/>
        </p:blipFill>
        <p:spPr>
          <a:xfrm>
            <a:off x="-112432" y="0"/>
            <a:ext cx="9256432" cy="6858000"/>
          </a:xfrm>
          <a:prstGeom prst="rect">
            <a:avLst/>
          </a:prstGeom>
        </p:spPr>
      </p:pic>
      <p:sp>
        <p:nvSpPr>
          <p:cNvPr id="2" name="Title 1"/>
          <p:cNvSpPr>
            <a:spLocks noGrp="1"/>
          </p:cNvSpPr>
          <p:nvPr>
            <p:ph type="title"/>
          </p:nvPr>
        </p:nvSpPr>
        <p:spPr/>
        <p:txBody>
          <a:bodyPr>
            <a:noAutofit/>
          </a:bodyPr>
          <a:lstStyle/>
          <a:p>
            <a:r>
              <a:rPr lang="en-AU"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 Stories</a:t>
            </a:r>
            <a:endParaRPr lang="en-AU"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Rectangle 3"/>
          <p:cNvSpPr/>
          <p:nvPr/>
        </p:nvSpPr>
        <p:spPr>
          <a:xfrm>
            <a:off x="232317" y="4919008"/>
            <a:ext cx="8610600" cy="1938992"/>
          </a:xfrm>
          <a:prstGeom prst="rect">
            <a:avLst/>
          </a:prstGeom>
        </p:spPr>
        <p:txBody>
          <a:bodyPr wrap="square">
            <a:spAutoFit/>
          </a:bodyPr>
          <a:lstStyle/>
          <a:p>
            <a:r>
              <a:rPr lang="en-AU" i="1" dirty="0" smtClean="0"/>
              <a:t>“</a:t>
            </a:r>
            <a:r>
              <a:rPr lang="en-AU" sz="4000" i="1" dirty="0">
                <a:ln w="18415" cmpd="sng">
                  <a:solidFill>
                    <a:srgbClr val="FFFFFF"/>
                  </a:solidFill>
                  <a:prstDash val="solid"/>
                </a:ln>
                <a:solidFill>
                  <a:srgbClr val="FFFFFF"/>
                </a:solidFill>
                <a:effectLst>
                  <a:outerShdw blurRad="63500" dir="3600000" algn="tl" rotWithShape="0">
                    <a:srgbClr val="000000">
                      <a:alpha val="70000"/>
                    </a:srgbClr>
                  </a:outerShdw>
                </a:effectLst>
              </a:rPr>
              <a:t>“Tell </a:t>
            </a:r>
            <a:r>
              <a:rPr lang="en-AU" sz="4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AU" sz="4000" i="1" dirty="0">
                <a:ln w="18415" cmpd="sng">
                  <a:solidFill>
                    <a:srgbClr val="FFFFFF"/>
                  </a:solidFill>
                  <a:prstDash val="solid"/>
                </a:ln>
                <a:solidFill>
                  <a:srgbClr val="FFFFFF"/>
                </a:solidFill>
                <a:effectLst>
                  <a:outerShdw blurRad="63500" dir="3600000" algn="tl" rotWithShape="0">
                    <a:srgbClr val="000000">
                      <a:alpha val="70000"/>
                    </a:srgbClr>
                  </a:outerShdw>
                </a:effectLst>
              </a:rPr>
              <a:t>me a fact and I’ll learn. Tell me the truth and I’ll believe. But tell me a story and it will live in my heart forever.”</a:t>
            </a:r>
            <a:endParaRPr lang="en-A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Footer Placeholder 4"/>
          <p:cNvSpPr>
            <a:spLocks noGrp="1"/>
          </p:cNvSpPr>
          <p:nvPr>
            <p:ph type="ftr" sz="quarter" idx="11"/>
          </p:nvPr>
        </p:nvSpPr>
        <p:spPr/>
        <p:txBody>
          <a:bodyPr/>
          <a:lstStyle/>
          <a:p>
            <a:r>
              <a:rPr lang="en-US" smtClean="0"/>
              <a:t>Ruth Wickham, Grammar Teaching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379646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grpId="0" nodeType="afterEffect">
                                  <p:stCondLst>
                                    <p:cond delay="5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1227</TotalTime>
  <Words>3955</Words>
  <Application>Microsoft Office PowerPoint</Application>
  <PresentationFormat>On-screen Show (4:3)</PresentationFormat>
  <Paragraphs>413</Paragraphs>
  <Slides>44</Slides>
  <Notes>30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Grammar</vt:lpstr>
      <vt:lpstr>What is Grammar?</vt:lpstr>
      <vt:lpstr>Grammar rules for passing exams</vt:lpstr>
      <vt:lpstr>So …. What’s the Point?</vt:lpstr>
      <vt:lpstr>1. Defeat Boredom</vt:lpstr>
      <vt:lpstr>Save the teacher’s sanity too</vt:lpstr>
      <vt:lpstr>2. Encourage Natural Learning</vt:lpstr>
      <vt:lpstr>3. Practise rules (for the exam)</vt:lpstr>
      <vt:lpstr>1. Stories</vt:lpstr>
      <vt:lpstr>Strategies for Using Stories</vt:lpstr>
      <vt:lpstr>Choose or make up a story</vt:lpstr>
      <vt:lpstr>Make a Little  Book</vt:lpstr>
      <vt:lpstr>2. Songs and Chants</vt:lpstr>
      <vt:lpstr>Choose a Song</vt:lpstr>
      <vt:lpstr>A Song as a Text</vt:lpstr>
      <vt:lpstr>Find a song with particular words</vt:lpstr>
      <vt:lpstr>Look at the song carefully</vt:lpstr>
      <vt:lpstr>Chants</vt:lpstr>
      <vt:lpstr>Vocabulary Practice</vt:lpstr>
      <vt:lpstr>Vocabulary - animals</vt:lpstr>
      <vt:lpstr>Count the Syllables in Each</vt:lpstr>
      <vt:lpstr>Choose a 2, 3, 1</vt:lpstr>
      <vt:lpstr>Choose a 2, 3, 1</vt:lpstr>
      <vt:lpstr>PowerPoint Presentation</vt:lpstr>
      <vt:lpstr>3. Games</vt:lpstr>
      <vt:lpstr>Types of Language Games  Board Games</vt:lpstr>
      <vt:lpstr>Types of Language Games  Card Games</vt:lpstr>
      <vt:lpstr>Types of Language Games  Dice Games</vt:lpstr>
      <vt:lpstr>Types of Language Games  Word Making Games</vt:lpstr>
      <vt:lpstr>Types of Language Games  Circle Games</vt:lpstr>
      <vt:lpstr>Types of Language Games  Role-Play Games</vt:lpstr>
      <vt:lpstr>Types of Language Games  Discussion Games</vt:lpstr>
      <vt:lpstr>Types of Language Games  Quiz and Game Show</vt:lpstr>
      <vt:lpstr>Types of Language Games  Drawing Games</vt:lpstr>
      <vt:lpstr>Types of Language Games  Games of Chance</vt:lpstr>
      <vt:lpstr>Reported Speech Soccer</vt:lpstr>
      <vt:lpstr>4. Nursery Rhymes and Poems</vt:lpstr>
      <vt:lpstr>5. Plays and Dialogues</vt:lpstr>
      <vt:lpstr>A scene from a movie</vt:lpstr>
      <vt:lpstr>What is the dialogue?</vt:lpstr>
      <vt:lpstr>Create a Dialogue</vt:lpstr>
      <vt:lpstr>6. Puppets</vt:lpstr>
      <vt:lpstr>Project</vt:lpstr>
      <vt:lpstr>Please … Fill out the evaluation on the last page and hand it 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Grammar</dc:title>
  <dc:creator>Acer</dc:creator>
  <cp:lastModifiedBy>Acer</cp:lastModifiedBy>
  <cp:revision>51</cp:revision>
  <dcterms:created xsi:type="dcterms:W3CDTF">2006-08-16T00:00:00Z</dcterms:created>
  <dcterms:modified xsi:type="dcterms:W3CDTF">2013-10-19T03:12:30Z</dcterms:modified>
</cp:coreProperties>
</file>