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95" r:id="rId22"/>
    <p:sldId id="293" r:id="rId23"/>
    <p:sldId id="296" r:id="rId24"/>
    <p:sldId id="29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50" d="100"/>
          <a:sy n="50" d="100"/>
        </p:scale>
        <p:origin x="-11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6DAB7-9014-45B5-86C7-770CE2AB7703}" type="datetimeFigureOut">
              <a:rPr lang="en-AU" smtClean="0"/>
              <a:pPr/>
              <a:t>4/07/2012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B8B1-0790-485D-8E8B-5EFA64542CA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4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waltz beat is the only one that we need to be especially</a:t>
            </a:r>
            <a:r>
              <a:rPr lang="en-AU" baseline="0" dirty="0" smtClean="0"/>
              <a:t> aware of. All the others can be marched to.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BC59C-B45B-4CFC-B83A-89C642342897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49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wickham@gmail.com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ngsandpoetryforesl.weebly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AU" sz="1400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Using</a:t>
            </a:r>
            <a:r>
              <a:rPr lang="en-A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A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Traditional Songs and Rhymes</a:t>
            </a:r>
            <a:endParaRPr lang="en-AU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80772" y="1219200"/>
            <a:ext cx="9063228" cy="5638800"/>
            <a:chOff x="80772" y="1219200"/>
            <a:chExt cx="9063228" cy="5638800"/>
          </a:xfrm>
        </p:grpSpPr>
        <p:pic>
          <p:nvPicPr>
            <p:cNvPr id="1052" name="Picture 28" descr="C:\Users\Ruth\AppData\Local\Microsoft\Windows\Temporary Internet Files\Content.IE5\LWJ31NZR\MC900390924[1].wm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434" y="5043830"/>
              <a:ext cx="1788566" cy="1814170"/>
            </a:xfrm>
            <a:prstGeom prst="rect">
              <a:avLst/>
            </a:prstGeom>
            <a:noFill/>
          </p:spPr>
        </p:pic>
        <p:grpSp>
          <p:nvGrpSpPr>
            <p:cNvPr id="3" name="Group 21"/>
            <p:cNvGrpSpPr/>
            <p:nvPr/>
          </p:nvGrpSpPr>
          <p:grpSpPr>
            <a:xfrm>
              <a:off x="80772" y="1219200"/>
              <a:ext cx="8982456" cy="5473598"/>
              <a:chOff x="0" y="1219200"/>
              <a:chExt cx="8982456" cy="5473598"/>
            </a:xfrm>
          </p:grpSpPr>
          <p:pic>
            <p:nvPicPr>
              <p:cNvPr id="1032" name="Picture 8" descr="C:\Users\Ruth\AppData\Local\Microsoft\Windows\Temporary Internet Files\Content.IE5\LWJ31NZR\MC900390910[1].wmf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71600"/>
                <a:ext cx="1801813" cy="1758950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C:\Users\Ruth\AppData\Local\Microsoft\Windows\Temporary Internet Files\Content.IE5\IDQYU5JW\MC900390832[1].wmf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295400"/>
                <a:ext cx="1631950" cy="1812925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C:\Users\Ruth\AppData\Local\Microsoft\Windows\Temporary Internet Files\Content.IE5\Z3G7OUYG\MC900390842[1].wmf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4876800"/>
                <a:ext cx="1047902" cy="1815998"/>
              </a:xfrm>
              <a:prstGeom prst="rect">
                <a:avLst/>
              </a:prstGeom>
              <a:noFill/>
            </p:spPr>
          </p:pic>
          <p:pic>
            <p:nvPicPr>
              <p:cNvPr id="1037" name="Picture 13" descr="C:\Users\Ruth\AppData\Local\Microsoft\Windows\Temporary Internet Files\Content.IE5\LWJ31NZR\MC900390922[1].wmf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1447800"/>
                <a:ext cx="1819656" cy="1576426"/>
              </a:xfrm>
              <a:prstGeom prst="rect">
                <a:avLst/>
              </a:prstGeom>
              <a:noFill/>
            </p:spPr>
          </p:pic>
          <p:pic>
            <p:nvPicPr>
              <p:cNvPr id="1038" name="Picture 14" descr="C:\Users\Ruth\AppData\Local\Microsoft\Windows\Temporary Internet Files\Content.IE5\IDQYU5JW\MC900390920[1].wmf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1295400"/>
                <a:ext cx="1128370" cy="1800454"/>
              </a:xfrm>
              <a:prstGeom prst="rect">
                <a:avLst/>
              </a:prstGeom>
              <a:noFill/>
            </p:spPr>
          </p:pic>
          <p:pic>
            <p:nvPicPr>
              <p:cNvPr id="1039" name="Picture 15" descr="C:\Users\Ruth\AppData\Local\Microsoft\Windows\Temporary Internet Files\Content.IE5\IDQYU5JW\MC900390844[1].wmf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24200"/>
                <a:ext cx="1536192" cy="1809598"/>
              </a:xfrm>
              <a:prstGeom prst="rect">
                <a:avLst/>
              </a:prstGeom>
              <a:noFill/>
            </p:spPr>
          </p:pic>
          <p:pic>
            <p:nvPicPr>
              <p:cNvPr id="1040" name="Picture 16" descr="C:\Users\Ruth\AppData\Local\Microsoft\Windows\Temporary Internet Files\Content.IE5\Z3G7OUYG\MC900390840[1].wmf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105400"/>
                <a:ext cx="1810512" cy="1432865"/>
              </a:xfrm>
              <a:prstGeom prst="rect">
                <a:avLst/>
              </a:prstGeom>
              <a:noFill/>
            </p:spPr>
          </p:pic>
          <p:pic>
            <p:nvPicPr>
              <p:cNvPr id="1041" name="Picture 17" descr="C:\Users\Ruth\AppData\Local\Microsoft\Windows\Temporary Internet Files\Content.IE5\UF9JOU0N\MC900390836[1].wmf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3200400"/>
                <a:ext cx="1174090" cy="1817827"/>
              </a:xfrm>
              <a:prstGeom prst="rect">
                <a:avLst/>
              </a:prstGeom>
              <a:noFill/>
            </p:spPr>
          </p:pic>
          <p:pic>
            <p:nvPicPr>
              <p:cNvPr id="1042" name="Picture 18" descr="C:\Users\Ruth\AppData\Local\Microsoft\Windows\Temporary Internet Files\Content.IE5\LWJ31NZR\MC900390914[1].wmf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1219200"/>
                <a:ext cx="1207008" cy="1809598"/>
              </a:xfrm>
              <a:prstGeom prst="rect">
                <a:avLst/>
              </a:prstGeom>
              <a:noFill/>
            </p:spPr>
          </p:pic>
          <p:pic>
            <p:nvPicPr>
              <p:cNvPr id="1043" name="Picture 19" descr="C:\Users\Ruth\AppData\Local\Microsoft\Windows\Temporary Internet Files\Content.IE5\IDQYU5JW\MC900390826[1].wmf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200400"/>
                <a:ext cx="1500530" cy="1811426"/>
              </a:xfrm>
              <a:prstGeom prst="rect">
                <a:avLst/>
              </a:prstGeom>
              <a:noFill/>
            </p:spPr>
          </p:pic>
          <p:pic>
            <p:nvPicPr>
              <p:cNvPr id="1044" name="Picture 20" descr="C:\Users\Ruth\AppData\Local\Microsoft\Windows\Temporary Internet Files\Content.IE5\Z3G7OUYG\MC900390916[1].wmf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3048000"/>
                <a:ext cx="1338682" cy="1810512"/>
              </a:xfrm>
              <a:prstGeom prst="rect">
                <a:avLst/>
              </a:prstGeom>
              <a:noFill/>
            </p:spPr>
          </p:pic>
          <p:pic>
            <p:nvPicPr>
              <p:cNvPr id="1045" name="Picture 21" descr="C:\Users\Ruth\AppData\Local\Microsoft\Windows\Temporary Internet Files\Content.IE5\UF9JOU0N\MC900390912[1].wmf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3048000"/>
                <a:ext cx="1281074" cy="1808683"/>
              </a:xfrm>
              <a:prstGeom prst="rect">
                <a:avLst/>
              </a:prstGeom>
              <a:noFill/>
            </p:spPr>
          </p:pic>
          <p:pic>
            <p:nvPicPr>
              <p:cNvPr id="1046" name="Picture 22" descr="C:\Users\Ruth\AppData\Local\Microsoft\Windows\Temporary Internet Files\Content.IE5\LWJ31NZR\MC900390838[1].wmf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4876800"/>
                <a:ext cx="982980" cy="1815998"/>
              </a:xfrm>
              <a:prstGeom prst="rect">
                <a:avLst/>
              </a:prstGeom>
              <a:noFill/>
            </p:spPr>
          </p:pic>
          <p:pic>
            <p:nvPicPr>
              <p:cNvPr id="1047" name="Picture 23" descr="C:\Users\Ruth\AppData\Local\Microsoft\Windows\Temporary Internet Files\Content.IE5\IDQYU5JW\MC900390834[1].wmf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1295400"/>
                <a:ext cx="1638605" cy="1812341"/>
              </a:xfrm>
              <a:prstGeom prst="rect">
                <a:avLst/>
              </a:prstGeom>
              <a:noFill/>
            </p:spPr>
          </p:pic>
          <p:pic>
            <p:nvPicPr>
              <p:cNvPr id="1048" name="Picture 24" descr="C:\Users\Ruth\AppData\Local\Microsoft\Windows\Temporary Internet Files\Content.IE5\Z3G7OUYG\MC900390926[1].wmf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5029200"/>
                <a:ext cx="1676400" cy="1583741"/>
              </a:xfrm>
              <a:prstGeom prst="rect">
                <a:avLst/>
              </a:prstGeom>
              <a:noFill/>
            </p:spPr>
          </p:pic>
          <p:pic>
            <p:nvPicPr>
              <p:cNvPr id="1049" name="Picture 25" descr="C:\Users\Ruth\AppData\Local\Microsoft\Windows\Temporary Internet Files\Content.IE5\UF9JOU0N\MC900390918[1].wmf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3124200"/>
                <a:ext cx="1613002" cy="1813255"/>
              </a:xfrm>
              <a:prstGeom prst="rect">
                <a:avLst/>
              </a:prstGeom>
              <a:noFill/>
            </p:spPr>
          </p:pic>
          <p:pic>
            <p:nvPicPr>
              <p:cNvPr id="1051" name="Picture 27" descr="C:\Users\Ruth\AppData\Local\Microsoft\Windows\Temporary Internet Files\Content.IE5\IDQYU5JW\MC900390828[1].wmf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5105400"/>
                <a:ext cx="1815084" cy="1444752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866899" y="2590800"/>
                <a:ext cx="64698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6000" b="1" dirty="0" smtClean="0">
                    <a:ln w="3175">
                      <a:solidFill>
                        <a:schemeClr val="bg1"/>
                      </a:solidFill>
                    </a:ln>
                    <a:solidFill>
                      <a:srgbClr val="C00000"/>
                    </a:solidFill>
                  </a:rPr>
                  <a:t>to teach English</a:t>
                </a:r>
                <a:endParaRPr lang="en-AU" sz="6000" b="1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10184" y="6080759"/>
            <a:ext cx="772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By Ruth Wickham, Brighton Education Training Fellow, IPGKDRI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5800" y="1136049"/>
            <a:ext cx="3200400" cy="5355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[I said to him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That's a good idea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 come on feet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Let's get out of here]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so I ran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Away from there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right behind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 was that bear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head of me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saw a tree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tree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Oh, Golly Gee!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lowest branch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Was ten feet up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had to jump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trust my luck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76800" y="1274547"/>
            <a:ext cx="4038600" cy="5078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AU" dirty="0" smtClean="0"/>
              <a:t>And so I jumped </a:t>
            </a:r>
          </a:p>
          <a:p>
            <a:r>
              <a:rPr lang="en-AU" dirty="0" smtClean="0"/>
              <a:t>Into the air </a:t>
            </a:r>
          </a:p>
          <a:p>
            <a:r>
              <a:rPr lang="en-AU" dirty="0" smtClean="0"/>
              <a:t>And missed that branch </a:t>
            </a:r>
          </a:p>
          <a:p>
            <a:r>
              <a:rPr lang="en-AU" dirty="0" smtClean="0"/>
              <a:t>A way up there 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Now don't you fret </a:t>
            </a:r>
          </a:p>
          <a:p>
            <a:r>
              <a:rPr lang="en-AU" dirty="0" smtClean="0"/>
              <a:t>And don't you frown </a:t>
            </a:r>
          </a:p>
          <a:p>
            <a:r>
              <a:rPr lang="en-AU" dirty="0" smtClean="0"/>
              <a:t>I caught that branch </a:t>
            </a:r>
          </a:p>
          <a:p>
            <a:r>
              <a:rPr lang="en-AU" dirty="0" smtClean="0"/>
              <a:t>On the way back down 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That's all there is </a:t>
            </a:r>
          </a:p>
          <a:p>
            <a:r>
              <a:rPr lang="en-AU" dirty="0" smtClean="0"/>
              <a:t>There is no more </a:t>
            </a:r>
          </a:p>
          <a:p>
            <a:r>
              <a:rPr lang="en-AU" dirty="0" smtClean="0"/>
              <a:t>Until I meet </a:t>
            </a:r>
          </a:p>
          <a:p>
            <a:r>
              <a:rPr lang="en-AU" dirty="0" smtClean="0"/>
              <a:t>That bear once more</a:t>
            </a:r>
          </a:p>
          <a:p>
            <a:endParaRPr lang="en-AU" dirty="0" smtClean="0"/>
          </a:p>
          <a:p>
            <a:r>
              <a:rPr lang="en-AU" dirty="0" smtClean="0"/>
              <a:t>The end, the end, The end, the end</a:t>
            </a:r>
          </a:p>
          <a:p>
            <a:r>
              <a:rPr lang="en-AU" dirty="0" smtClean="0"/>
              <a:t>The end, the end, The end, the end</a:t>
            </a:r>
          </a:p>
          <a:p>
            <a:r>
              <a:rPr lang="en-AU" dirty="0" smtClean="0"/>
              <a:t>... This time it really is the end.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621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rgbClr val="C00000"/>
                </a:solidFill>
              </a:rPr>
              <a:t>I met a bear (cont ...)</a:t>
            </a:r>
            <a:endParaRPr lang="en-AU" sz="4400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Users\Ruth\AppData\Local\Microsoft\Windows\Temporary Internet Files\Content.IE5\NIA2V004\MC900112162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1790857" cy="145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Syllable and stress pattern: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  <a:solidFill>
            <a:schemeClr val="bg2"/>
          </a:solidFill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A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The 		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oth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		-</a:t>
            </a:r>
            <a:r>
              <a:rPr lang="en-AU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er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		day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A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 		met 		 a 		bear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A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 		great 	big 		bear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A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 		way 		up 		there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381000" y="182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4191000" y="182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810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4191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810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1910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810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41910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2209800" y="152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6096000" y="152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22098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60960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209800" y="3657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6096000" y="3657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22098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60960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/>
          <p:nvPr/>
        </p:nvGrpSpPr>
        <p:grpSpPr>
          <a:xfrm>
            <a:off x="952500" y="1676400"/>
            <a:ext cx="7239000" cy="4343400"/>
            <a:chOff x="381000" y="1524000"/>
            <a:chExt cx="6172200" cy="3505200"/>
          </a:xfrm>
        </p:grpSpPr>
        <p:sp>
          <p:nvSpPr>
            <p:cNvPr id="37" name="Oval 36"/>
            <p:cNvSpPr/>
            <p:nvPr/>
          </p:nvSpPr>
          <p:spPr>
            <a:xfrm>
              <a:off x="3810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Oval 38"/>
            <p:cNvSpPr/>
            <p:nvPr/>
          </p:nvSpPr>
          <p:spPr>
            <a:xfrm>
              <a:off x="3810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Oval 39"/>
            <p:cNvSpPr/>
            <p:nvPr/>
          </p:nvSpPr>
          <p:spPr>
            <a:xfrm>
              <a:off x="4191000" y="2895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Oval 40"/>
            <p:cNvSpPr/>
            <p:nvPr/>
          </p:nvSpPr>
          <p:spPr>
            <a:xfrm>
              <a:off x="381000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Oval 41"/>
            <p:cNvSpPr/>
            <p:nvPr/>
          </p:nvSpPr>
          <p:spPr>
            <a:xfrm>
              <a:off x="4191000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/>
            <p:cNvSpPr/>
            <p:nvPr/>
          </p:nvSpPr>
          <p:spPr>
            <a:xfrm>
              <a:off x="4191000" y="4876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/>
            <p:cNvSpPr/>
            <p:nvPr/>
          </p:nvSpPr>
          <p:spPr>
            <a:xfrm>
              <a:off x="2209800" y="1524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/>
            <p:cNvSpPr/>
            <p:nvPr/>
          </p:nvSpPr>
          <p:spPr>
            <a:xfrm>
              <a:off x="6096000" y="1524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/>
            <p:cNvSpPr/>
            <p:nvPr/>
          </p:nvSpPr>
          <p:spPr>
            <a:xfrm>
              <a:off x="2209800" y="2667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Oval 47"/>
            <p:cNvSpPr/>
            <p:nvPr/>
          </p:nvSpPr>
          <p:spPr>
            <a:xfrm>
              <a:off x="6096000" y="2667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/>
            <p:cNvSpPr/>
            <p:nvPr/>
          </p:nvSpPr>
          <p:spPr>
            <a:xfrm>
              <a:off x="60960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4572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Oval 51"/>
            <p:cNvSpPr/>
            <p:nvPr/>
          </p:nvSpPr>
          <p:spPr>
            <a:xfrm>
              <a:off x="6096000" y="4572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429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Can you put words to the pattern?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/>
          <p:nvPr/>
        </p:nvGrpSpPr>
        <p:grpSpPr>
          <a:xfrm>
            <a:off x="952500" y="1676400"/>
            <a:ext cx="7239000" cy="4343400"/>
            <a:chOff x="381000" y="1524000"/>
            <a:chExt cx="6172200" cy="3505200"/>
          </a:xfrm>
        </p:grpSpPr>
        <p:sp>
          <p:nvSpPr>
            <p:cNvPr id="37" name="Oval 36"/>
            <p:cNvSpPr/>
            <p:nvPr/>
          </p:nvSpPr>
          <p:spPr>
            <a:xfrm>
              <a:off x="3810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Oval 38"/>
            <p:cNvSpPr/>
            <p:nvPr/>
          </p:nvSpPr>
          <p:spPr>
            <a:xfrm>
              <a:off x="381000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Oval 39"/>
            <p:cNvSpPr/>
            <p:nvPr/>
          </p:nvSpPr>
          <p:spPr>
            <a:xfrm>
              <a:off x="4191000" y="2895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Oval 40"/>
            <p:cNvSpPr/>
            <p:nvPr/>
          </p:nvSpPr>
          <p:spPr>
            <a:xfrm>
              <a:off x="381000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Oval 41"/>
            <p:cNvSpPr/>
            <p:nvPr/>
          </p:nvSpPr>
          <p:spPr>
            <a:xfrm>
              <a:off x="4191000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/>
            <p:cNvSpPr/>
            <p:nvPr/>
          </p:nvSpPr>
          <p:spPr>
            <a:xfrm>
              <a:off x="4191000" y="4876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Oval 44"/>
            <p:cNvSpPr/>
            <p:nvPr/>
          </p:nvSpPr>
          <p:spPr>
            <a:xfrm>
              <a:off x="2209800" y="1524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Oval 45"/>
            <p:cNvSpPr/>
            <p:nvPr/>
          </p:nvSpPr>
          <p:spPr>
            <a:xfrm>
              <a:off x="6096000" y="1524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/>
            <p:cNvSpPr/>
            <p:nvPr/>
          </p:nvSpPr>
          <p:spPr>
            <a:xfrm>
              <a:off x="2209800" y="2667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Oval 47"/>
            <p:cNvSpPr/>
            <p:nvPr/>
          </p:nvSpPr>
          <p:spPr>
            <a:xfrm>
              <a:off x="6096000" y="2667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9" name="Oval 48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/>
            <p:cNvSpPr/>
            <p:nvPr/>
          </p:nvSpPr>
          <p:spPr>
            <a:xfrm>
              <a:off x="60960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4572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Oval 51"/>
            <p:cNvSpPr/>
            <p:nvPr/>
          </p:nvSpPr>
          <p:spPr>
            <a:xfrm>
              <a:off x="6096000" y="4572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429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Can you put words to the pattern?</a:t>
            </a:r>
            <a:endParaRPr lang="en-A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2362200"/>
            <a:ext cx="819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My                               </a:t>
            </a:r>
            <a:r>
              <a:rPr lang="en-AU" sz="2000" dirty="0" err="1" smtClean="0"/>
              <a:t>fav</a:t>
            </a:r>
            <a:r>
              <a:rPr lang="en-AU" sz="2000" dirty="0" smtClean="0"/>
              <a:t>’  -                       rite                           food</a:t>
            </a:r>
            <a:endParaRPr lang="en-A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7338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Is                                fish                       and                             rice</a:t>
            </a:r>
            <a:endParaRPr lang="en-A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953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When                          my                         mum                             cooks</a:t>
            </a:r>
            <a:endParaRPr lang="en-A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61722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It                                tastes                    so                                nice.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820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400" dirty="0" smtClean="0"/>
              <a:t>The littlest worm I ever saw</a:t>
            </a:r>
            <a:br>
              <a:rPr lang="en-AU" sz="2400" dirty="0" smtClean="0"/>
            </a:br>
            <a:r>
              <a:rPr lang="en-AU" sz="2400" dirty="0" smtClean="0"/>
              <a:t>Got stuck inside My soda straw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He said to me Don't take a sip</a:t>
            </a:r>
            <a:br>
              <a:rPr lang="en-AU" sz="2400" dirty="0" smtClean="0"/>
            </a:br>
            <a:r>
              <a:rPr lang="en-AU" sz="2400" dirty="0" smtClean="0"/>
              <a:t>For if you do I'll surely slip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I took a sip And he went down</a:t>
            </a:r>
            <a:br>
              <a:rPr lang="en-AU" sz="2400" dirty="0" smtClean="0"/>
            </a:br>
            <a:r>
              <a:rPr lang="en-AU" sz="2400" dirty="0" smtClean="0"/>
              <a:t>All through my pipes He must have drowned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He was my pal He was my friend</a:t>
            </a:r>
            <a:br>
              <a:rPr lang="en-AU" sz="2400" dirty="0" smtClean="0"/>
            </a:br>
            <a:r>
              <a:rPr lang="en-AU" sz="2400" dirty="0" smtClean="0"/>
              <a:t>And now he's gone And that's the end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The moral of (Repeat) This little tale (Repeat)</a:t>
            </a:r>
            <a:br>
              <a:rPr lang="en-AU" sz="2400" dirty="0" smtClean="0"/>
            </a:br>
            <a:r>
              <a:rPr lang="en-AU" sz="2400" dirty="0" smtClean="0"/>
              <a:t>Is If you see a worm (Repeat) Just don't inhale (Repeat)</a:t>
            </a:r>
          </a:p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(Repeat everything shouting</a:t>
            </a:r>
            <a:r>
              <a:rPr lang="en-AU" sz="2400" dirty="0" smtClean="0">
                <a:sym typeface="Wingdings" pitchFamily="2" charset="2"/>
              </a:rPr>
              <a:t>:)</a:t>
            </a:r>
            <a:r>
              <a:rPr lang="en-AU" sz="2400" dirty="0" smtClean="0"/>
              <a:t> </a:t>
            </a:r>
            <a:r>
              <a:rPr lang="en-AU" sz="2400" b="1" dirty="0" smtClean="0"/>
              <a:t>Just Don't Inhale!</a:t>
            </a:r>
            <a:endParaRPr lang="en-AU" sz="2400" b="1" dirty="0"/>
          </a:p>
        </p:txBody>
      </p:sp>
      <p:pic>
        <p:nvPicPr>
          <p:cNvPr id="1027" name="Picture 3" descr="C:\Users\Ruth\AppData\Local\Microsoft\Windows\Temporary Internet Files\Content.IE5\LWJ31NZR\MC900359253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24181" y="2983859"/>
            <a:ext cx="1524000" cy="890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304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Another </a:t>
            </a:r>
          </a:p>
          <a:p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Version</a:t>
            </a:r>
            <a:endParaRPr lang="en-A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763000" cy="57861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3200" u="sng" dirty="0" smtClean="0"/>
              <a:t>Old MacDonald</a:t>
            </a:r>
          </a:p>
          <a:p>
            <a:endParaRPr lang="en-AU" sz="2000" dirty="0" smtClean="0"/>
          </a:p>
          <a:p>
            <a:r>
              <a:rPr lang="en-AU" sz="2800" dirty="0" smtClean="0"/>
              <a:t>Old MacDonald had a farm, E I E I O,</a:t>
            </a:r>
          </a:p>
          <a:p>
            <a:r>
              <a:rPr lang="en-AU" sz="2800" dirty="0" smtClean="0"/>
              <a:t>And on his farm he had some chicks, E I E I O.</a:t>
            </a:r>
          </a:p>
          <a:p>
            <a:r>
              <a:rPr lang="en-AU" sz="2800" dirty="0" smtClean="0"/>
              <a:t>With a chick </a:t>
            </a:r>
            <a:r>
              <a:rPr lang="en-AU" sz="2800" dirty="0" err="1" smtClean="0"/>
              <a:t>chick</a:t>
            </a:r>
            <a:r>
              <a:rPr lang="en-AU" sz="2800" dirty="0" smtClean="0"/>
              <a:t> here and a chick </a:t>
            </a:r>
            <a:r>
              <a:rPr lang="en-AU" sz="2800" dirty="0" err="1" smtClean="0"/>
              <a:t>chick</a:t>
            </a:r>
            <a:r>
              <a:rPr lang="en-AU" sz="2800" dirty="0" smtClean="0"/>
              <a:t> there,</a:t>
            </a:r>
          </a:p>
          <a:p>
            <a:r>
              <a:rPr lang="en-AU" sz="2800" dirty="0" smtClean="0"/>
              <a:t>Here a chick, there a chick, </a:t>
            </a:r>
            <a:r>
              <a:rPr lang="en-AU" sz="2800" dirty="0" err="1" smtClean="0"/>
              <a:t>ev'rywhere</a:t>
            </a:r>
            <a:r>
              <a:rPr lang="en-AU" sz="2800" dirty="0" smtClean="0"/>
              <a:t> a chick </a:t>
            </a:r>
            <a:r>
              <a:rPr lang="en-AU" sz="2800" dirty="0" err="1" smtClean="0"/>
              <a:t>chick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Old MacDonald had a farm, E I E I O.</a:t>
            </a:r>
          </a:p>
          <a:p>
            <a:endParaRPr lang="en-AU" sz="1000" dirty="0" smtClean="0"/>
          </a:p>
          <a:p>
            <a:r>
              <a:rPr lang="en-AU" sz="2800" dirty="0" smtClean="0"/>
              <a:t>Old MacDonald had a farm, E I E I O,</a:t>
            </a:r>
          </a:p>
          <a:p>
            <a:r>
              <a:rPr lang="en-AU" sz="2800" dirty="0" smtClean="0"/>
              <a:t>And on his farm he had a cow, E I E I O.</a:t>
            </a:r>
          </a:p>
          <a:p>
            <a:r>
              <a:rPr lang="en-AU" sz="2800" dirty="0" smtClean="0"/>
              <a:t>With a moo </a:t>
            </a:r>
            <a:r>
              <a:rPr lang="en-AU" sz="2800" dirty="0" err="1" smtClean="0"/>
              <a:t>moo</a:t>
            </a:r>
            <a:r>
              <a:rPr lang="en-AU" sz="2800" dirty="0" smtClean="0"/>
              <a:t> here and a moo </a:t>
            </a:r>
            <a:r>
              <a:rPr lang="en-AU" sz="2800" dirty="0" err="1" smtClean="0"/>
              <a:t>moo</a:t>
            </a:r>
            <a:r>
              <a:rPr lang="en-AU" sz="2800" dirty="0" smtClean="0"/>
              <a:t> there,</a:t>
            </a:r>
          </a:p>
          <a:p>
            <a:r>
              <a:rPr lang="en-AU" sz="2800" dirty="0" smtClean="0"/>
              <a:t>Here a moo, there a moo, </a:t>
            </a:r>
            <a:r>
              <a:rPr lang="en-AU" sz="2800" dirty="0" err="1" smtClean="0"/>
              <a:t>ev'rywhere</a:t>
            </a:r>
            <a:r>
              <a:rPr lang="en-AU" sz="2800" dirty="0" smtClean="0"/>
              <a:t> a moo </a:t>
            </a:r>
            <a:r>
              <a:rPr lang="en-AU" sz="2800" dirty="0" err="1" smtClean="0"/>
              <a:t>moo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Old MacDonald had a farm, E I E I O.</a:t>
            </a:r>
          </a:p>
          <a:p>
            <a:pPr algn="ctr"/>
            <a:r>
              <a:rPr lang="en-AU" sz="2800" dirty="0" smtClean="0"/>
              <a:t>...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Well-known, easy tune, lots of possibilities for variation ...</a:t>
            </a:r>
            <a:endParaRPr lang="en-A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838200" cy="838200"/>
          </a:xfrm>
          <a:prstGeom prst="rect">
            <a:avLst/>
          </a:prstGeom>
          <a:noFill/>
        </p:spPr>
      </p:pic>
      <p:pic>
        <p:nvPicPr>
          <p:cNvPr id="7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5052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128713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838200" cy="838200"/>
          </a:xfrm>
          <a:prstGeom prst="rect">
            <a:avLst/>
          </a:prstGeom>
          <a:noFill/>
        </p:spPr>
      </p:pic>
      <p:pic>
        <p:nvPicPr>
          <p:cNvPr id="10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4800" y="1066800"/>
            <a:ext cx="671513" cy="67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610600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3200" u="sng" dirty="0" smtClean="0"/>
              <a:t>Old MacDonald</a:t>
            </a:r>
            <a:endParaRPr lang="en-AU" sz="2800" dirty="0" smtClean="0"/>
          </a:p>
          <a:p>
            <a:r>
              <a:rPr lang="en-AU" sz="2800" i="1" dirty="0" smtClean="0"/>
              <a:t>Create songs for vocabulary practice within a theme</a:t>
            </a:r>
            <a:r>
              <a:rPr lang="en-AU" sz="2800" dirty="0" smtClean="0"/>
              <a:t>:</a:t>
            </a:r>
          </a:p>
          <a:p>
            <a:endParaRPr lang="en-AU" sz="2800" dirty="0" smtClean="0"/>
          </a:p>
          <a:p>
            <a:r>
              <a:rPr lang="en-AU" sz="2800" dirty="0" smtClean="0"/>
              <a:t>In the shop they have some ... </a:t>
            </a:r>
          </a:p>
          <a:p>
            <a:r>
              <a:rPr lang="en-AU" sz="2800" dirty="0" smtClean="0"/>
              <a:t>drinks / toys / books / ...</a:t>
            </a:r>
            <a:br>
              <a:rPr lang="en-AU" sz="2800" dirty="0" smtClean="0"/>
            </a:br>
            <a:r>
              <a:rPr lang="en-AU" sz="2800" dirty="0" smtClean="0"/>
              <a:t>  </a:t>
            </a:r>
          </a:p>
          <a:p>
            <a:endParaRPr lang="en-AU" sz="2800" dirty="0" smtClean="0"/>
          </a:p>
          <a:p>
            <a:r>
              <a:rPr lang="en-AU" sz="2800" dirty="0" smtClean="0"/>
              <a:t>In the street I saw a ...</a:t>
            </a:r>
          </a:p>
          <a:p>
            <a:r>
              <a:rPr lang="en-AU" sz="2800" dirty="0" smtClean="0"/>
              <a:t>bus / car / truck ...</a:t>
            </a:r>
            <a:br>
              <a:rPr lang="en-AU" sz="2800" dirty="0" smtClean="0"/>
            </a:b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On my desk I have some ...</a:t>
            </a:r>
          </a:p>
          <a:p>
            <a:endParaRPr lang="en-A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5725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Well-known, easy tune, lots of possibilities for variation ...</a:t>
            </a:r>
            <a:endParaRPr lang="en-A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Ruth\AppData\Local\Microsoft\Windows\Temporary Internet Files\Content.IE5\UF9JOU0N\MC90014963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057400" cy="1495467"/>
          </a:xfrm>
          <a:prstGeom prst="rect">
            <a:avLst/>
          </a:prstGeom>
          <a:noFill/>
        </p:spPr>
      </p:pic>
      <p:pic>
        <p:nvPicPr>
          <p:cNvPr id="1029" name="Picture 5" descr="C:\Users\Ruth\AppData\Local\Microsoft\Windows\Temporary Internet Files\Content.IE5\IDQYU5JW\MC900056924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838200" cy="1017814"/>
          </a:xfrm>
          <a:prstGeom prst="rect">
            <a:avLst/>
          </a:prstGeom>
          <a:noFill/>
        </p:spPr>
      </p:pic>
      <p:pic>
        <p:nvPicPr>
          <p:cNvPr id="1032" name="Picture 8" descr="C:\Users\Ruth\AppData\Local\Microsoft\Windows\Temporary Internet Files\Content.IE5\ZI74OX90\MC900055447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1" y="3986130"/>
            <a:ext cx="990600" cy="720883"/>
          </a:xfrm>
          <a:prstGeom prst="rect">
            <a:avLst/>
          </a:prstGeom>
          <a:noFill/>
        </p:spPr>
      </p:pic>
      <p:pic>
        <p:nvPicPr>
          <p:cNvPr id="1033" name="Picture 9" descr="C:\Users\Ruth\AppData\Local\Microsoft\Windows\Temporary Internet Files\Content.IE5\JDBONU1Z\MC900233550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1366837" cy="698882"/>
          </a:xfrm>
          <a:prstGeom prst="rect">
            <a:avLst/>
          </a:prstGeom>
          <a:noFill/>
        </p:spPr>
      </p:pic>
      <p:pic>
        <p:nvPicPr>
          <p:cNvPr id="1034" name="Picture 10" descr="C:\Users\Ruth\AppData\Local\Microsoft\Windows\Temporary Internet Files\Content.IE5\TKUTJBQ1\MC900412400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268412" cy="139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066800"/>
            <a:ext cx="5791200" cy="53245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Old MacDonald had a farm E-I-E-I-O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on that farm he had some cows E-I-E-I-O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Fat cow, thin cow, thin cow, fat cow.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Old MacDonald had a farm  E-I-E-I-O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AU" sz="2000" dirty="0" smtClean="0"/>
              <a:t>Old MacDonald had a farm E-I-E-I-O</a:t>
            </a:r>
          </a:p>
          <a:p>
            <a:r>
              <a:rPr lang="en-AU" sz="2000" dirty="0" smtClean="0"/>
              <a:t>And on that farm he had some sheep E-I-E-I-O</a:t>
            </a:r>
          </a:p>
          <a:p>
            <a:r>
              <a:rPr lang="en-AU" sz="2000" dirty="0" smtClean="0"/>
              <a:t>Tall sheep, short sheep, short sheep, tall sheep.</a:t>
            </a:r>
          </a:p>
          <a:p>
            <a:r>
              <a:rPr lang="en-AU" sz="2000" dirty="0" smtClean="0"/>
              <a:t>Fat cow, thin cow, thin cow, fat cow.</a:t>
            </a:r>
          </a:p>
          <a:p>
            <a:r>
              <a:rPr lang="en-AU" sz="2000" dirty="0" smtClean="0"/>
              <a:t>Old MacDonald had a farm E-I-E-I-O</a:t>
            </a:r>
          </a:p>
          <a:p>
            <a:r>
              <a:rPr lang="en-AU" sz="2000" dirty="0" smtClean="0"/>
              <a:t> </a:t>
            </a:r>
          </a:p>
          <a:p>
            <a:r>
              <a:rPr lang="en-AU" sz="2000" dirty="0" smtClean="0"/>
              <a:t>Old MacDonald had a farm E-I-E-I-O</a:t>
            </a:r>
          </a:p>
          <a:p>
            <a:r>
              <a:rPr lang="en-AU" sz="2000" dirty="0" smtClean="0"/>
              <a:t>And on that farm he had some ducks E-I-E-I-O</a:t>
            </a:r>
          </a:p>
          <a:p>
            <a:r>
              <a:rPr lang="en-AU" sz="2000" dirty="0" smtClean="0"/>
              <a:t>Big ducks, small ducks, small ducks, big ducks,</a:t>
            </a:r>
          </a:p>
          <a:p>
            <a:r>
              <a:rPr lang="en-AU" sz="2000" dirty="0" smtClean="0"/>
              <a:t>Tall sheep, short sheep, short sheep, tall sheep,</a:t>
            </a:r>
          </a:p>
          <a:p>
            <a:r>
              <a:rPr lang="en-AU" sz="2000" dirty="0" smtClean="0"/>
              <a:t>Fat cow, thin cow, thin cow, fat cow.</a:t>
            </a:r>
          </a:p>
          <a:p>
            <a:r>
              <a:rPr lang="en-AU" sz="2000" dirty="0" smtClean="0"/>
              <a:t>Old MacDonald had a farm E-I-E-I-O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Variation – practice adjective opposites etc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72200" y="4267200"/>
            <a:ext cx="2726414" cy="2244536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i="1" dirty="0" smtClean="0">
                <a:solidFill>
                  <a:srgbClr val="C00000"/>
                </a:solidFill>
              </a:rPr>
              <a:t>And lots more possibilities such as: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AU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/>
              <a:t>...he had some cats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/>
              <a:t>E-I-E-I-O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Sleepy cats, scary cats, scary cats, sleepy cats ...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C:\Users\Ruth\AppData\Local\Microsoft\Windows\Temporary Internet Files\Content.IE5\TKUTJBQ1\MC90003706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386102" cy="1143000"/>
          </a:xfrm>
          <a:prstGeom prst="rect">
            <a:avLst/>
          </a:prstGeom>
          <a:noFill/>
        </p:spPr>
      </p:pic>
      <p:pic>
        <p:nvPicPr>
          <p:cNvPr id="18443" name="Picture 11" descr="C:\Users\Ruth\AppData\Local\Microsoft\Windows\Temporary Internet Files\Content.IE5\UF9JOU0N\MC90003635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990600" cy="449357"/>
          </a:xfrm>
          <a:prstGeom prst="rect">
            <a:avLst/>
          </a:prstGeom>
          <a:noFill/>
        </p:spPr>
      </p:pic>
      <p:pic>
        <p:nvPicPr>
          <p:cNvPr id="16" name="Picture 7" descr="C:\Users\Ruth\AppData\Local\Microsoft\Windows\Temporary Internet Files\Content.IE5\TKUTJBQ1\MC90003706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1600199" cy="1219200"/>
          </a:xfrm>
          <a:prstGeom prst="rect">
            <a:avLst/>
          </a:prstGeom>
          <a:noFill/>
        </p:spPr>
      </p:pic>
      <p:pic>
        <p:nvPicPr>
          <p:cNvPr id="17" name="Picture 11" descr="C:\Users\Ruth\AppData\Local\Microsoft\Windows\Temporary Internet Files\Content.IE5\UF9JOU0N\MC90003635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914400" cy="1439957"/>
          </a:xfrm>
          <a:prstGeom prst="rect">
            <a:avLst/>
          </a:prstGeom>
          <a:noFill/>
        </p:spPr>
      </p:pic>
      <p:pic>
        <p:nvPicPr>
          <p:cNvPr id="2050" name="Picture 2" descr="C:\Users\Ruth\AppData\Local\Microsoft\Windows\Temporary Internet Files\Content.IE5\ZI74OX90\MC900356381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437284" cy="384535"/>
          </a:xfrm>
          <a:prstGeom prst="rect">
            <a:avLst/>
          </a:prstGeom>
          <a:noFill/>
        </p:spPr>
      </p:pic>
      <p:pic>
        <p:nvPicPr>
          <p:cNvPr id="2" name="Picture 3" descr="C:\Users\Ruth\AppData\Local\Microsoft\Windows\Temporary Internet Files\Content.IE5\ZI74OX90\MC900356381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5867400"/>
            <a:ext cx="801687" cy="7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uth\AppData\Local\Microsoft\Windows\Temporary Internet Files\Content.IE5\ZI74OX90\MC900351847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784350" cy="1635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3810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Getting the </a:t>
            </a:r>
            <a:r>
              <a:rPr lang="en-AU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Beat</a:t>
            </a:r>
            <a:r>
              <a:rPr lang="en-A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right</a:t>
            </a:r>
            <a:endParaRPr lang="en-A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219200" y="1371600"/>
            <a:ext cx="6400800" cy="1255348"/>
            <a:chOff x="1219200" y="1371600"/>
            <a:chExt cx="6400800" cy="1255348"/>
          </a:xfrm>
        </p:grpSpPr>
        <p:pic>
          <p:nvPicPr>
            <p:cNvPr id="2052" name="Picture 4" descr="C:\Users\Ruth\AppData\Local\Microsoft\Windows\Temporary Internet Files\Content.IE5\IDQYU5JW\MC900057681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371600"/>
              <a:ext cx="990600" cy="125534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219200" y="1676400"/>
              <a:ext cx="5257800" cy="7694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AU" sz="4000" dirty="0" smtClean="0"/>
                <a:t>Marching Beat: </a:t>
              </a:r>
              <a:r>
                <a:rPr lang="en-AU" sz="4400" b="1" dirty="0" smtClean="0"/>
                <a:t>1</a:t>
              </a:r>
              <a:r>
                <a:rPr lang="en-AU" sz="4000" dirty="0" smtClean="0"/>
                <a:t>.</a:t>
              </a:r>
              <a:r>
                <a:rPr lang="en-AU" sz="3200" dirty="0" smtClean="0"/>
                <a:t>2</a:t>
              </a:r>
              <a:r>
                <a:rPr lang="en-AU" sz="4000" dirty="0" smtClean="0"/>
                <a:t>.</a:t>
              </a:r>
              <a:r>
                <a:rPr lang="en-AU" sz="4400" b="1" dirty="0" smtClean="0"/>
                <a:t>1</a:t>
              </a:r>
              <a:r>
                <a:rPr lang="en-AU" sz="4000" dirty="0" smtClean="0"/>
                <a:t>.</a:t>
              </a:r>
              <a:r>
                <a:rPr lang="en-AU" sz="3200" dirty="0" smtClean="0"/>
                <a:t>2</a:t>
              </a:r>
              <a:endParaRPr lang="en-AU" sz="3200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990600" y="2819400"/>
            <a:ext cx="6858000" cy="1219200"/>
            <a:chOff x="990600" y="2895600"/>
            <a:chExt cx="6858000" cy="1219200"/>
          </a:xfrm>
        </p:grpSpPr>
        <p:sp>
          <p:nvSpPr>
            <p:cNvPr id="8" name="TextBox 7"/>
            <p:cNvSpPr txBox="1"/>
            <p:nvPr/>
          </p:nvSpPr>
          <p:spPr>
            <a:xfrm>
              <a:off x="2514600" y="3124200"/>
              <a:ext cx="5334000" cy="7694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AU" sz="4000" dirty="0" smtClean="0"/>
                <a:t>Waltz Beat: </a:t>
              </a:r>
              <a:r>
                <a:rPr lang="en-AU" sz="4400" b="1" dirty="0" smtClean="0"/>
                <a:t>1</a:t>
              </a:r>
              <a:r>
                <a:rPr lang="en-AU" sz="4000" dirty="0" smtClean="0"/>
                <a:t>.</a:t>
              </a:r>
              <a:r>
                <a:rPr lang="en-AU" sz="3200" dirty="0" smtClean="0"/>
                <a:t>2.3</a:t>
              </a:r>
              <a:r>
                <a:rPr lang="en-AU" sz="4000" dirty="0" smtClean="0"/>
                <a:t>.</a:t>
              </a:r>
              <a:r>
                <a:rPr lang="en-AU" sz="4400" b="1" dirty="0" smtClean="0"/>
                <a:t>1</a:t>
              </a:r>
              <a:r>
                <a:rPr lang="en-AU" sz="4000" dirty="0" smtClean="0"/>
                <a:t>.</a:t>
              </a:r>
              <a:r>
                <a:rPr lang="en-AU" sz="3200" dirty="0" smtClean="0"/>
                <a:t>2.3</a:t>
              </a:r>
              <a:endParaRPr lang="en-AU" sz="3200" dirty="0"/>
            </a:p>
          </p:txBody>
        </p:sp>
        <p:pic>
          <p:nvPicPr>
            <p:cNvPr id="2058" name="Picture 10" descr="C:\Users\Ruth\AppData\Local\Microsoft\Windows\Temporary Internet Files\Content.IE5\Z3G7OUYG\MC900089606[1]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895600"/>
              <a:ext cx="1178698" cy="1219200"/>
            </a:xfrm>
            <a:prstGeom prst="rect">
              <a:avLst/>
            </a:prstGeom>
            <a:noFill/>
          </p:spPr>
        </p:pic>
      </p:grpSp>
      <p:grpSp>
        <p:nvGrpSpPr>
          <p:cNvPr id="5" name="Group 19"/>
          <p:cNvGrpSpPr/>
          <p:nvPr/>
        </p:nvGrpSpPr>
        <p:grpSpPr>
          <a:xfrm>
            <a:off x="762000" y="4038600"/>
            <a:ext cx="7522792" cy="1376363"/>
            <a:chOff x="762000" y="4038600"/>
            <a:chExt cx="7522792" cy="1376363"/>
          </a:xfrm>
        </p:grpSpPr>
        <p:sp>
          <p:nvSpPr>
            <p:cNvPr id="14" name="TextBox 13"/>
            <p:cNvSpPr txBox="1"/>
            <p:nvPr/>
          </p:nvSpPr>
          <p:spPr>
            <a:xfrm>
              <a:off x="762000" y="4495800"/>
              <a:ext cx="5715000" cy="7694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AU" sz="4000" dirty="0" smtClean="0"/>
                <a:t>Rock Beat: </a:t>
              </a:r>
              <a:r>
                <a:rPr lang="en-AU" sz="4400" b="1" dirty="0" smtClean="0"/>
                <a:t>1</a:t>
              </a:r>
              <a:r>
                <a:rPr lang="en-AU" sz="4000" dirty="0" smtClean="0"/>
                <a:t>.</a:t>
              </a:r>
              <a:r>
                <a:rPr lang="en-AU" sz="3200" dirty="0" smtClean="0"/>
                <a:t>2.3.4</a:t>
              </a:r>
              <a:r>
                <a:rPr lang="en-AU" sz="4000" dirty="0" smtClean="0"/>
                <a:t>.</a:t>
              </a:r>
              <a:r>
                <a:rPr lang="en-AU" sz="4400" b="1" dirty="0" smtClean="0"/>
                <a:t>1</a:t>
              </a:r>
              <a:r>
                <a:rPr lang="en-AU" sz="4000" dirty="0" smtClean="0"/>
                <a:t>.</a:t>
              </a:r>
              <a:r>
                <a:rPr lang="en-AU" sz="3200" dirty="0" smtClean="0"/>
                <a:t>2.3.4</a:t>
              </a:r>
              <a:endParaRPr lang="en-AU" sz="3200" dirty="0"/>
            </a:p>
          </p:txBody>
        </p:sp>
        <p:pic>
          <p:nvPicPr>
            <p:cNvPr id="2059" name="Picture 11" descr="C:\Users\Ruth\AppData\Local\Microsoft\Windows\Temporary Internet Files\Content.IE5\UF9JOU0N\MC900055023[1].wm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038600"/>
              <a:ext cx="1350592" cy="1376363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28600" y="5638800"/>
            <a:ext cx="8763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Compound Time: </a:t>
            </a:r>
            <a:r>
              <a:rPr lang="en-AU" sz="4800" b="1" dirty="0" smtClean="0">
                <a:solidFill>
                  <a:srgbClr val="C00000"/>
                </a:solidFill>
              </a:rPr>
              <a:t>1</a:t>
            </a:r>
            <a:r>
              <a:rPr lang="en-AU" sz="4000" dirty="0" smtClean="0"/>
              <a:t>.</a:t>
            </a:r>
            <a:r>
              <a:rPr lang="en-AU" sz="3200" dirty="0" smtClean="0"/>
              <a:t>2.3</a:t>
            </a:r>
            <a:r>
              <a:rPr lang="en-AU" sz="4000" dirty="0" smtClean="0"/>
              <a:t>.</a:t>
            </a:r>
            <a:r>
              <a:rPr lang="en-AU" sz="4200" b="1" dirty="0" smtClean="0"/>
              <a:t>4</a:t>
            </a:r>
            <a:r>
              <a:rPr lang="en-AU" sz="4000" dirty="0" smtClean="0"/>
              <a:t>.</a:t>
            </a:r>
            <a:r>
              <a:rPr lang="en-AU" sz="3200" dirty="0" smtClean="0"/>
              <a:t>5.6</a:t>
            </a:r>
            <a:r>
              <a:rPr lang="en-AU" sz="4000" dirty="0" smtClean="0"/>
              <a:t>.</a:t>
            </a:r>
            <a:r>
              <a:rPr lang="en-AU" sz="4800" b="1" dirty="0" smtClean="0">
                <a:solidFill>
                  <a:srgbClr val="C00000"/>
                </a:solidFill>
              </a:rPr>
              <a:t>1</a:t>
            </a:r>
            <a:r>
              <a:rPr lang="en-AU" sz="4000" dirty="0" smtClean="0"/>
              <a:t>.</a:t>
            </a:r>
            <a:r>
              <a:rPr lang="en-AU" sz="3200" dirty="0" smtClean="0"/>
              <a:t>2.3</a:t>
            </a:r>
            <a:r>
              <a:rPr lang="en-AU" sz="4000" dirty="0" smtClean="0"/>
              <a:t>.</a:t>
            </a:r>
            <a:r>
              <a:rPr lang="en-AU" sz="4200" b="1" dirty="0" smtClean="0"/>
              <a:t>4</a:t>
            </a:r>
            <a:r>
              <a:rPr lang="en-AU" sz="4000" dirty="0" smtClean="0"/>
              <a:t>.</a:t>
            </a:r>
            <a:r>
              <a:rPr lang="en-AU" sz="3200" dirty="0" smtClean="0"/>
              <a:t>5.6</a:t>
            </a:r>
            <a:endParaRPr lang="en-AU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90800" y="3810000"/>
            <a:ext cx="4800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Four-Beat Rhythm: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AU" dirty="0" smtClean="0"/>
              <a:t>First beat is always the strongest.</a:t>
            </a:r>
          </a:p>
          <a:p>
            <a:r>
              <a:rPr lang="en-AU" dirty="0" smtClean="0"/>
              <a:t>A song often starts on the (weak) upbeat before the first beat.</a:t>
            </a:r>
          </a:p>
          <a:p>
            <a:r>
              <a:rPr lang="en-AU" sz="1800" dirty="0" smtClean="0"/>
              <a:t>We say ‘and’ to count the half beats,</a:t>
            </a:r>
          </a:p>
          <a:p>
            <a:r>
              <a:rPr lang="en-AU" dirty="0" smtClean="0"/>
              <a:t> </a:t>
            </a:r>
            <a:r>
              <a:rPr lang="en-AU" sz="1400" dirty="0" smtClean="0"/>
              <a:t>(and)</a:t>
            </a:r>
            <a:r>
              <a:rPr lang="en-AU" dirty="0" smtClean="0"/>
              <a:t>	</a:t>
            </a:r>
            <a:r>
              <a:rPr lang="en-AU" b="1" u="sng" dirty="0" smtClean="0"/>
              <a:t>One</a:t>
            </a:r>
            <a:r>
              <a:rPr lang="en-AU" dirty="0" smtClean="0"/>
              <a:t>	</a:t>
            </a:r>
            <a:r>
              <a:rPr lang="en-AU" sz="1400" dirty="0" smtClean="0"/>
              <a:t>(and)</a:t>
            </a:r>
            <a:r>
              <a:rPr lang="en-AU" dirty="0" smtClean="0"/>
              <a:t>	Two	</a:t>
            </a:r>
            <a:r>
              <a:rPr lang="en-AU" sz="1400" dirty="0" smtClean="0"/>
              <a:t>(and)</a:t>
            </a:r>
            <a:r>
              <a:rPr lang="en-AU" dirty="0" smtClean="0"/>
              <a:t>	Three 	</a:t>
            </a:r>
            <a:r>
              <a:rPr lang="en-AU" sz="1400" dirty="0" smtClean="0"/>
              <a:t>(and)	 </a:t>
            </a:r>
            <a:r>
              <a:rPr lang="en-AU" dirty="0" smtClean="0"/>
              <a:t>Four</a:t>
            </a:r>
          </a:p>
          <a:p>
            <a:endParaRPr lang="en-AU" dirty="0"/>
          </a:p>
        </p:txBody>
      </p:sp>
      <p:pic>
        <p:nvPicPr>
          <p:cNvPr id="4" name="Picture 2" descr="C:\Users\Ruth\AppData\Local\Microsoft\Windows\Temporary Internet Files\Content.IE5\NIA2V004\MC900097893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4572000"/>
            <a:ext cx="1076503" cy="1068941"/>
          </a:xfrm>
          <a:prstGeom prst="rect">
            <a:avLst/>
          </a:prstGeom>
          <a:noFill/>
        </p:spPr>
      </p:pic>
      <p:pic>
        <p:nvPicPr>
          <p:cNvPr id="5" name="Picture 16" descr="C:\Users\Ruth\AppData\Local\Microsoft\Windows\Temporary Internet Files\Content.IE5\NIA2V004\MC900054562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2518">
            <a:off x="3603628" y="4884854"/>
            <a:ext cx="541101" cy="685749"/>
          </a:xfrm>
          <a:prstGeom prst="rect">
            <a:avLst/>
          </a:prstGeom>
          <a:noFill/>
        </p:spPr>
      </p:pic>
      <p:pic>
        <p:nvPicPr>
          <p:cNvPr id="6" name="Picture 16" descr="C:\Users\Ruth\AppData\Local\Microsoft\Windows\Temporary Internet Files\Content.IE5\NIA2V004\MC900054562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2518">
            <a:off x="2982677" y="4972047"/>
            <a:ext cx="478701" cy="606667"/>
          </a:xfrm>
          <a:prstGeom prst="rect">
            <a:avLst/>
          </a:prstGeom>
          <a:noFill/>
        </p:spPr>
      </p:pic>
      <p:pic>
        <p:nvPicPr>
          <p:cNvPr id="7" name="Picture 14" descr="C:\Users\Ruth\AppData\Local\Microsoft\Windows\Temporary Internet Files\Content.IE5\LWJ31NZR\MC900432645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4878941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14" descr="C:\Users\Ruth\AppData\Local\Microsoft\Windows\Temporary Internet Files\Content.IE5\LWJ31NZR\MC900432645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3800" y="4878941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th\AppData\Local\Microsoft\Windows\Temporary Internet Files\Content.IE5\IDQYU5JW\MC90011632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1" y="4413340"/>
            <a:ext cx="2819399" cy="2444660"/>
          </a:xfrm>
          <a:prstGeom prst="rect">
            <a:avLst/>
          </a:prstGeom>
          <a:noFill/>
        </p:spPr>
      </p:pic>
      <p:pic>
        <p:nvPicPr>
          <p:cNvPr id="4099" name="Picture 3" descr="C:\Users\Ruth\AppData\Local\Microsoft\Windows\Temporary Internet Files\Content.IE5\Z3G7OUYG\MC90006031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50988" cy="1814513"/>
          </a:xfrm>
          <a:prstGeom prst="rect">
            <a:avLst/>
          </a:prstGeom>
          <a:noFill/>
        </p:spPr>
      </p:pic>
      <p:pic>
        <p:nvPicPr>
          <p:cNvPr id="4100" name="Picture 4" descr="C:\Users\Ruth\AppData\Local\Microsoft\Windows\Temporary Internet Files\Content.IE5\UF9JOU0N\MC900060317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7213" cy="170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228601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rgbClr val="C00000"/>
                </a:solidFill>
              </a:rPr>
              <a:t>SONGS for </a:t>
            </a:r>
          </a:p>
          <a:p>
            <a:r>
              <a:rPr lang="en-AU" sz="6000" b="1" dirty="0" smtClean="0">
                <a:solidFill>
                  <a:srgbClr val="C00000"/>
                </a:solidFill>
              </a:rPr>
              <a:t>LITTLE KIDS</a:t>
            </a:r>
            <a:endParaRPr lang="en-A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133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But you </a:t>
            </a:r>
            <a:r>
              <a:rPr lang="en-AU" sz="3200" b="1" u="sng" dirty="0" smtClean="0"/>
              <a:t>can</a:t>
            </a:r>
            <a:r>
              <a:rPr lang="en-AU" sz="3200" b="1" dirty="0" smtClean="0"/>
              <a:t> use them to teach </a:t>
            </a:r>
            <a:r>
              <a:rPr lang="en-AU" sz="3200" b="1" u="sng" dirty="0" smtClean="0">
                <a:solidFill>
                  <a:srgbClr val="C00000"/>
                </a:solidFill>
              </a:rPr>
              <a:t>older children</a:t>
            </a:r>
            <a:r>
              <a:rPr lang="en-AU" sz="3200" b="1" dirty="0" smtClean="0"/>
              <a:t>, or teenagers, IF you treat  them in a light-hearted fashion, and/or adapt them by changing the words and/or the rhythms.</a:t>
            </a:r>
            <a:endParaRPr lang="en-A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 your Group – make some rhythm:</a:t>
            </a:r>
            <a:endParaRPr lang="en-AU" dirty="0"/>
          </a:p>
        </p:txBody>
      </p:sp>
      <p:pic>
        <p:nvPicPr>
          <p:cNvPr id="4" name="Picture 10" descr="C:\Users\Ruth\AppData\Local\Microsoft\Windows\Temporary Internet Files\Content.IE5\TKUTJBQ1\MC90007881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7400" y="5105400"/>
            <a:ext cx="3057525" cy="1585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Instruments you could use:</a:t>
            </a:r>
            <a:endParaRPr lang="en-A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609599" y="2057400"/>
            <a:ext cx="3581401" cy="1068941"/>
            <a:chOff x="609599" y="2057400"/>
            <a:chExt cx="3581401" cy="1068941"/>
          </a:xfrm>
        </p:grpSpPr>
        <p:sp>
          <p:nvSpPr>
            <p:cNvPr id="7" name="TextBox 6"/>
            <p:cNvSpPr txBox="1"/>
            <p:nvPr/>
          </p:nvSpPr>
          <p:spPr>
            <a:xfrm flipH="1">
              <a:off x="1752600" y="2209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/>
                <a:t>Clap your hands</a:t>
              </a:r>
              <a:endParaRPr lang="en-AU" sz="2400" dirty="0"/>
            </a:p>
          </p:txBody>
        </p:sp>
        <p:pic>
          <p:nvPicPr>
            <p:cNvPr id="5122" name="Picture 2" descr="C:\Users\Ruth\AppData\Local\Microsoft\Windows\Temporary Internet Files\Content.IE5\NIA2V004\MC900097893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599" y="2057400"/>
              <a:ext cx="1076503" cy="1068941"/>
            </a:xfrm>
            <a:prstGeom prst="rect">
              <a:avLst/>
            </a:prstGeom>
            <a:noFill/>
          </p:spPr>
        </p:pic>
      </p:grpSp>
      <p:grpSp>
        <p:nvGrpSpPr>
          <p:cNvPr id="6" name="Group 17"/>
          <p:cNvGrpSpPr/>
          <p:nvPr/>
        </p:nvGrpSpPr>
        <p:grpSpPr>
          <a:xfrm>
            <a:off x="4800600" y="2057400"/>
            <a:ext cx="3596123" cy="1368425"/>
            <a:chOff x="4800600" y="2057400"/>
            <a:chExt cx="3596123" cy="1368425"/>
          </a:xfrm>
        </p:grpSpPr>
        <p:pic>
          <p:nvPicPr>
            <p:cNvPr id="9" name="Picture 13" descr="C:\Users\Ruth\AppData\Local\Microsoft\Windows\Temporary Internet Files\Content.IE5\IDQYU5JW\MC900233155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057400"/>
              <a:ext cx="929123" cy="136842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800600" y="2209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/>
                <a:t>Stamp your feet</a:t>
              </a:r>
              <a:endParaRPr lang="en-AU" sz="2400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533400" y="3505200"/>
            <a:ext cx="3886200" cy="963352"/>
            <a:chOff x="533400" y="3505200"/>
            <a:chExt cx="3886200" cy="963352"/>
          </a:xfrm>
        </p:grpSpPr>
        <p:pic>
          <p:nvPicPr>
            <p:cNvPr id="11" name="Picture 17" descr="C:\Users\Ruth\Pictures\Microsoft Clip Organizer\pe02732_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05200"/>
              <a:ext cx="1371600" cy="96335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81200" y="35814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/>
                <a:t>Use your mouth</a:t>
              </a:r>
              <a:endParaRPr lang="en-AU" sz="2400" dirty="0"/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457200" y="4648200"/>
            <a:ext cx="3657600" cy="1295400"/>
            <a:chOff x="457200" y="4953000"/>
            <a:chExt cx="3657600" cy="1295400"/>
          </a:xfrm>
        </p:grpSpPr>
        <p:pic>
          <p:nvPicPr>
            <p:cNvPr id="13" name="Picture 14" descr="C:\Users\Ruth\AppData\Local\Microsoft\Windows\Temporary Internet Files\Content.IE5\LWJ31NZR\MC900432645[1]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57200" y="4953000"/>
              <a:ext cx="1295400" cy="1295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981200" y="533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/>
                <a:t>Slap a book</a:t>
              </a:r>
              <a:endParaRPr lang="en-AU" sz="2400" dirty="0"/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4267200" y="3397486"/>
            <a:ext cx="4168371" cy="1602574"/>
            <a:chOff x="4114800" y="3560436"/>
            <a:chExt cx="4168371" cy="1602574"/>
          </a:xfrm>
        </p:grpSpPr>
        <p:pic>
          <p:nvPicPr>
            <p:cNvPr id="15" name="Picture 16" descr="C:\Users\Ruth\AppData\Local\Microsoft\Windows\Temporary Internet Files\Content.IE5\NIA2V004\MC900054562[1].wmf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62518">
              <a:off x="7018634" y="3560436"/>
              <a:ext cx="1264537" cy="160257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114800" y="41148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/>
                <a:t>Tap some chopsticks</a:t>
              </a:r>
              <a:endParaRPr lang="en-A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Take a couple of minutes ...</a:t>
            </a:r>
            <a:endParaRPr lang="en-AU" dirty="0"/>
          </a:p>
        </p:txBody>
      </p:sp>
      <p:pic>
        <p:nvPicPr>
          <p:cNvPr id="4" name="Picture 2" descr="C:\Users\Ruth\AppData\Local\Microsoft\Windows\Temporary Internet Files\Content.IE5\TKUTJBQ1\MP90038268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1219200"/>
            <a:ext cx="633634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+mj-lt"/>
              </a:rPr>
              <a:t> ...and work out a rhythm.</a:t>
            </a:r>
            <a:endParaRPr lang="en-A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Clapping games</a:t>
            </a:r>
            <a:endParaRPr lang="en-AU" sz="4800" dirty="0"/>
          </a:p>
        </p:txBody>
      </p:sp>
      <p:pic>
        <p:nvPicPr>
          <p:cNvPr id="5" name="Picture 2" descr="C:\Users\Ruth\AppData\Local\Microsoft\Windows\Temporary Internet Files\Content.IE5\NIA2V004\MC900097893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598" y="2057400"/>
            <a:ext cx="3529997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595" y="2209800"/>
            <a:ext cx="46996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C00000"/>
                </a:solidFill>
              </a:rPr>
              <a:t>A clapping pattern could be:</a:t>
            </a:r>
          </a:p>
          <a:p>
            <a:endParaRPr lang="en-AU" sz="3200" dirty="0" smtClean="0"/>
          </a:p>
          <a:p>
            <a:pPr>
              <a:lnSpc>
                <a:spcPct val="200000"/>
              </a:lnSpc>
            </a:pPr>
            <a:r>
              <a:rPr lang="en-AU" sz="3200" dirty="0" smtClean="0"/>
              <a:t>Pat, Pat, Clap, Clap</a:t>
            </a:r>
          </a:p>
          <a:p>
            <a:pPr>
              <a:lnSpc>
                <a:spcPct val="200000"/>
              </a:lnSpc>
            </a:pPr>
            <a:r>
              <a:rPr lang="en-AU" sz="3200" dirty="0" smtClean="0"/>
              <a:t>Right hand, clap, </a:t>
            </a:r>
          </a:p>
          <a:p>
            <a:pPr>
              <a:lnSpc>
                <a:spcPct val="200000"/>
              </a:lnSpc>
            </a:pPr>
            <a:r>
              <a:rPr lang="en-AU" sz="3200" dirty="0" smtClean="0"/>
              <a:t>Left hand, clap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Take a couple of minutes ...</a:t>
            </a:r>
            <a:endParaRPr lang="en-AU" dirty="0"/>
          </a:p>
        </p:txBody>
      </p:sp>
      <p:pic>
        <p:nvPicPr>
          <p:cNvPr id="4" name="Picture 2" descr="C:\Users\Ruth\AppData\Local\Microsoft\Windows\Temporary Internet Files\Content.IE5\TKUTJBQ1\MP90038268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1219200"/>
            <a:ext cx="633634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+mj-lt"/>
              </a:rPr>
              <a:t> ...and try one with a partner.</a:t>
            </a:r>
            <a:endParaRPr lang="en-A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Waltz Rhythm</a:t>
            </a:r>
            <a:endParaRPr lang="en-AU" dirty="0"/>
          </a:p>
        </p:txBody>
      </p:sp>
      <p:pic>
        <p:nvPicPr>
          <p:cNvPr id="4" name="Picture 13" descr="C:\Users\Ruth\AppData\Local\Microsoft\Windows\Temporary Internet Files\Content.IE5\IDQYU5JW\MC90023315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342931" cy="1978182"/>
          </a:xfrm>
          <a:prstGeom prst="rect">
            <a:avLst/>
          </a:prstGeom>
          <a:noFill/>
        </p:spPr>
      </p:pic>
      <p:pic>
        <p:nvPicPr>
          <p:cNvPr id="5" name="Picture 2" descr="C:\Users\Ruth\AppData\Local\Microsoft\Windows\Temporary Internet Files\Content.IE5\NIA2V004\MC90009789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2433241"/>
            <a:ext cx="1076503" cy="1068941"/>
          </a:xfrm>
          <a:prstGeom prst="rect">
            <a:avLst/>
          </a:prstGeom>
          <a:noFill/>
        </p:spPr>
      </p:pic>
      <p:pic>
        <p:nvPicPr>
          <p:cNvPr id="6" name="Picture 2" descr="C:\Users\Ruth\AppData\Local\Microsoft\Windows\Temporary Internet Files\Content.IE5\NIA2V004\MC90009789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433241"/>
            <a:ext cx="1076503" cy="10689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Stamp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Clap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Clap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448889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1</a:t>
            </a:r>
            <a:endParaRPr lang="en-A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572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2</a:t>
            </a:r>
            <a:endParaRPr lang="en-A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4572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3</a:t>
            </a:r>
            <a:endParaRPr lang="en-A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" y="5534561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rhythm has a very different feel</a:t>
            </a:r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73887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There’s a hole in my bucket, dear Liza, dear Liza.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	There’s a hole in my bucket, dear Liza, a hole.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fix it, dear Henry, dear Henry, dear Henry.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Then fix it, dear Henry, dear Henry, fix it.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fix it, dear Liza, dear Liza?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With what shall I fix it, dear Liza, dear Liza?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 	With a straw, dear Henry, dear Henry, dear Henry.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With a straw, dear Henry, dear Henry, a straw.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en-AU" sz="2000" dirty="0" smtClean="0"/>
              <a:t>Boys:	But the straw is too long, dear Liza, dear Liza, dear Liza.</a:t>
            </a:r>
          </a:p>
          <a:p>
            <a:r>
              <a:rPr lang="en-AU" sz="2000" dirty="0" smtClean="0"/>
              <a:t>		But the straw is too long, dear Liza, too long.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Two part song, very long, repetitive ...</a:t>
            </a:r>
            <a:endParaRPr lang="en-A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Users\Ruth\AppData\Local\Microsoft\Windows\Temporary Internet Files\Content.IE5\UF9JOU0N\MC900013091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427" y="2133600"/>
            <a:ext cx="1811573" cy="24413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6400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Continued ...</a:t>
            </a:r>
            <a:endParaRPr lang="en-A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[This song is in Waltz time]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177751"/>
            <a:ext cx="8686800" cy="540147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cut it, dear Henry,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cut it,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 	With an axe,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But the axe is too blunt,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sharpen it, dear Henry, 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sharpen it,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With a stone,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 	But the stone is too dry,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wet it,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wet it dear Liza,...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With water,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In what shall I fetch it,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 	In a bucket, dear Henry, ....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 	But there’s a HOLE in my bucket, dear Liza, dear Liza!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There’s a hole in my bucket, dear Liza, dear Liza, a hole!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a twist ... making it a circular song.</a:t>
            </a:r>
            <a:endParaRPr lang="en-A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cumulative song: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81000" y="1157910"/>
            <a:ext cx="6477000" cy="12258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knew an old lady who swallowed a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don't know why she swallowed the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Perhaps she'll die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Ruth\AppData\Local\Microsoft\Windows\Temporary Internet Files\Content.IE5\Z3G7OUYG\MC900438021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685800"/>
            <a:ext cx="1989485" cy="1760885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2438400"/>
            <a:ext cx="69342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knew an old lady who swallowed a spider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That wiggled and jiggled and tickled inside her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She swallowed a spider to catch the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don't know why she swallowed the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Perhaps she'll die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4" descr="C:\Users\Ruth\AppData\Local\Microsoft\Windows\Temporary Internet Files\Content.IE5\UF9JOU0N\MC900436398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2800" y="2819400"/>
            <a:ext cx="1828800" cy="1828800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1000" y="4876800"/>
            <a:ext cx="64008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absurd, to swallow a bird!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She swallowed a bird to catch the spider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3" name="Picture 7" descr="C:\Users\Ruth\AppData\Local\Microsoft\Windows\Temporary Internet Files\Content.IE5\JDBONU1Z\MC900269810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020578"/>
            <a:ext cx="1316984" cy="18374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64008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Continued ...</a:t>
            </a:r>
            <a:endParaRPr lang="en-A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40080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[This song is in compound time]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45059" grpId="0" animBg="1"/>
      <p:bldP spid="450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457200"/>
            <a:ext cx="600927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Imagine that, she swallowed a cat!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5463547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AU" sz="2800" dirty="0" smtClean="0"/>
              <a:t>... What a hog, to swallow a dog! ... </a:t>
            </a:r>
            <a:endParaRPr lang="en-AU" sz="28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" y="2514600"/>
            <a:ext cx="792601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She opened her throat and swallowed the goat!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0" y="4248150"/>
            <a:ext cx="7077707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I don't know how she swallowed the cow!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5257800"/>
            <a:ext cx="6469463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knew an old lady who swallowed a horse.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She's dead of course!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5" name="Picture 5" descr="C:\Users\Ruth\AppData\Local\Microsoft\Windows\Temporary Internet Files\Content.IE5\ZI74OX90\MC900436255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228600"/>
            <a:ext cx="990600" cy="990600"/>
          </a:xfrm>
          <a:prstGeom prst="rect">
            <a:avLst/>
          </a:prstGeom>
          <a:noFill/>
        </p:spPr>
      </p:pic>
      <p:pic>
        <p:nvPicPr>
          <p:cNvPr id="46086" name="Picture 6" descr="C:\Users\Ruth\AppData\Local\Microsoft\Windows\Temporary Internet Files\Content.IE5\JDBONU1Z\MC90043544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105493" cy="1219201"/>
          </a:xfrm>
          <a:prstGeom prst="rect">
            <a:avLst/>
          </a:prstGeom>
          <a:noFill/>
        </p:spPr>
      </p:pic>
      <p:pic>
        <p:nvPicPr>
          <p:cNvPr id="46089" name="Picture 9" descr="C:\Users\Ruth\AppData\Local\Microsoft\Windows\Temporary Internet Files\Content.IE5\NIA2V004\MC900324474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1371600" cy="1129341"/>
          </a:xfrm>
          <a:prstGeom prst="rect">
            <a:avLst/>
          </a:prstGeom>
          <a:noFill/>
        </p:spPr>
      </p:pic>
      <p:pic>
        <p:nvPicPr>
          <p:cNvPr id="46091" name="Picture 11" descr="C:\Users\Ruth\AppData\Local\Microsoft\Windows\Temporary Internet Files\Content.IE5\IDQYU5JW\MC900013232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507444" cy="971550"/>
          </a:xfrm>
          <a:prstGeom prst="rect">
            <a:avLst/>
          </a:prstGeom>
          <a:noFill/>
        </p:spPr>
      </p:pic>
      <p:pic>
        <p:nvPicPr>
          <p:cNvPr id="46092" name="Picture 12" descr="C:\Users\Ruth\AppData\Local\Microsoft\Windows\Temporary Internet Files\Content.IE5\NIA2V004\MP900443554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2800" y="4724400"/>
            <a:ext cx="1496008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  <p:bldP spid="3" grpId="0" animBg="1"/>
      <p:bldP spid="46082" grpId="0" animBg="1"/>
      <p:bldP spid="46083" grpId="0" animBg="1"/>
      <p:bldP spid="460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01625" y="338137"/>
            <a:ext cx="7772400" cy="6186309"/>
            <a:chOff x="228600" y="304800"/>
            <a:chExt cx="7772400" cy="6186309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228600" y="304800"/>
              <a:ext cx="3733800" cy="618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 a cavern, in a canyon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Excavating for a mine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Lived a miner forty-niner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And his daughter, Clementine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Chorus: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darling, oh, my darling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 Clementine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You are lost and gone forever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Dreadful sorry, Clementine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Light she was and like a fairy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And her shoes were number nine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Herring boxes without </a:t>
              </a:r>
              <a:r>
                <a:rPr kumimoji="0" lang="en-AU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topses</a:t>
              </a: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Sandals were for Clementine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(chorus)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Drove her ducklings to the water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Every morning just at nine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Hit her foot against a splinter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Fell into the foaming brine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(chorus)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114800" y="1966794"/>
              <a:ext cx="38862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AU" dirty="0" smtClean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Ruby lips above the water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Blowing bubbles soft and fine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But, alas, I was no swimmer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 I lost my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(chorus)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AU" dirty="0" smtClean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How I missed her, how I missed her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How I missed my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Till I kissed her little sister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And forgot my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darling, oh, my darling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You are lost and gone forever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Dreadful sorry, Clementine</a:t>
              </a:r>
              <a:endParaRPr lang="en-AU" sz="105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943" name="Picture 7" descr="C:\Users\Ruth\AppData\Local\Microsoft\Windows\Temporary Internet Files\Content.IE5\NIA2V004\MP90026232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152400"/>
            <a:ext cx="5099050" cy="19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4495800" y="381000"/>
            <a:ext cx="3512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Clementine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447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tune to use for many things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400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[This song is in waltz time]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d trolley push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" y="324235"/>
            <a:ext cx="8001000" cy="620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So ... today ...</a:t>
            </a:r>
            <a:endParaRPr lang="en-A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800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Hopefully you will carry away lots of examples and ideas.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Ruth\AppData\Local\Microsoft\Windows\Temporary Internet Files\Content.IE5\ZI74OX90\MP900439265[1]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09800" y="1295400"/>
            <a:ext cx="5562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What‘s the weather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 like today?</a:t>
            </a:r>
          </a:p>
          <a:p>
            <a:endParaRPr lang="en-AU" sz="2000" b="1" dirty="0" smtClean="0">
              <a:ln w="3175">
                <a:solidFill>
                  <a:schemeClr val="tx1"/>
                </a:solidFill>
              </a:ln>
            </a:endParaRP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Tell us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(name), </a:t>
            </a:r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weather?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 like today?</a:t>
            </a:r>
          </a:p>
          <a:p>
            <a:endParaRPr lang="en-AU" sz="2000" b="1" dirty="0" smtClean="0">
              <a:ln w="3175">
                <a:solidFill>
                  <a:schemeClr val="tx1"/>
                </a:solidFill>
              </a:ln>
            </a:endParaRP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sunny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(make big circle with arms above head)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cloudy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(cover eyes with hands)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rainy out today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(rain fingers)</a:t>
            </a:r>
            <a:endParaRPr lang="en-AU" sz="2000" b="1" dirty="0" smtClean="0">
              <a:ln w="3175">
                <a:solidFill>
                  <a:schemeClr val="tx1"/>
                </a:solidFill>
              </a:ln>
            </a:endParaRP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snowy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(act cold)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windy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(windy arms)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 like today?</a:t>
            </a:r>
            <a:endParaRPr lang="en-AU" sz="20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891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Using Clementine for circle time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495800" y="1295400"/>
            <a:ext cx="4343400" cy="5029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Died anyway, died anyway,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Went to heaven, went to heaven,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Wouldn't take me, wouldn't take me,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Went the other way, went the other way,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Didn't want me, didn't want me,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 a dream, was a dream,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I woke up, then I woke up,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Found a peanut, found a peanut,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2400" y="1295400"/>
            <a:ext cx="4343400" cy="5078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Found a peanut, found a peanut,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Found a peanut just now,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Just now I found a peanut,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Found a peanut just now.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Cracked it open, cracked it open,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 was rotten, it was rotten,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Ate it anyway, ate it anyway,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Got a stomach ache, got a stomach ache,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Called the doctor, called the doctor,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Penicillin, Penicillin,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Operation, operation, ...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Circular song: - Found a Peanut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Ruth\AppData\Local\Microsoft\Windows\Temporary Internet Files\Content.IE5\JDBONU1Z\MC90021536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1151743" cy="8282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6324600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Tune: Clementine</a:t>
            </a:r>
            <a:endParaRPr lang="en-AU" sz="1050" dirty="0"/>
          </a:p>
        </p:txBody>
      </p:sp>
      <p:pic>
        <p:nvPicPr>
          <p:cNvPr id="1027" name="Picture 3" descr="C:\Users\Ruth\AppData\Local\Microsoft\Windows\Temporary Internet Files\Content.IE5\JDBONU1Z\MC90035066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1524000" cy="91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There's a spider on the floor, on the floor.</a:t>
            </a:r>
            <a:br>
              <a:rPr lang="en-AU" dirty="0" smtClean="0"/>
            </a:br>
            <a:r>
              <a:rPr lang="en-AU" dirty="0" smtClean="0"/>
              <a:t>There's a spider on the floor, on the floor. </a:t>
            </a:r>
            <a:br>
              <a:rPr lang="en-AU" dirty="0" smtClean="0"/>
            </a:br>
            <a:r>
              <a:rPr lang="en-AU" dirty="0" smtClean="0"/>
              <a:t>Who could ask for anything more, than a spider on the floor.</a:t>
            </a:r>
            <a:br>
              <a:rPr lang="en-AU" dirty="0" smtClean="0"/>
            </a:br>
            <a:r>
              <a:rPr lang="en-AU" dirty="0" smtClean="0"/>
              <a:t>There's a spider on the floor, on the floor.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leg, on my leg. ...</a:t>
            </a:r>
            <a:br>
              <a:rPr lang="en-AU" dirty="0" smtClean="0"/>
            </a:br>
            <a:r>
              <a:rPr lang="en-AU" dirty="0" smtClean="0"/>
              <a:t>Oh, I wish I had some Raid for this spider on my leg!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chest, on my chest! ...</a:t>
            </a:r>
            <a:br>
              <a:rPr lang="en-AU" dirty="0" smtClean="0"/>
            </a:br>
            <a:r>
              <a:rPr lang="en-AU" dirty="0" smtClean="0"/>
              <a:t>Oh, I'd squish him in my vest, if it didn't make a mess!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neck, on my neck! ...</a:t>
            </a:r>
            <a:br>
              <a:rPr lang="en-AU" dirty="0" smtClean="0"/>
            </a:br>
            <a:r>
              <a:rPr lang="en-AU" dirty="0" smtClean="0"/>
              <a:t>Oh, I'm </a:t>
            </a:r>
            <a:r>
              <a:rPr lang="en-AU" dirty="0" err="1" smtClean="0"/>
              <a:t>gonna</a:t>
            </a:r>
            <a:r>
              <a:rPr lang="en-AU" dirty="0" smtClean="0"/>
              <a:t> be a wreck, I've got a spider on my neck!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face, on my face! ...</a:t>
            </a:r>
            <a:br>
              <a:rPr lang="en-AU" dirty="0" smtClean="0"/>
            </a:br>
            <a:r>
              <a:rPr lang="en-AU" dirty="0" smtClean="0"/>
              <a:t>Oh, what a big disgrace, I've got a spider on my face!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head, on my head! ...</a:t>
            </a:r>
            <a:br>
              <a:rPr lang="en-AU" dirty="0" smtClean="0"/>
            </a:br>
            <a:r>
              <a:rPr lang="en-AU" dirty="0" smtClean="0"/>
              <a:t>Oh, I wish that he were dead. I've got a spider on my head!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SPOKEN: "But he jumped off.... “ </a:t>
            </a:r>
            <a:r>
              <a:rPr lang="en-AU" i="1" dirty="0" smtClean="0"/>
              <a:t>[start back at the beginning]</a:t>
            </a:r>
            <a:endParaRPr lang="en-A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6400800"/>
            <a:ext cx="2514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Tune: if you’re happy and you know it</a:t>
            </a:r>
            <a:endParaRPr lang="en-AU" sz="1050" dirty="0"/>
          </a:p>
        </p:txBody>
      </p:sp>
      <p:pic>
        <p:nvPicPr>
          <p:cNvPr id="5126" name="Picture 6" descr="C:\Users\Ruth\AppData\Local\Microsoft\Windows\Temporary Internet Files\Content.IE5\LWJ31NZR\MC900436682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371600"/>
            <a:ext cx="3503341" cy="4419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248400" y="228600"/>
            <a:ext cx="2057400" cy="168789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Another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Circular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6096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Calibri" pitchFamily="34" charset="0"/>
              </a:rPr>
              <a:t>Frog went a </a:t>
            </a:r>
            <a:r>
              <a:rPr lang="en-AU" sz="1600" dirty="0" err="1" smtClean="0">
                <a:latin typeface="Calibri" pitchFamily="34" charset="0"/>
              </a:rPr>
              <a:t>courtin</a:t>
            </a:r>
            <a:r>
              <a:rPr lang="en-AU" sz="1600" dirty="0" smtClean="0">
                <a:latin typeface="Calibri" pitchFamily="34" charset="0"/>
              </a:rPr>
              <a:t>' and he did ride, uh-huh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Frog went a </a:t>
            </a:r>
            <a:r>
              <a:rPr lang="en-AU" sz="1600" dirty="0" err="1" smtClean="0">
                <a:latin typeface="Calibri" pitchFamily="34" charset="0"/>
              </a:rPr>
              <a:t>courtin</a:t>
            </a:r>
            <a:r>
              <a:rPr lang="en-AU" sz="1600" dirty="0" smtClean="0">
                <a:latin typeface="Calibri" pitchFamily="34" charset="0"/>
              </a:rPr>
              <a:t>' and he did ride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With a sword and a pistol by his side,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 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He rode right up to Miss </a:t>
            </a:r>
            <a:r>
              <a:rPr lang="en-AU" sz="1600" dirty="0" err="1" smtClean="0">
                <a:latin typeface="Calibri" pitchFamily="34" charset="0"/>
              </a:rPr>
              <a:t>Mousie's</a:t>
            </a:r>
            <a:r>
              <a:rPr lang="en-AU" sz="1600" dirty="0" smtClean="0">
                <a:latin typeface="Calibri" pitchFamily="34" charset="0"/>
              </a:rPr>
              <a:t> door, uh-huh ... </a:t>
            </a:r>
            <a:r>
              <a:rPr lang="en-AU" sz="1600" i="1" dirty="0" smtClean="0">
                <a:latin typeface="Calibri" pitchFamily="34" charset="0"/>
              </a:rPr>
              <a:t>(repeat)</a:t>
            </a: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Gave three loud raps, and a very big roar,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He said, "Miss Mouse, will you marry me?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And oh so happy we will be,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"Not without Uncle Rat's consent",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"Would I marry the President,"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Uncle Rat, he went downtown,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To buy his niece a wedding gown,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Where shall the wedding supper be? uh-huh...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Way down yonder in the hollow tree,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The first to come in was a bumble bee,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With a big bass fiddle on his knee,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Next to come in was the big black snake,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He gobbled down the wedding cake,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 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Little bit of biscuit on the shelf,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If you want anymore you can sing it yourself,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</a:p>
          <a:p>
            <a:endParaRPr lang="en-AU" sz="1600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879931" y="2197269"/>
            <a:ext cx="510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Story Song …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 descr="C:\Users\Ruth\AppData\Local\Microsoft\Windows\Temporary Internet Files\Content.IE5\LWJ31NZR\MC900000922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1828800" cy="2823801"/>
          </a:xfrm>
          <a:prstGeom prst="rect">
            <a:avLst/>
          </a:prstGeom>
          <a:noFill/>
        </p:spPr>
      </p:pic>
      <p:pic>
        <p:nvPicPr>
          <p:cNvPr id="4103" name="Picture 7" descr="C:\Users\Ruth\AppData\Local\Microsoft\Windows\Temporary Internet Files\Content.IE5\JDBONU1Z\MC900391452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4419600"/>
            <a:ext cx="2858861" cy="18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[Rock beat music]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731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Comic Sans MS" pitchFamily="66" charset="0"/>
              </a:rPr>
              <a:t>Twinkle, twinkle, little star.</a:t>
            </a:r>
          </a:p>
          <a:p>
            <a:r>
              <a:rPr lang="en-AU" sz="3200" dirty="0" smtClean="0">
                <a:latin typeface="Comic Sans MS" pitchFamily="66" charset="0"/>
              </a:rPr>
              <a:t>How I wonder what you are!</a:t>
            </a:r>
          </a:p>
          <a:p>
            <a:endParaRPr lang="en-AU" sz="3200" dirty="0" smtClean="0">
              <a:latin typeface="Comic Sans MS" pitchFamily="66" charset="0"/>
            </a:endParaRPr>
          </a:p>
          <a:p>
            <a:r>
              <a:rPr lang="en-AU" sz="3200" dirty="0" smtClean="0">
                <a:latin typeface="Comic Sans MS" pitchFamily="66" charset="0"/>
              </a:rPr>
              <a:t>Up above the world so high</a:t>
            </a:r>
          </a:p>
          <a:p>
            <a:r>
              <a:rPr lang="en-AU" sz="3200" dirty="0" smtClean="0">
                <a:latin typeface="Comic Sans MS" pitchFamily="66" charset="0"/>
              </a:rPr>
              <a:t>Like a diamond in the sky.</a:t>
            </a:r>
          </a:p>
          <a:p>
            <a:endParaRPr lang="en-AU" sz="3200" dirty="0" smtClean="0">
              <a:latin typeface="Comic Sans MS" pitchFamily="66" charset="0"/>
            </a:endParaRPr>
          </a:p>
          <a:p>
            <a:r>
              <a:rPr lang="en-AU" sz="3200" dirty="0" smtClean="0">
                <a:latin typeface="Comic Sans MS" pitchFamily="66" charset="0"/>
              </a:rPr>
              <a:t>Twinkle, twinkle, little star.</a:t>
            </a:r>
          </a:p>
          <a:p>
            <a:r>
              <a:rPr lang="en-AU" sz="3200" dirty="0" smtClean="0">
                <a:latin typeface="Comic Sans MS" pitchFamily="66" charset="0"/>
              </a:rPr>
              <a:t>How I wonder what you are!</a:t>
            </a:r>
            <a:endParaRPr lang="en-A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762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atin typeface="AR DELANEY" pitchFamily="2" charset="0"/>
              </a:rPr>
              <a:t>Twinkle </a:t>
            </a:r>
            <a:r>
              <a:rPr lang="en-AU" sz="4000" dirty="0" err="1" smtClean="0">
                <a:latin typeface="AR DELANEY" pitchFamily="2" charset="0"/>
              </a:rPr>
              <a:t>Twinkle</a:t>
            </a:r>
            <a:r>
              <a:rPr lang="en-AU" sz="4000" dirty="0" smtClean="0">
                <a:latin typeface="AR DELANEY" pitchFamily="2" charset="0"/>
              </a:rPr>
              <a:t> Little Star</a:t>
            </a:r>
            <a:endParaRPr lang="en-AU" sz="4000" dirty="0">
              <a:latin typeface="AR DELANEY" pitchFamily="2" charset="0"/>
            </a:endParaRPr>
          </a:p>
        </p:txBody>
      </p:sp>
      <p:pic>
        <p:nvPicPr>
          <p:cNvPr id="2050" name="Picture 2" descr="C:\Users\Ruth\AppData\Local\Microsoft\Windows\Temporary Internet Files\Content.IE5\UF9JOU0N\MC900116016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819400" cy="33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tune for many occasions:</a:t>
            </a:r>
            <a:endParaRPr lang="en-A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324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[March beat]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14600"/>
            <a:ext cx="883920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Twinkle, Twinkle Vegemite,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a sandwich brown or white, Spread it thick on buttered toast.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That's the way I like it most.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Twinkle, Twinkle vegemite,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I'm okay and you're alright</a:t>
            </a:r>
            <a:endParaRPr lang="en-AU" sz="4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vegemit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86600" y="4572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3400" y="609600"/>
            <a:ext cx="47035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Australian Style</a:t>
            </a:r>
          </a:p>
          <a:p>
            <a:pPr algn="ctr"/>
            <a:r>
              <a:rPr lang="en-A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Twinkle</a:t>
            </a:r>
            <a:endParaRPr lang="en-A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uth\AppData\Local\Microsoft\Windows\Temporary Internet Files\Content.IE5\JDBONU1Z\MP90044396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838200"/>
            <a:ext cx="8750653" cy="585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28601" y="1676400"/>
            <a:ext cx="8750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Twinkle, Twinkle Little Star</a:t>
            </a:r>
          </a:p>
          <a:p>
            <a:r>
              <a:rPr lang="en-AU" sz="4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Daddy bought a motor car.</a:t>
            </a:r>
          </a:p>
          <a:p>
            <a:r>
              <a:rPr lang="en-AU" sz="4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the button, pull the choke.</a:t>
            </a:r>
          </a:p>
          <a:p>
            <a:r>
              <a:rPr lang="en-AU" sz="4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Off We go in a cloud of smoke.</a:t>
            </a:r>
          </a:p>
          <a:p>
            <a:r>
              <a:rPr lang="en-AU" sz="4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Twinkle, Twinkle Little Star.</a:t>
            </a:r>
          </a:p>
          <a:p>
            <a:r>
              <a:rPr lang="en-AU" sz="4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Daddy bought a motor car.</a:t>
            </a:r>
            <a:endParaRPr lang="en-AU" sz="4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0"/>
            <a:ext cx="4788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Another Twinkle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81200"/>
            <a:ext cx="8686800" cy="4708981"/>
            <a:chOff x="152400" y="1981200"/>
            <a:chExt cx="8686800" cy="4708981"/>
          </a:xfrm>
          <a:solidFill>
            <a:schemeClr val="bg2"/>
          </a:solidFill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52400" y="1981200"/>
              <a:ext cx="4419600" cy="47089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low?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wobble to and fro?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tie them in a knot?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tie them in a bow?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throw them over your shoulder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like a continental soldier?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low?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high?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reach up to the sky?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droop when they're wet?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stiffen when they're dry?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semaphore your neighbour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with a minimum of labour?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high?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1981200"/>
              <a:ext cx="4114800" cy="47089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wide?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flap from side to side?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wave in the breeze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From the slightest little sneeze?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soar above the nation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with a feeling of elation?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wide?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fall off?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When you give a great big cough?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lie there on the ground?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Or bounce up at every sound?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stick them in your pocket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just like little Davy Crockett?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fall off?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 descr="ea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43800" y="228600"/>
            <a:ext cx="144741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9997" y="457200"/>
            <a:ext cx="752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Your Ears Hang Low?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46482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400" dirty="0" smtClean="0"/>
              <a:t>Rheumatism, Rheumatism,</a:t>
            </a:r>
            <a:br>
              <a:rPr lang="en-AU" sz="2400" dirty="0" smtClean="0"/>
            </a:br>
            <a:r>
              <a:rPr lang="en-AU" sz="2400" dirty="0" smtClean="0"/>
              <a:t>How it pains, How it pains,</a:t>
            </a:r>
            <a:br>
              <a:rPr lang="en-AU" sz="2400" dirty="0" smtClean="0"/>
            </a:br>
            <a:r>
              <a:rPr lang="en-AU" sz="2400" dirty="0" smtClean="0"/>
              <a:t>Up and down my system,</a:t>
            </a:r>
            <a:br>
              <a:rPr lang="en-AU" sz="2400" dirty="0" smtClean="0"/>
            </a:br>
            <a:r>
              <a:rPr lang="en-AU" sz="2400" dirty="0" smtClean="0"/>
              <a:t>Up and down my system,</a:t>
            </a:r>
            <a:br>
              <a:rPr lang="en-AU" sz="2400" dirty="0" smtClean="0"/>
            </a:br>
            <a:r>
              <a:rPr lang="en-AU" sz="2400" dirty="0" smtClean="0"/>
              <a:t>When it rains, When it rains.</a:t>
            </a:r>
            <a:endParaRPr lang="en-AU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3124200"/>
            <a:ext cx="7696200" cy="3046988"/>
            <a:chOff x="457200" y="533400"/>
            <a:chExt cx="7696200" cy="3046988"/>
          </a:xfrm>
        </p:grpSpPr>
        <p:sp>
          <p:nvSpPr>
            <p:cNvPr id="3" name="Rectangle 2"/>
            <p:cNvSpPr/>
            <p:nvPr/>
          </p:nvSpPr>
          <p:spPr>
            <a:xfrm>
              <a:off x="457200" y="533400"/>
              <a:ext cx="3352800" cy="304698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AU" sz="2400" dirty="0" smtClean="0"/>
                <a:t>Frère Jacques,</a:t>
              </a:r>
              <a:br>
                <a:rPr lang="en-AU" sz="2400" dirty="0" smtClean="0"/>
              </a:br>
              <a:r>
                <a:rPr lang="en-AU" sz="2400" dirty="0" smtClean="0"/>
                <a:t>Frère Jacques,</a:t>
              </a:r>
              <a:br>
                <a:rPr lang="en-AU" sz="2400" dirty="0" smtClean="0"/>
              </a:br>
              <a:r>
                <a:rPr lang="en-AU" sz="2400" dirty="0" err="1" smtClean="0"/>
                <a:t>Dormez</a:t>
              </a:r>
              <a:r>
                <a:rPr lang="en-AU" sz="2400" dirty="0" smtClean="0"/>
                <a:t> </a:t>
              </a:r>
              <a:r>
                <a:rPr lang="en-AU" sz="2400" dirty="0" err="1" smtClean="0"/>
                <a:t>vous</a:t>
              </a:r>
              <a:r>
                <a:rPr lang="en-AU" sz="2400" dirty="0" smtClean="0"/>
                <a:t>?</a:t>
              </a:r>
              <a:br>
                <a:rPr lang="en-AU" sz="2400" dirty="0" smtClean="0"/>
              </a:br>
              <a:r>
                <a:rPr lang="en-AU" sz="2400" dirty="0" err="1" smtClean="0"/>
                <a:t>Dormez</a:t>
              </a:r>
              <a:r>
                <a:rPr lang="en-AU" sz="2400" dirty="0" smtClean="0"/>
                <a:t> </a:t>
              </a:r>
              <a:r>
                <a:rPr lang="en-AU" sz="2400" dirty="0" err="1" smtClean="0"/>
                <a:t>vous</a:t>
              </a:r>
              <a:r>
                <a:rPr lang="en-AU" sz="2400" dirty="0" smtClean="0"/>
                <a:t>?</a:t>
              </a:r>
              <a:br>
                <a:rPr lang="en-AU" sz="2400" dirty="0" smtClean="0"/>
              </a:br>
              <a:r>
                <a:rPr lang="en-AU" sz="2400" dirty="0" err="1" smtClean="0"/>
                <a:t>Sonnez</a:t>
              </a:r>
              <a:r>
                <a:rPr lang="en-AU" sz="2400" dirty="0" smtClean="0"/>
                <a:t> les </a:t>
              </a:r>
              <a:r>
                <a:rPr lang="en-AU" sz="2400" dirty="0" err="1" smtClean="0"/>
                <a:t>matines</a:t>
              </a:r>
              <a:r>
                <a:rPr lang="en-AU" sz="2400" dirty="0" smtClean="0"/>
                <a:t>,</a:t>
              </a:r>
              <a:br>
                <a:rPr lang="en-AU" sz="2400" dirty="0" smtClean="0"/>
              </a:br>
              <a:r>
                <a:rPr lang="en-AU" sz="2400" dirty="0" err="1" smtClean="0"/>
                <a:t>Sonnez</a:t>
              </a:r>
              <a:r>
                <a:rPr lang="en-AU" sz="2400" dirty="0" smtClean="0"/>
                <a:t> les </a:t>
              </a:r>
              <a:r>
                <a:rPr lang="en-AU" sz="2400" dirty="0" err="1" smtClean="0"/>
                <a:t>matines</a:t>
              </a:r>
              <a:r>
                <a:rPr lang="en-AU" sz="2400" dirty="0" smtClean="0"/>
                <a:t>,</a:t>
              </a:r>
              <a:br>
                <a:rPr lang="en-AU" sz="2400" dirty="0" smtClean="0"/>
              </a:br>
              <a:r>
                <a:rPr lang="en-AU" sz="2400" dirty="0" smtClean="0"/>
                <a:t>Din, din, don!</a:t>
              </a:r>
              <a:br>
                <a:rPr lang="en-AU" sz="2400" dirty="0" smtClean="0"/>
              </a:br>
              <a:r>
                <a:rPr lang="en-AU" sz="2400" dirty="0" smtClean="0"/>
                <a:t>Din, din, don!</a:t>
              </a:r>
              <a:endParaRPr lang="en-AU" sz="2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38600" y="533400"/>
              <a:ext cx="4114800" cy="304698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AU" sz="2400" dirty="0" smtClean="0"/>
                <a:t>Are you sleeping,</a:t>
              </a:r>
              <a:br>
                <a:rPr lang="en-AU" sz="2400" dirty="0" smtClean="0"/>
              </a:br>
              <a:r>
                <a:rPr lang="en-AU" sz="2400" dirty="0" smtClean="0"/>
                <a:t>Are you sleeping?</a:t>
              </a:r>
              <a:br>
                <a:rPr lang="en-AU" sz="2400" dirty="0" smtClean="0"/>
              </a:br>
              <a:r>
                <a:rPr lang="en-AU" sz="2400" dirty="0" smtClean="0"/>
                <a:t>Brother John?</a:t>
              </a:r>
              <a:br>
                <a:rPr lang="en-AU" sz="2400" dirty="0" smtClean="0"/>
              </a:br>
              <a:r>
                <a:rPr lang="en-AU" sz="2400" dirty="0" smtClean="0"/>
                <a:t>Brother John?</a:t>
              </a:r>
              <a:br>
                <a:rPr lang="en-AU" sz="2400" dirty="0" smtClean="0"/>
              </a:br>
              <a:r>
                <a:rPr lang="en-AU" sz="2400" dirty="0" smtClean="0"/>
                <a:t>Morning bells are ringing,</a:t>
              </a:r>
              <a:br>
                <a:rPr lang="en-AU" sz="2400" dirty="0" smtClean="0"/>
              </a:br>
              <a:r>
                <a:rPr lang="en-AU" sz="2400" dirty="0" smtClean="0"/>
                <a:t>Morning bells are ringing,</a:t>
              </a:r>
              <a:br>
                <a:rPr lang="en-AU" sz="2400" dirty="0" smtClean="0"/>
              </a:br>
              <a:r>
                <a:rPr lang="en-AU" sz="2400" dirty="0" smtClean="0"/>
                <a:t>Ding </a:t>
              </a:r>
              <a:r>
                <a:rPr lang="en-AU" sz="2400" dirty="0" err="1" smtClean="0"/>
                <a:t>ding</a:t>
              </a:r>
              <a:r>
                <a:rPr lang="en-AU" sz="2400" dirty="0" smtClean="0"/>
                <a:t> dong,</a:t>
              </a:r>
              <a:br>
                <a:rPr lang="en-AU" sz="2400" dirty="0" smtClean="0"/>
              </a:br>
              <a:r>
                <a:rPr lang="en-AU" sz="2400" dirty="0" smtClean="0"/>
                <a:t>Ding </a:t>
              </a:r>
              <a:r>
                <a:rPr lang="en-AU" sz="2400" dirty="0" err="1" smtClean="0"/>
                <a:t>ding</a:t>
              </a:r>
              <a:r>
                <a:rPr lang="en-AU" sz="2400" dirty="0" smtClean="0"/>
                <a:t> dong.</a:t>
              </a:r>
              <a:endParaRPr lang="en-AU" sz="2400" dirty="0"/>
            </a:p>
          </p:txBody>
        </p:sp>
      </p:grpSp>
      <p:pic>
        <p:nvPicPr>
          <p:cNvPr id="6" name="Picture 5" descr="cat slee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"/>
            <a:ext cx="3505200" cy="257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can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679" y="457200"/>
            <a:ext cx="8857673" cy="5867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2954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when she comes. 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!)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when she comes. 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!)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mountain,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when she comes. 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!)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She'll be driving six white horses, when she comes 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(Whoa, back!)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She'll be driving six white horses, when she comes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(Whoa, back! 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Oh, we'll all go out to meet her when she comes 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(Hi babe!) 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She'll be wearing silk </a:t>
            </a:r>
            <a:r>
              <a:rPr lang="en-A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pajamas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when she comes </a:t>
            </a:r>
            <a:r>
              <a:rPr lang="en-A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[Wolf whistle]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And, we'll wear our bright red </a:t>
            </a:r>
            <a:r>
              <a:rPr lang="en-A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woolies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when she comes </a:t>
            </a:r>
            <a:r>
              <a:rPr lang="en-A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[Scratch, scratch!] 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340" y="381000"/>
            <a:ext cx="818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She’ll be Coming Round the Mountain</a:t>
            </a:r>
            <a:endParaRPr lang="en-A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172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More verses ...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[Rock beat]</a:t>
            </a:r>
            <a:endParaRPr lang="en-A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is special about children’s music?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219200"/>
            <a:ext cx="4267200" cy="129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Children’s music often uses</a:t>
            </a:r>
          </a:p>
          <a:p>
            <a:pPr>
              <a:buNone/>
            </a:pPr>
            <a:r>
              <a:rPr lang="en-A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Pentatonic</a:t>
            </a:r>
            <a:r>
              <a:rPr lang="en-A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Scale – 5 notes:</a:t>
            </a:r>
          </a:p>
        </p:txBody>
      </p:sp>
      <p:pic>
        <p:nvPicPr>
          <p:cNvPr id="12" name="Picture 2" descr="C:\Users\Ruth\AppData\Local\Microsoft\Windows\Temporary Internet Files\Content.IE5\ZI74OX90\MP90042249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515165"/>
            <a:ext cx="4343400" cy="4342835"/>
          </a:xfrm>
          <a:prstGeom prst="rect">
            <a:avLst/>
          </a:prstGeom>
          <a:noFill/>
        </p:spPr>
      </p:pic>
      <p:pic>
        <p:nvPicPr>
          <p:cNvPr id="1026" name="Picture 2" descr="C:\Users\Ruth\AppData\Local\Microsoft\Windows\Temporary Internet Files\Content.IE5\ZI74OX90\MP900422495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1150"/>
            <a:ext cx="4572000" cy="4316850"/>
          </a:xfrm>
          <a:prstGeom prst="rect">
            <a:avLst/>
          </a:prstGeom>
          <a:noFill/>
        </p:spPr>
      </p:pic>
      <p:sp>
        <p:nvSpPr>
          <p:cNvPr id="6" name="Isosceles Triangle 5"/>
          <p:cNvSpPr/>
          <p:nvPr/>
        </p:nvSpPr>
        <p:spPr>
          <a:xfrm>
            <a:off x="228600" y="624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Isosceles Triangle 6"/>
          <p:cNvSpPr/>
          <p:nvPr/>
        </p:nvSpPr>
        <p:spPr>
          <a:xfrm>
            <a:off x="838200" y="624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Isosceles Triangle 7"/>
          <p:cNvSpPr/>
          <p:nvPr/>
        </p:nvSpPr>
        <p:spPr>
          <a:xfrm>
            <a:off x="1447800" y="624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Isosceles Triangle 8"/>
          <p:cNvSpPr/>
          <p:nvPr/>
        </p:nvSpPr>
        <p:spPr>
          <a:xfrm>
            <a:off x="1905000" y="4724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/>
        </p:nvSpPr>
        <p:spPr>
          <a:xfrm>
            <a:off x="2667000" y="624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/>
          <p:cNvSpPr/>
          <p:nvPr/>
        </p:nvSpPr>
        <p:spPr>
          <a:xfrm>
            <a:off x="3276600" y="624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676400"/>
            <a:ext cx="4267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A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Normal Scale – 7 notes: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2743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e.g. F major scale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be played on black keys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5334000" y="4648200"/>
            <a:ext cx="1524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Isosceles Triangle 16"/>
          <p:cNvSpPr/>
          <p:nvPr/>
        </p:nvSpPr>
        <p:spPr>
          <a:xfrm>
            <a:off x="5943600" y="4648200"/>
            <a:ext cx="1524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Isosceles Triangle 17"/>
          <p:cNvSpPr/>
          <p:nvPr/>
        </p:nvSpPr>
        <p:spPr>
          <a:xfrm>
            <a:off x="6553200" y="4648200"/>
            <a:ext cx="1524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Isosceles Triangle 18"/>
          <p:cNvSpPr/>
          <p:nvPr/>
        </p:nvSpPr>
        <p:spPr>
          <a:xfrm>
            <a:off x="7543800" y="4648200"/>
            <a:ext cx="1524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Isosceles Triangle 19"/>
          <p:cNvSpPr/>
          <p:nvPr/>
        </p:nvSpPr>
        <p:spPr>
          <a:xfrm>
            <a:off x="8229600" y="4648200"/>
            <a:ext cx="1524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Isosceles Triangle 20"/>
          <p:cNvSpPr/>
          <p:nvPr/>
        </p:nvSpPr>
        <p:spPr>
          <a:xfrm>
            <a:off x="3886200" y="6248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25" y="228601"/>
            <a:ext cx="86106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400" dirty="0" smtClean="0"/>
              <a:t>                                     </a:t>
            </a:r>
            <a:r>
              <a:rPr lang="en-AU" sz="2000" dirty="0" smtClean="0"/>
              <a:t>   Oh, we'll kill the old red rooster, </a:t>
            </a:r>
          </a:p>
          <a:p>
            <a:r>
              <a:rPr lang="en-AU" sz="2000" dirty="0" smtClean="0"/>
              <a:t>                                         when she comes </a:t>
            </a:r>
            <a:r>
              <a:rPr lang="en-AU" sz="2000" dirty="0" smtClean="0">
                <a:solidFill>
                  <a:srgbClr val="C00000"/>
                </a:solidFill>
              </a:rPr>
              <a:t>(chop </a:t>
            </a:r>
            <a:r>
              <a:rPr lang="en-AU" sz="2000" dirty="0" err="1" smtClean="0">
                <a:solidFill>
                  <a:srgbClr val="C00000"/>
                </a:solidFill>
              </a:rPr>
              <a:t>chop</a:t>
            </a:r>
            <a:r>
              <a:rPr lang="en-AU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AU" sz="2000" dirty="0" smtClean="0"/>
              <a:t> 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smtClean="0"/>
              <a:t>Oh, we'll all have chicken and dumplings when she comes </a:t>
            </a:r>
          </a:p>
          <a:p>
            <a:r>
              <a:rPr lang="en-AU" sz="2000" dirty="0" smtClean="0">
                <a:solidFill>
                  <a:srgbClr val="C00000"/>
                </a:solidFill>
              </a:rPr>
              <a:t>(Yum, yum! / Yuck, yuck!) </a:t>
            </a:r>
            <a:r>
              <a:rPr lang="en-AU" sz="2000" dirty="0" smtClean="0"/>
              <a:t>. . .</a:t>
            </a:r>
          </a:p>
          <a:p>
            <a:r>
              <a:rPr lang="en-AU" sz="2000" dirty="0" smtClean="0"/>
              <a:t>                              </a:t>
            </a:r>
          </a:p>
          <a:p>
            <a:r>
              <a:rPr lang="en-AU" sz="2000" dirty="0" smtClean="0"/>
              <a:t> Oh, we'll all have indigestion when she comes </a:t>
            </a:r>
          </a:p>
          <a:p>
            <a:r>
              <a:rPr lang="en-AU" sz="2000" dirty="0" smtClean="0"/>
              <a:t>                                                                        </a:t>
            </a:r>
            <a:r>
              <a:rPr lang="en-AU" sz="2000" dirty="0" smtClean="0">
                <a:solidFill>
                  <a:srgbClr val="C00000"/>
                </a:solidFill>
              </a:rPr>
              <a:t>(Burp, burp!) </a:t>
            </a:r>
            <a:r>
              <a:rPr lang="en-AU" sz="2000" dirty="0" smtClean="0"/>
              <a:t>. . .</a:t>
            </a:r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r>
              <a:rPr lang="en-AU" sz="2000" dirty="0" smtClean="0"/>
              <a:t> </a:t>
            </a:r>
          </a:p>
          <a:p>
            <a:r>
              <a:rPr lang="en-AU" sz="2000" dirty="0" smtClean="0"/>
              <a:t>Oh, she'll have to sleep with Grandma when she comes </a:t>
            </a:r>
            <a:r>
              <a:rPr lang="en-AU" sz="2000" dirty="0" smtClean="0">
                <a:solidFill>
                  <a:srgbClr val="C00000"/>
                </a:solidFill>
              </a:rPr>
              <a:t>(Snore, snore!)</a:t>
            </a:r>
            <a:r>
              <a:rPr lang="en-AU" sz="2000" dirty="0" smtClean="0"/>
              <a:t> …</a:t>
            </a:r>
          </a:p>
          <a:p>
            <a:r>
              <a:rPr lang="en-AU" sz="2000" dirty="0" smtClean="0"/>
              <a:t>She'll have to sleep with Grandma when she comes </a:t>
            </a:r>
            <a:r>
              <a:rPr lang="en-AU" sz="2000" dirty="0" smtClean="0">
                <a:solidFill>
                  <a:srgbClr val="C00000"/>
                </a:solidFill>
              </a:rPr>
              <a:t>(snore </a:t>
            </a:r>
            <a:r>
              <a:rPr lang="en-AU" sz="2000" dirty="0" err="1" smtClean="0">
                <a:solidFill>
                  <a:srgbClr val="C00000"/>
                </a:solidFill>
              </a:rPr>
              <a:t>snore</a:t>
            </a:r>
            <a:r>
              <a:rPr lang="en-AU" sz="2000" dirty="0" smtClean="0">
                <a:solidFill>
                  <a:srgbClr val="C00000"/>
                </a:solidFill>
              </a:rPr>
              <a:t>, burp </a:t>
            </a:r>
            <a:r>
              <a:rPr lang="en-AU" sz="2000" dirty="0" err="1" smtClean="0">
                <a:solidFill>
                  <a:srgbClr val="C00000"/>
                </a:solidFill>
              </a:rPr>
              <a:t>burp</a:t>
            </a:r>
            <a:r>
              <a:rPr lang="en-AU" sz="2000" dirty="0" smtClean="0">
                <a:solidFill>
                  <a:srgbClr val="C00000"/>
                </a:solidFill>
              </a:rPr>
              <a:t>, yum </a:t>
            </a:r>
            <a:r>
              <a:rPr lang="en-AU" sz="2000" dirty="0" err="1" smtClean="0">
                <a:solidFill>
                  <a:srgbClr val="C00000"/>
                </a:solidFill>
              </a:rPr>
              <a:t>yum</a:t>
            </a:r>
            <a:r>
              <a:rPr lang="en-AU" sz="2000" dirty="0" smtClean="0">
                <a:solidFill>
                  <a:srgbClr val="C00000"/>
                </a:solidFill>
              </a:rPr>
              <a:t>, hack </a:t>
            </a:r>
            <a:r>
              <a:rPr lang="en-AU" sz="2000" dirty="0" err="1" smtClean="0">
                <a:solidFill>
                  <a:srgbClr val="C00000"/>
                </a:solidFill>
              </a:rPr>
              <a:t>hack</a:t>
            </a:r>
            <a:r>
              <a:rPr lang="en-AU" sz="2000" dirty="0" smtClean="0">
                <a:solidFill>
                  <a:srgbClr val="C00000"/>
                </a:solidFill>
              </a:rPr>
              <a:t>, scratch </a:t>
            </a:r>
            <a:r>
              <a:rPr lang="en-AU" sz="2000" dirty="0" err="1" smtClean="0">
                <a:solidFill>
                  <a:srgbClr val="C00000"/>
                </a:solidFill>
              </a:rPr>
              <a:t>scratch</a:t>
            </a:r>
            <a:r>
              <a:rPr lang="en-AU" sz="2000" dirty="0" smtClean="0">
                <a:solidFill>
                  <a:srgbClr val="C00000"/>
                </a:solidFill>
              </a:rPr>
              <a:t>, </a:t>
            </a:r>
            <a:r>
              <a:rPr lang="en-AU" sz="2000" i="1" dirty="0" smtClean="0">
                <a:solidFill>
                  <a:srgbClr val="C00000"/>
                </a:solidFill>
              </a:rPr>
              <a:t>[wolf whistle]</a:t>
            </a:r>
            <a:r>
              <a:rPr lang="en-AU" sz="2000" dirty="0" smtClean="0">
                <a:solidFill>
                  <a:srgbClr val="C00000"/>
                </a:solidFill>
              </a:rPr>
              <a:t>, Hi babe!, Whoa! Back!, </a:t>
            </a:r>
            <a:r>
              <a:rPr lang="en-AU" sz="2000" dirty="0" err="1" smtClean="0">
                <a:solidFill>
                  <a:srgbClr val="C00000"/>
                </a:solidFill>
              </a:rPr>
              <a:t>Whoo</a:t>
            </a:r>
            <a:r>
              <a:rPr lang="en-AU" sz="2000" dirty="0" smtClean="0">
                <a:solidFill>
                  <a:srgbClr val="C00000"/>
                </a:solidFill>
              </a:rPr>
              <a:t> </a:t>
            </a:r>
            <a:r>
              <a:rPr lang="en-AU" sz="2000" dirty="0" err="1" smtClean="0">
                <a:solidFill>
                  <a:srgbClr val="C00000"/>
                </a:solidFill>
              </a:rPr>
              <a:t>Whoo</a:t>
            </a:r>
            <a:r>
              <a:rPr lang="en-AU" sz="2000" dirty="0" smtClean="0">
                <a:solidFill>
                  <a:srgbClr val="C00000"/>
                </a:solidFill>
              </a:rPr>
              <a:t>!)</a:t>
            </a:r>
          </a:p>
        </p:txBody>
      </p:sp>
      <p:pic>
        <p:nvPicPr>
          <p:cNvPr id="3076" name="Picture 4" descr="C:\Users\Ruth\AppData\Local\Microsoft\Windows\Temporary Internet Files\Content.IE5\IDQYU5JW\MC900020492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1119"/>
            <a:ext cx="1398587" cy="1570368"/>
          </a:xfrm>
          <a:prstGeom prst="rect">
            <a:avLst/>
          </a:prstGeom>
          <a:noFill/>
        </p:spPr>
      </p:pic>
      <p:pic>
        <p:nvPicPr>
          <p:cNvPr id="3078" name="Picture 6" descr="C:\Users\Ruth\AppData\Local\Microsoft\Windows\Temporary Internet Files\Content.IE5\UF9JOU0N\MC900215177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20" y="3200400"/>
            <a:ext cx="2271145" cy="1539875"/>
          </a:xfrm>
          <a:prstGeom prst="rect">
            <a:avLst/>
          </a:prstGeom>
          <a:noFill/>
        </p:spPr>
      </p:pic>
      <p:pic>
        <p:nvPicPr>
          <p:cNvPr id="3082" name="Picture 10" descr="C:\Users\Ruth\AppData\Local\Microsoft\Windows\Temporary Internet Files\Content.IE5\JDBONU1Z\MP900444347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1524000"/>
            <a:ext cx="1981200" cy="131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0" y="533400"/>
            <a:ext cx="782672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419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Contact:</a:t>
            </a:r>
          </a:p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Ruth Wickham: </a:t>
            </a:r>
            <a:r>
              <a:rPr lang="en-AU" sz="2400" dirty="0" smtClean="0">
                <a:hlinkClick r:id="rId3"/>
              </a:rPr>
              <a:t>ruth.wickham@gmail.com</a:t>
            </a:r>
            <a:endParaRPr lang="en-AU" sz="2400" dirty="0" smtClean="0"/>
          </a:p>
          <a:p>
            <a:pPr algn="ctr"/>
            <a:r>
              <a:rPr lang="en-AU" sz="2400" dirty="0" smtClean="0"/>
              <a:t>Website: </a:t>
            </a:r>
            <a:r>
              <a:rPr lang="en-AU" sz="2400" dirty="0" smtClean="0">
                <a:hlinkClick r:id="rId4"/>
              </a:rPr>
              <a:t>http://songsandpoetryforesl.weebly.com</a:t>
            </a:r>
            <a:r>
              <a:rPr lang="en-AU" sz="2400" dirty="0" smtClean="0"/>
              <a:t> 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86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th\AppData\Local\Microsoft\Windows\Temporary Internet Files\Content.IE5\UF9JOU0N\MP90020205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46125"/>
            <a:ext cx="9144000" cy="611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76504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800" b="1" dirty="0" smtClean="0">
                <a:ln w="3175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The Playground Tune</a:t>
            </a:r>
            <a:endParaRPr lang="en-AU" sz="4800" b="1" dirty="0">
              <a:ln w="3175"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385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Naah</a:t>
            </a:r>
            <a:r>
              <a:rPr lang="en-A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!</a:t>
            </a:r>
            <a:endParaRPr lang="en-AU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Naah</a:t>
            </a:r>
            <a:r>
              <a:rPr lang="en-A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!</a:t>
            </a:r>
            <a:endParaRPr lang="en-AU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2385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Naaah</a:t>
            </a:r>
            <a:r>
              <a:rPr lang="en-A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!</a:t>
            </a:r>
            <a:endParaRPr lang="en-AU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590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Nah!</a:t>
            </a:r>
            <a:endParaRPr lang="en-AU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648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Naaaah</a:t>
            </a:r>
            <a:r>
              <a:rPr lang="en-AU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!</a:t>
            </a:r>
            <a:endParaRPr lang="en-AU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943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It’s a great little tune to put other words to.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It’s raining, it’s pouring ...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en-AU" sz="2400" i="1" dirty="0" smtClean="0"/>
              <a:t>[tune: the playground tune]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It’s raining, it’s pouring</a:t>
            </a:r>
          </a:p>
          <a:p>
            <a:pPr>
              <a:buNone/>
            </a:pPr>
            <a:r>
              <a:rPr lang="en-AU" dirty="0" smtClean="0"/>
              <a:t>The old man is snoring</a:t>
            </a:r>
          </a:p>
          <a:p>
            <a:pPr>
              <a:buNone/>
            </a:pPr>
            <a:r>
              <a:rPr lang="en-AU" dirty="0" smtClean="0"/>
              <a:t>He went to bed</a:t>
            </a:r>
          </a:p>
          <a:p>
            <a:pPr>
              <a:buNone/>
            </a:pPr>
            <a:r>
              <a:rPr lang="en-AU" dirty="0" smtClean="0"/>
              <a:t>And bumped his head</a:t>
            </a:r>
          </a:p>
          <a:p>
            <a:pPr>
              <a:buNone/>
            </a:pPr>
            <a:r>
              <a:rPr lang="en-AU" dirty="0" smtClean="0"/>
              <a:t>And couldn’t get up</a:t>
            </a:r>
          </a:p>
          <a:p>
            <a:pPr>
              <a:buNone/>
            </a:pPr>
            <a:r>
              <a:rPr lang="en-AU" dirty="0" smtClean="0"/>
              <a:t>In the morning</a:t>
            </a:r>
            <a:endParaRPr lang="en-AU" dirty="0"/>
          </a:p>
        </p:txBody>
      </p:sp>
      <p:pic>
        <p:nvPicPr>
          <p:cNvPr id="1026" name="Picture 2" descr="C:\Users\Ruth\AppData\Local\Microsoft\Windows\Temporary Internet Files\Content.IE5\NIA2V004\MC90022988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267008" cy="3321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63246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Comic Sans MS" pitchFamily="66" charset="0"/>
              </a:rPr>
              <a:t>Rain, rain, go away,</a:t>
            </a:r>
          </a:p>
          <a:p>
            <a:r>
              <a:rPr lang="en-AU" sz="3200" dirty="0" smtClean="0">
                <a:latin typeface="Comic Sans MS" pitchFamily="66" charset="0"/>
              </a:rPr>
              <a:t>Come again another day,</a:t>
            </a:r>
          </a:p>
          <a:p>
            <a:r>
              <a:rPr lang="en-AU" sz="3200" dirty="0" smtClean="0">
                <a:latin typeface="Comic Sans MS" pitchFamily="66" charset="0"/>
              </a:rPr>
              <a:t>Little Johnny wants to play.</a:t>
            </a:r>
          </a:p>
          <a:p>
            <a:endParaRPr lang="en-AU" sz="3200" dirty="0" smtClean="0">
              <a:latin typeface="Comic Sans MS" pitchFamily="66" charset="0"/>
            </a:endParaRPr>
          </a:p>
          <a:p>
            <a:r>
              <a:rPr lang="en-AU" sz="3200" dirty="0" smtClean="0">
                <a:latin typeface="Comic Sans MS" pitchFamily="66" charset="0"/>
              </a:rPr>
              <a:t>Rain, rain, go to Spain,</a:t>
            </a:r>
          </a:p>
          <a:p>
            <a:r>
              <a:rPr lang="en-AU" sz="3200" dirty="0" smtClean="0">
                <a:latin typeface="Comic Sans MS" pitchFamily="66" charset="0"/>
              </a:rPr>
              <a:t>Never show your face again.</a:t>
            </a:r>
            <a:endParaRPr lang="en-A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atin typeface="AR DELANEY" pitchFamily="2" charset="0"/>
              </a:rPr>
              <a:t>Rain, rain go away</a:t>
            </a:r>
            <a:endParaRPr lang="en-AU" sz="4000" dirty="0">
              <a:latin typeface="AR DELANEY" pitchFamily="2" charset="0"/>
            </a:endParaRPr>
          </a:p>
        </p:txBody>
      </p:sp>
      <p:pic>
        <p:nvPicPr>
          <p:cNvPr id="4" name="Picture 3" descr="rain rai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304800"/>
            <a:ext cx="280035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1218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i="1" dirty="0" smtClean="0"/>
              <a:t>Rhymes with tunes</a:t>
            </a:r>
            <a:endParaRPr lang="en-A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th\AppData\Local\Microsoft\Windows\Temporary Internet Files\Content.IE5\JDBONU1Z\MP90044247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38300" y="5029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met a bear</a:t>
            </a:r>
            <a:endParaRPr lang="en-A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Echo song:</a:t>
            </a:r>
            <a:endParaRPr lang="en-A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66800" y="914400"/>
            <a:ext cx="7010400" cy="56323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Leader: Group, echoing: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other day (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other day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met a bear (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met a bear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 way up there (</a:t>
            </a:r>
            <a:r>
              <a:rPr lang="en-AU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 way up there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bear (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bear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Everyone: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other day I met a bear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bear a way up there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[Continue this pattern throughout the song.]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looked at me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looked at him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sized up me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sized up him </a:t>
            </a:r>
          </a:p>
          <a:p>
            <a:endParaRPr lang="en-AU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n-AU" dirty="0" smtClean="0"/>
              <a:t>He said to me </a:t>
            </a:r>
          </a:p>
          <a:p>
            <a:r>
              <a:rPr lang="en-AU" dirty="0" smtClean="0"/>
              <a:t>Why don't you run </a:t>
            </a:r>
          </a:p>
          <a:p>
            <a:r>
              <a:rPr lang="en-AU" dirty="0" smtClean="0"/>
              <a:t>I see you don’t </a:t>
            </a:r>
          </a:p>
          <a:p>
            <a:r>
              <a:rPr lang="en-AU" dirty="0" smtClean="0"/>
              <a:t>Have any gun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C00000"/>
                </a:solidFill>
              </a:rPr>
              <a:t>Leader, then echo, then unison ...</a:t>
            </a:r>
            <a:endParaRPr lang="en-A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uth\AppData\Local\Microsoft\Windows\Temporary Internet Files\Content.IE5\LWJ31NZR\MP90044232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657600"/>
            <a:ext cx="3450566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1607</Words>
  <Application>Microsoft Office PowerPoint</Application>
  <PresentationFormat>On-screen Show (4:3)</PresentationFormat>
  <Paragraphs>376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Trek</vt:lpstr>
      <vt:lpstr>Using Traditional Songs and Rhymes</vt:lpstr>
      <vt:lpstr>PowerPoint Presentation</vt:lpstr>
      <vt:lpstr>PowerPoint Presentation</vt:lpstr>
      <vt:lpstr>What is special about children’s music?</vt:lpstr>
      <vt:lpstr>The Playground Tune</vt:lpstr>
      <vt:lpstr>It’s raining, it’s pouring ...</vt:lpstr>
      <vt:lpstr>PowerPoint Presentation</vt:lpstr>
      <vt:lpstr>PowerPoint Presentation</vt:lpstr>
      <vt:lpstr>PowerPoint Presentation</vt:lpstr>
      <vt:lpstr>PowerPoint Presentation</vt:lpstr>
      <vt:lpstr>Syllable and stress pattern: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Four-Beat Rhythm:</vt:lpstr>
      <vt:lpstr>In your Group – make some rhythm:</vt:lpstr>
      <vt:lpstr>Take a couple of minutes ...</vt:lpstr>
      <vt:lpstr>Clapping games</vt:lpstr>
      <vt:lpstr>Take a couple of minutes ...</vt:lpstr>
      <vt:lpstr>A Waltz Rhythm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Traditional Songs and Rhymes</dc:title>
  <dc:creator>Ruth</dc:creator>
  <cp:lastModifiedBy>Acer</cp:lastModifiedBy>
  <cp:revision>17</cp:revision>
  <dcterms:created xsi:type="dcterms:W3CDTF">2006-08-16T00:00:00Z</dcterms:created>
  <dcterms:modified xsi:type="dcterms:W3CDTF">2012-07-03T23:50:47Z</dcterms:modified>
</cp:coreProperties>
</file>