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0" r:id="rId8"/>
    <p:sldId id="263" r:id="rId9"/>
    <p:sldId id="264" r:id="rId10"/>
    <p:sldId id="265" r:id="rId11"/>
    <p:sldId id="266" r:id="rId12"/>
    <p:sldId id="267" r:id="rId13"/>
    <p:sldId id="269" r:id="rId14"/>
    <p:sldId id="268" r:id="rId15"/>
    <p:sldId id="272" r:id="rId16"/>
    <p:sldId id="271" r:id="rId17"/>
    <p:sldId id="27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735"/>
    <a:srgbClr val="FDEADA"/>
    <a:srgbClr val="17375E"/>
    <a:srgbClr val="FFFFFF"/>
    <a:srgbClr val="FCD5B5"/>
    <a:srgbClr val="DC994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693987"/>
            <a:ext cx="7772400" cy="1470025"/>
          </a:xfrm>
        </p:spPr>
        <p:txBody>
          <a:bodyPr>
            <a:normAutofit/>
          </a:bodyPr>
          <a:lstStyle/>
          <a:p>
            <a:r>
              <a:rPr lang="en-A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Games and Activities</a:t>
            </a:r>
            <a:endParaRPr lang="en-AU"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371600" y="5181600"/>
            <a:ext cx="6400800" cy="1143000"/>
          </a:xfrm>
        </p:spPr>
        <p:txBody>
          <a:bodyPr/>
          <a:lstStyle/>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Keeping Children </a:t>
            </a:r>
            <a:r>
              <a:rPr lang="en-AU"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ngaged in the Primary ESL Classroom</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9527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Keep it simple</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https://www.highlightskids.com/media/kids/highlightskids/audio-story/images/image_2_4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5240" y="1371600"/>
            <a:ext cx="9144000" cy="54711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72440" y="2667000"/>
            <a:ext cx="8229600" cy="3581400"/>
          </a:xfrm>
          <a:solidFill>
            <a:srgbClr val="4F81BD">
              <a:alpha val="40000"/>
            </a:srgbClr>
          </a:solidFill>
        </p:spPr>
        <p:txBody>
          <a:bodyPr>
            <a:normAutofit/>
          </a:bodyPr>
          <a:lstStyle/>
          <a:p>
            <a:pPr marL="0" indent="0">
              <a:buNone/>
            </a:pPr>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Avoid </a:t>
            </a:r>
          </a:p>
          <a:p>
            <a:pPr lvl="2"/>
            <a:r>
              <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omplicated sets of rules</a:t>
            </a:r>
          </a:p>
          <a:p>
            <a:pPr lvl="2"/>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Complicated equipment</a:t>
            </a:r>
          </a:p>
          <a:p>
            <a:pPr lvl="2"/>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Complicated skills required</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277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UqBWh75O8jk/UmHEokr67FI/AAAAAAAABwI/L2gN0etlGCI/s320/class-size-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5240" y="-196694"/>
            <a:ext cx="9144000" cy="70546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rgbClr val="FFFFFF">
              <a:alpha val="60000"/>
            </a:srgbClr>
          </a:solidFill>
        </p:spPr>
        <p:txBody>
          <a:bodyPr>
            <a:noAutofit/>
          </a:bodyPr>
          <a:lstStyle/>
          <a:p>
            <a:r>
              <a:rPr lang="en-AU" sz="7200" dirty="0" smtClean="0">
                <a:ln w="18415" cmpd="sng">
                  <a:solidFill>
                    <a:srgbClr val="C00000"/>
                  </a:solidFill>
                  <a:prstDash val="solid"/>
                </a:ln>
                <a:solidFill>
                  <a:srgbClr val="FF0000"/>
                </a:solidFill>
                <a:effectLst>
                  <a:outerShdw blurRad="63500" dir="3600000" algn="tl" rotWithShape="0">
                    <a:srgbClr val="000000">
                      <a:alpha val="70000"/>
                    </a:srgbClr>
                  </a:outerShdw>
                </a:effectLst>
              </a:rPr>
              <a:t>Everybody can play</a:t>
            </a:r>
            <a:endParaRPr lang="en-AU" sz="7200" dirty="0">
              <a:ln w="18415" cmpd="sng">
                <a:solidFill>
                  <a:srgbClr val="C00000"/>
                </a:solidFill>
                <a:prstDash val="solid"/>
              </a:ln>
              <a:solidFill>
                <a:srgbClr val="FF0000"/>
              </a:solidFill>
              <a:effectLst>
                <a:outerShdw blurRad="63500" dir="3600000" algn="tl" rotWithShape="0">
                  <a:srgbClr val="000000">
                    <a:alpha val="70000"/>
                  </a:srgbClr>
                </a:outerShdw>
              </a:effectLst>
            </a:endParaRPr>
          </a:p>
        </p:txBody>
      </p:sp>
      <p:sp>
        <p:nvSpPr>
          <p:cNvPr id="5" name="Content Placeholder 4"/>
          <p:cNvSpPr>
            <a:spLocks noGrp="1"/>
          </p:cNvSpPr>
          <p:nvPr>
            <p:ph idx="1"/>
          </p:nvPr>
        </p:nvSpPr>
        <p:spPr>
          <a:xfrm>
            <a:off x="335280" y="3330653"/>
            <a:ext cx="8473440" cy="2384347"/>
          </a:xfrm>
          <a:solidFill>
            <a:srgbClr val="FCD5B5">
              <a:alpha val="69804"/>
            </a:srgbClr>
          </a:solidFill>
          <a:ln w="38100">
            <a:solidFill>
              <a:srgbClr val="C00000"/>
            </a:solidFill>
          </a:ln>
        </p:spPr>
        <p:txBody>
          <a:bodyPr>
            <a:normAutofit fontScale="92500" lnSpcReduction="20000"/>
          </a:bodyPr>
          <a:lstStyle/>
          <a:p>
            <a:pPr marL="0" indent="0" algn="ctr">
              <a:buNone/>
            </a:pPr>
            <a:r>
              <a:rPr lang="en-AU" sz="4800" b="1" dirty="0" smtClean="0"/>
              <a:t>Allow for pairs, groups or teams in large classes, </a:t>
            </a:r>
          </a:p>
          <a:p>
            <a:pPr marL="0" indent="0" algn="ctr">
              <a:buNone/>
            </a:pPr>
            <a:r>
              <a:rPr lang="en-AU" sz="4800" b="1" dirty="0" smtClean="0"/>
              <a:t>and make sure everyone gets a turn.</a:t>
            </a:r>
            <a:endParaRPr lang="en-AU" sz="4800" b="1" dirty="0"/>
          </a:p>
        </p:txBody>
      </p:sp>
    </p:spTree>
    <p:extLst>
      <p:ext uri="{BB962C8B-B14F-4D97-AF65-F5344CB8AC3E}">
        <p14:creationId xmlns:p14="http://schemas.microsoft.com/office/powerpoint/2010/main" val="39357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les.campus.edublogs.org/blogs.yis.ac.jp/dist/0/433/files/2012/05/Nia-MM-Feb-12-1j42r9i.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solidFill>
            <a:srgbClr val="FDEADA">
              <a:alpha val="60000"/>
            </a:srgbClr>
          </a:solidFill>
        </p:spPr>
        <p:txBody>
          <a:bodyPr>
            <a:noAutofit/>
          </a:bodyPr>
          <a:lstStyle/>
          <a:p>
            <a:r>
              <a:rPr lang="en-AU" sz="5400" b="1" dirty="0" smtClean="0"/>
              <a:t>Children can run the game</a:t>
            </a:r>
            <a:endParaRPr lang="en-AU" sz="5400" b="1" dirty="0"/>
          </a:p>
        </p:txBody>
      </p:sp>
      <p:sp>
        <p:nvSpPr>
          <p:cNvPr id="5" name="TextBox 4"/>
          <p:cNvSpPr txBox="1"/>
          <p:nvPr/>
        </p:nvSpPr>
        <p:spPr>
          <a:xfrm>
            <a:off x="2324100" y="2921169"/>
            <a:ext cx="4495800" cy="1015663"/>
          </a:xfrm>
          <a:prstGeom prst="rect">
            <a:avLst/>
          </a:prstGeom>
          <a:solidFill>
            <a:srgbClr val="953735">
              <a:alpha val="60000"/>
            </a:srgbClr>
          </a:solidFill>
        </p:spPr>
        <p:txBody>
          <a:bodyPr wrap="square" rtlCol="0">
            <a:sp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eventually</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1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athpartners.com.s3.amazonaws.com/Internal/purchased%20photos/fotolia%20original%20size/group/Fotolia_21385837a_Subscription_XL.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4953000"/>
            <a:ext cx="8839200" cy="1143000"/>
          </a:xfrm>
        </p:spPr>
        <p:txBody>
          <a:bodyPr>
            <a:noAutofit/>
          </a:bodyPr>
          <a:lstStyle/>
          <a:p>
            <a:r>
              <a:rPr lang="en-A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other things to try:</a:t>
            </a:r>
            <a:endParaRPr lang="en-AU"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602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reactivelearning.files.wordpress.com/2011/02/children-signing-and-learning.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a:stretch/>
        </p:blipFill>
        <p:spPr bwMode="auto">
          <a:xfrm>
            <a:off x="-15240" y="0"/>
            <a:ext cx="915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580" y="5334000"/>
            <a:ext cx="8229600" cy="1143000"/>
          </a:xfrm>
          <a:solidFill>
            <a:srgbClr val="FFC000"/>
          </a:solidFill>
        </p:spPr>
        <p:txBody>
          <a:bodyPr>
            <a:noAutofit/>
          </a:bodyPr>
          <a:lstStyle/>
          <a:p>
            <a:r>
              <a:rPr lang="en-A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Sing, don’t shout</a:t>
            </a:r>
            <a:endParaRPr lang="en-A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1211580" y="1752600"/>
            <a:ext cx="6781800" cy="3046988"/>
          </a:xfrm>
          <a:prstGeom prst="rect">
            <a:avLst/>
          </a:prstGeom>
          <a:solidFill>
            <a:srgbClr val="FFFFFF">
              <a:alpha val="69804"/>
            </a:srgbClr>
          </a:solidFill>
        </p:spPr>
        <p:txBody>
          <a:bodyPr wrap="square" rtlCol="0">
            <a:spAutoFit/>
          </a:bodyPr>
          <a:lstStyle/>
          <a:p>
            <a:r>
              <a:rPr lang="en-US" sz="3200" dirty="0"/>
              <a:t>Recent brain research tells us that when children sing and move to music, their developing brains are entirely engaged and stimulated. Both the left and right sides of the brain are activated when we sing.</a:t>
            </a:r>
            <a:endParaRPr lang="en-AU" sz="3200" dirty="0"/>
          </a:p>
        </p:txBody>
      </p:sp>
    </p:spTree>
    <p:extLst>
      <p:ext uri="{BB962C8B-B14F-4D97-AF65-F5344CB8AC3E}">
        <p14:creationId xmlns:p14="http://schemas.microsoft.com/office/powerpoint/2010/main" val="35568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reactivelearning.files.wordpress.com/2011/02/children-signing-and-learning.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a:stretch/>
        </p:blipFill>
        <p:spPr bwMode="auto">
          <a:xfrm>
            <a:off x="-15240" y="0"/>
            <a:ext cx="915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9580" y="5334000"/>
            <a:ext cx="8229600" cy="1143000"/>
          </a:xfrm>
          <a:solidFill>
            <a:srgbClr val="FFC000"/>
          </a:solidFill>
        </p:spPr>
        <p:txBody>
          <a:bodyPr>
            <a:noAutofit/>
          </a:bodyPr>
          <a:lstStyle/>
          <a:p>
            <a:r>
              <a:rPr lang="en-A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Sing, don’t shout</a:t>
            </a:r>
            <a:endParaRPr lang="en-A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20980" y="1243786"/>
            <a:ext cx="8686800" cy="4370427"/>
          </a:xfrm>
          <a:prstGeom prst="rect">
            <a:avLst/>
          </a:prstGeom>
          <a:noFill/>
        </p:spPr>
        <p:txBody>
          <a:bodyPr wrap="square" rtlCol="0">
            <a:spAutoFit/>
          </a:bodyPr>
          <a:lstStyle/>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Sing it</a:t>
            </a: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Whisper it</a:t>
            </a: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Say it to a partner, </a:t>
            </a:r>
            <a:endPar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a:t>
            </a:r>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ceiling, </a:t>
            </a:r>
            <a:endPar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a:t>
            </a:r>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window</a:t>
            </a:r>
          </a:p>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Say it without opening your </a:t>
            </a:r>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lips</a:t>
            </a:r>
          </a:p>
          <a:p>
            <a:r>
              <a:rPr lang="en-AU"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AU"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978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rgbClr val="953735">
              <a:alpha val="60000"/>
            </a:srgbClr>
          </a:solidFill>
        </p:spPr>
        <p:txBody>
          <a:bodyPr>
            <a:no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Rhythm and Movement</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457200" y="4734818"/>
            <a:ext cx="8305800" cy="1077218"/>
          </a:xfrm>
          <a:prstGeom prst="rect">
            <a:avLst/>
          </a:prstGeom>
          <a:noFill/>
        </p:spPr>
        <p:txBody>
          <a:bodyPr wrap="square" rtlCol="0">
            <a:spAutoFit/>
          </a:bodyPr>
          <a:lstStyle/>
          <a:p>
            <a:pPr algn="ctr"/>
            <a:r>
              <a:rPr lang="en-A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Find ways to build rhythm and movement into EVERYTHING.</a:t>
            </a:r>
            <a:endParaRPr lang="en-AU"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231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499" t="2810" r="3812" b="2727"/>
          <a:stretch/>
        </p:blipFill>
        <p:spPr bwMode="auto">
          <a:xfrm>
            <a:off x="15239" y="0"/>
            <a:ext cx="92543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5486400"/>
            <a:ext cx="8229600" cy="1143000"/>
          </a:xfrm>
        </p:spPr>
        <p:txBody>
          <a:bodyPr>
            <a:normAutofit/>
          </a:bodyPr>
          <a:lstStyle/>
          <a:p>
            <a:r>
              <a:rPr lang="en-AU" sz="6600" b="1"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Keep their hands busy</a:t>
            </a:r>
            <a:endParaRPr lang="en-AU" sz="6600" b="1" dirty="0">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299018" y="381000"/>
            <a:ext cx="8686800" cy="1323439"/>
          </a:xfrm>
          <a:prstGeom prst="rect">
            <a:avLst/>
          </a:prstGeom>
          <a:solidFill>
            <a:srgbClr val="17375E">
              <a:alpha val="50196"/>
            </a:srgbClr>
          </a:solid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Think of a movement or activity, </a:t>
            </a:r>
          </a:p>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 something to hold/use in their hands. </a:t>
            </a:r>
          </a:p>
        </p:txBody>
      </p:sp>
      <p:sp>
        <p:nvSpPr>
          <p:cNvPr id="5" name="TextBox 4"/>
          <p:cNvSpPr txBox="1"/>
          <p:nvPr/>
        </p:nvSpPr>
        <p:spPr>
          <a:xfrm>
            <a:off x="15239" y="3428999"/>
            <a:ext cx="9254359" cy="677108"/>
          </a:xfrm>
          <a:prstGeom prst="rect">
            <a:avLst/>
          </a:prstGeom>
          <a:solidFill>
            <a:srgbClr val="17375E">
              <a:alpha val="50196"/>
            </a:srgbClr>
          </a:solidFill>
        </p:spPr>
        <p:txBody>
          <a:bodyPr wrap="square" rtlCol="0">
            <a:spAutoFit/>
          </a:bodyPr>
          <a:lstStyle/>
          <a:p>
            <a:pPr algn="ctr"/>
            <a:r>
              <a:rPr lang="en-AU" sz="3800" b="1" i="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(Otherwise they will find their own </a:t>
            </a:r>
            <a:r>
              <a:rPr lang="en-AU" sz="3800" b="1" i="1" dirty="0" smtClean="0">
                <a:ln w="18415" cmpd="sng">
                  <a:solidFill>
                    <a:srgbClr val="FF0000"/>
                  </a:solidFill>
                  <a:prstDash val="solid"/>
                </a:ln>
                <a:solidFill>
                  <a:srgbClr val="FFFFFF"/>
                </a:solidFill>
                <a:effectLst>
                  <a:outerShdw blurRad="63500" dir="3600000" algn="tl" rotWithShape="0">
                    <a:srgbClr val="000000">
                      <a:alpha val="70000"/>
                    </a:srgbClr>
                  </a:outerShdw>
                </a:effectLst>
              </a:rPr>
              <a:t>activity!)</a:t>
            </a:r>
            <a:endParaRPr lang="en-AU" sz="3800" b="1" i="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8366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grpId="0" nodeType="after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10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 y="152400"/>
            <a:ext cx="8991600" cy="1143000"/>
          </a:xfrm>
          <a:solidFill>
            <a:srgbClr val="FAC090">
              <a:alpha val="41961"/>
            </a:srgbClr>
          </a:solidFill>
        </p:spPr>
        <p:txBody>
          <a:bodyPr>
            <a:normAutofit/>
          </a:bodyPr>
          <a:lstStyle/>
          <a:p>
            <a:r>
              <a:rPr lang="en-AU"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Let’s look at some specific ideas...</a:t>
            </a:r>
            <a:endParaRPr lang="en-A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64075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715"/>
            <a:ext cx="9136380" cy="6846570"/>
          </a:xfrm>
          <a:prstGeom prst="rect">
            <a:avLst/>
          </a:prstGeom>
        </p:spPr>
      </p:pic>
      <p:sp>
        <p:nvSpPr>
          <p:cNvPr id="4" name="Title 3"/>
          <p:cNvSpPr>
            <a:spLocks noGrp="1"/>
          </p:cNvSpPr>
          <p:nvPr>
            <p:ph type="title"/>
          </p:nvPr>
        </p:nvSpPr>
        <p:spPr>
          <a:xfrm>
            <a:off x="190500" y="404019"/>
            <a:ext cx="8763000" cy="6049962"/>
          </a:xfrm>
          <a:solidFill>
            <a:srgbClr val="FFFFFF">
              <a:alpha val="50196"/>
            </a:srgbClr>
          </a:solidFill>
        </p:spPr>
        <p:txBody>
          <a:bodyPr>
            <a:noAutofit/>
          </a:bodyPr>
          <a:lstStyle/>
          <a:p>
            <a:r>
              <a:rPr lang="en-AU"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are the elements of a good game or activity in the classroom?</a:t>
            </a:r>
            <a:endParaRPr lang="en-AU"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2908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481" y="0"/>
            <a:ext cx="9196252" cy="6858000"/>
          </a:xfrm>
          <a:prstGeom prst="rect">
            <a:avLst/>
          </a:prstGeom>
        </p:spPr>
      </p:pic>
      <p:sp>
        <p:nvSpPr>
          <p:cNvPr id="2" name="Title 1"/>
          <p:cNvSpPr>
            <a:spLocks noGrp="1"/>
          </p:cNvSpPr>
          <p:nvPr>
            <p:ph type="title"/>
          </p:nvPr>
        </p:nvSpPr>
        <p:spPr>
          <a:xfrm>
            <a:off x="457200" y="274638"/>
            <a:ext cx="8229600" cy="1249362"/>
          </a:xfrm>
        </p:spPr>
        <p:txBody>
          <a:bodyPr>
            <a:noAutofit/>
          </a:bodyPr>
          <a:lstStyle/>
          <a:p>
            <a:r>
              <a:rPr lang="en-AU" sz="8000" b="1"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Surprise!</a:t>
            </a:r>
            <a:endParaRPr lang="en-AU" sz="8000" b="1"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37123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1" y="0"/>
            <a:ext cx="9196252" cy="6857999"/>
          </a:xfrm>
          <a:prstGeom prst="rect">
            <a:avLst/>
          </a:prstGeom>
        </p:spPr>
      </p:pic>
      <p:sp>
        <p:nvSpPr>
          <p:cNvPr id="2" name="Title 1"/>
          <p:cNvSpPr>
            <a:spLocks noGrp="1"/>
          </p:cNvSpPr>
          <p:nvPr>
            <p:ph type="title"/>
          </p:nvPr>
        </p:nvSpPr>
        <p:spPr/>
        <p:txBody>
          <a:bodyPr>
            <a:noAutofit/>
          </a:bodyPr>
          <a:lstStyle/>
          <a:p>
            <a:r>
              <a:rPr lang="en-A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Surprise!</a:t>
            </a:r>
            <a:endParaRPr lang="en-A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idx="1"/>
          </p:nvPr>
        </p:nvSpPr>
        <p:spPr>
          <a:xfrm>
            <a:off x="152400" y="1600200"/>
            <a:ext cx="8839200" cy="4525963"/>
          </a:xfrm>
        </p:spPr>
        <p:txBody>
          <a:bodyPr>
            <a:normAutofit lnSpcReduction="10000"/>
          </a:bodyPr>
          <a:lstStyle/>
          <a:p>
            <a:pPr marL="0" indent="0">
              <a:buNone/>
            </a:pPr>
            <a:r>
              <a:rPr lang="en-AU" sz="3600"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Something random or unexpected, such as:</a:t>
            </a:r>
          </a:p>
          <a:p>
            <a:pPr lvl="1">
              <a:lnSpc>
                <a:spcPct val="150000"/>
              </a:lnSpc>
              <a:buFont typeface="Courier New" panose="02070309020205020404" pitchFamily="49" charset="0"/>
              <a:buChar char="o"/>
            </a:pPr>
            <a:r>
              <a:rPr lang="en-AU"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Grouping</a:t>
            </a:r>
          </a:p>
          <a:p>
            <a:pPr lvl="1">
              <a:lnSpc>
                <a:spcPct val="150000"/>
              </a:lnSpc>
              <a:buFont typeface="Courier New" panose="02070309020205020404" pitchFamily="49" charset="0"/>
              <a:buChar char="o"/>
            </a:pPr>
            <a:r>
              <a:rPr lang="en-AU"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Taking turns</a:t>
            </a:r>
          </a:p>
          <a:p>
            <a:pPr lvl="1">
              <a:lnSpc>
                <a:spcPct val="150000"/>
              </a:lnSpc>
              <a:buFont typeface="Courier New" panose="02070309020205020404" pitchFamily="49" charset="0"/>
              <a:buChar char="o"/>
            </a:pPr>
            <a:r>
              <a:rPr lang="en-AU"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Questions</a:t>
            </a:r>
          </a:p>
          <a:p>
            <a:pPr lvl="1">
              <a:lnSpc>
                <a:spcPct val="150000"/>
              </a:lnSpc>
              <a:buFont typeface="Courier New" panose="02070309020205020404" pitchFamily="49" charset="0"/>
              <a:buChar char="o"/>
            </a:pPr>
            <a:r>
              <a:rPr lang="en-AU"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Points scored</a:t>
            </a:r>
          </a:p>
          <a:p>
            <a:pPr lvl="1">
              <a:buFont typeface="Courier New" panose="02070309020205020404" pitchFamily="49" charset="0"/>
              <a:buChar char="o"/>
            </a:pPr>
            <a:endParaRPr lang="en-AU" dirty="0"/>
          </a:p>
          <a:p>
            <a:pPr marL="57150" indent="0" algn="ctr">
              <a:buNone/>
            </a:pPr>
            <a:r>
              <a:rPr lang="en-AU" sz="3600"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It is possible for </a:t>
            </a:r>
            <a:r>
              <a:rPr lang="en-AU" sz="3600" b="1" u="sng"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anyone</a:t>
            </a:r>
            <a:r>
              <a:rPr lang="en-AU" sz="3600" b="1" dirty="0" smtClean="0">
                <a:ln w="18415" cmpd="sng">
                  <a:solidFill>
                    <a:srgbClr val="FF0000"/>
                  </a:solidFill>
                  <a:prstDash val="solid"/>
                </a:ln>
                <a:solidFill>
                  <a:schemeClr val="accent2">
                    <a:lumMod val="20000"/>
                    <a:lumOff val="80000"/>
                  </a:schemeClr>
                </a:solidFill>
                <a:effectLst>
                  <a:outerShdw blurRad="63500" dir="3600000" algn="tl" rotWithShape="0">
                    <a:srgbClr val="000000">
                      <a:alpha val="70000"/>
                    </a:srgbClr>
                  </a:outerShdw>
                </a:effectLst>
              </a:rPr>
              <a:t> to succeed or win.</a:t>
            </a:r>
          </a:p>
        </p:txBody>
      </p:sp>
    </p:spTree>
    <p:extLst>
      <p:ext uri="{BB962C8B-B14F-4D97-AF65-F5344CB8AC3E}">
        <p14:creationId xmlns:p14="http://schemas.microsoft.com/office/powerpoint/2010/main" val="28459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249362"/>
          </a:xfrm>
          <a:solidFill>
            <a:srgbClr val="FFFFFF">
              <a:alpha val="50196"/>
            </a:srgbClr>
          </a:solidFill>
        </p:spPr>
        <p:txBody>
          <a:bodyPr>
            <a:noAutofit/>
          </a:bodyPr>
          <a:lstStyle/>
          <a:p>
            <a:r>
              <a:rPr lang="en-AU" sz="8000" b="1" dirty="0" smtClean="0">
                <a:ln w="31550" cmpd="sng">
                  <a:solidFill>
                    <a:srgbClr val="0070C0"/>
                  </a:soli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rPr>
              <a:t>2. A Challenge</a:t>
            </a:r>
            <a:endParaRPr lang="en-AU" sz="8000" b="1" dirty="0">
              <a:ln w="31550" cmpd="sng">
                <a:solidFill>
                  <a:srgbClr val="0070C0"/>
                </a:solidFill>
                <a:prstDash val="solid"/>
              </a:ln>
              <a:solidFill>
                <a:schemeClr val="tx2">
                  <a:lumMod val="20000"/>
                  <a:lumOff val="8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22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solidFill>
            <a:srgbClr val="FFFFFF">
              <a:alpha val="50196"/>
            </a:srgbClr>
          </a:solidFill>
        </p:spPr>
        <p:txBody>
          <a:bodyPr>
            <a:noAutofit/>
          </a:bodyPr>
          <a:lstStyle/>
          <a:p>
            <a:r>
              <a:rPr lang="en-A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A Challenge</a:t>
            </a:r>
            <a:endParaRPr lang="en-A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idx="1"/>
          </p:nvPr>
        </p:nvSpPr>
        <p:spPr>
          <a:xfrm>
            <a:off x="457200" y="1600200"/>
            <a:ext cx="8229600" cy="4953000"/>
          </a:xfrm>
        </p:spPr>
        <p:txBody>
          <a:bodyPr>
            <a:normAutofit fontScale="92500"/>
          </a:bodyPr>
          <a:lstStyle/>
          <a:p>
            <a:pPr marL="0" indent="0">
              <a:lnSpc>
                <a:spcPct val="150000"/>
              </a:lnSpc>
              <a:buNone/>
            </a:pPr>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Children like to compete:</a:t>
            </a:r>
          </a:p>
          <a:p>
            <a:pPr lvl="1">
              <a:lnSpc>
                <a:spcPct val="150000"/>
              </a:lnSpc>
              <a:buFont typeface="Courier New" panose="02070309020205020404" pitchFamily="49" charset="0"/>
              <a:buChar char="o"/>
            </a:pPr>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Against themselves</a:t>
            </a:r>
          </a:p>
          <a:p>
            <a:pPr lvl="1">
              <a:lnSpc>
                <a:spcPct val="150000"/>
              </a:lnSpc>
              <a:buFont typeface="Courier New" panose="02070309020205020404" pitchFamily="49" charset="0"/>
              <a:buChar char="o"/>
            </a:pPr>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Against each other</a:t>
            </a:r>
          </a:p>
          <a:p>
            <a:pPr lvl="1">
              <a:lnSpc>
                <a:spcPct val="150000"/>
              </a:lnSpc>
              <a:buFont typeface="Courier New" panose="02070309020205020404" pitchFamily="49" charset="0"/>
              <a:buChar char="o"/>
            </a:pPr>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part of a team</a:t>
            </a:r>
          </a:p>
          <a:p>
            <a:pPr lvl="1">
              <a:lnSpc>
                <a:spcPct val="150000"/>
              </a:lnSpc>
              <a:buFont typeface="Courier New" panose="02070309020205020404" pitchFamily="49" charset="0"/>
              <a:buChar char="o"/>
            </a:pPr>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Cooperatively</a:t>
            </a:r>
          </a:p>
          <a:p>
            <a:endParaRPr lang="en-AU" dirty="0" smtClean="0"/>
          </a:p>
          <a:p>
            <a:pPr marL="0" indent="0">
              <a:buNone/>
            </a:pPr>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BUT Children should not be afraid of losing / failing.</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1974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4" y="-42000"/>
            <a:ext cx="9139072" cy="6900000"/>
          </a:xfrm>
          <a:prstGeom prst="rect">
            <a:avLst/>
          </a:prstGeom>
        </p:spPr>
      </p:pic>
      <p:sp>
        <p:nvSpPr>
          <p:cNvPr id="2" name="Title 1"/>
          <p:cNvSpPr>
            <a:spLocks noGrp="1"/>
          </p:cNvSpPr>
          <p:nvPr>
            <p:ph type="title"/>
          </p:nvPr>
        </p:nvSpPr>
        <p:spPr>
          <a:xfrm>
            <a:off x="457200" y="274638"/>
            <a:ext cx="8229600" cy="1325562"/>
          </a:xfrm>
        </p:spPr>
        <p:txBody>
          <a:bodyPr>
            <a:noAutofit/>
          </a:bodyPr>
          <a:lstStyle/>
          <a:p>
            <a:r>
              <a:rPr lang="en-AU" sz="8000" b="1" dirty="0" smtClean="0">
                <a:ln w="31550" cmpd="sng">
                  <a:solidFill>
                    <a:srgbClr val="00B050"/>
                  </a:solidFill>
                  <a:prstDash val="solid"/>
                </a:ln>
                <a:solidFill>
                  <a:schemeClr val="accent3">
                    <a:lumMod val="20000"/>
                    <a:lumOff val="80000"/>
                  </a:schemeClr>
                </a:solidFill>
                <a:effectLst>
                  <a:outerShdw blurRad="50800" dist="40000" dir="5400000" algn="tl" rotWithShape="0">
                    <a:srgbClr val="000000">
                      <a:shade val="5000"/>
                      <a:satMod val="120000"/>
                      <a:alpha val="33000"/>
                    </a:srgbClr>
                  </a:outerShdw>
                </a:effectLst>
              </a:rPr>
              <a:t>3. A Reward</a:t>
            </a:r>
            <a:endParaRPr lang="en-AU" sz="8000" b="1" dirty="0">
              <a:ln w="31550" cmpd="sng">
                <a:solidFill>
                  <a:srgbClr val="00B050"/>
                </a:solidFill>
                <a:prstDash val="solid"/>
              </a:ln>
              <a:solidFill>
                <a:schemeClr val="accent3">
                  <a:lumMod val="20000"/>
                  <a:lumOff val="8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156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144000" cy="6913453"/>
          </a:xfrm>
          <a:prstGeom prst="rect">
            <a:avLst/>
          </a:prstGeom>
        </p:spPr>
      </p:pic>
      <p:sp>
        <p:nvSpPr>
          <p:cNvPr id="2" name="Title 1"/>
          <p:cNvSpPr>
            <a:spLocks noGrp="1"/>
          </p:cNvSpPr>
          <p:nvPr>
            <p:ph type="title"/>
          </p:nvPr>
        </p:nvSpPr>
        <p:spPr/>
        <p:txBody>
          <a:bodyPr>
            <a:noAutofit/>
          </a:bodyPr>
          <a:lstStyle/>
          <a:p>
            <a:r>
              <a:rPr lang="en-AU"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A Reward</a:t>
            </a:r>
            <a:endParaRPr lang="en-A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p:cNvSpPr>
            <a:spLocks noGrp="1"/>
          </p:cNvSpPr>
          <p:nvPr>
            <p:ph idx="1"/>
          </p:nvPr>
        </p:nvSpPr>
        <p:spPr>
          <a:xfrm>
            <a:off x="228600" y="1371600"/>
            <a:ext cx="8686800" cy="5257800"/>
          </a:xfrm>
          <a:solidFill>
            <a:srgbClr val="FFFFFF">
              <a:alpha val="50196"/>
            </a:srgbClr>
          </a:solidFill>
        </p:spPr>
        <p:txBody>
          <a:bodyPr>
            <a:normAutofit fontScale="77500" lnSpcReduction="20000"/>
          </a:bodyPr>
          <a:lstStyle/>
          <a:p>
            <a:pPr marL="0" indent="0">
              <a:lnSpc>
                <a:spcPct val="150000"/>
              </a:lnSpc>
              <a:buNone/>
            </a:pPr>
            <a:r>
              <a:rPr lang="en-AU" b="1" dirty="0" smtClean="0">
                <a:ln w="18415" cmpd="sng">
                  <a:solidFill>
                    <a:schemeClr val="tx1"/>
                  </a:solidFill>
                  <a:prstDash val="solid"/>
                </a:ln>
                <a:effectLst>
                  <a:outerShdw blurRad="63500" dir="3600000" algn="tl" rotWithShape="0">
                    <a:srgbClr val="000000">
                      <a:alpha val="70000"/>
                    </a:srgbClr>
                  </a:outerShdw>
                </a:effectLst>
              </a:rPr>
              <a:t>Any kind of encouragement, such as:</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Encouraging words</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‘High Five’, or ‘fist bump’</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Applause from classmates</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Sweets, stickers, stationary, or toys</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Points or marks on a chart</a:t>
            </a:r>
          </a:p>
          <a:p>
            <a:pPr>
              <a:lnSpc>
                <a:spcPct val="150000"/>
              </a:lnSpc>
            </a:pPr>
            <a:r>
              <a:rPr lang="en-AU" dirty="0" smtClean="0">
                <a:ln w="18415" cmpd="sng">
                  <a:solidFill>
                    <a:schemeClr val="tx1"/>
                  </a:solidFill>
                  <a:prstDash val="solid"/>
                </a:ln>
                <a:effectLst>
                  <a:outerShdw blurRad="63500" dir="3600000" algn="tl" rotWithShape="0">
                    <a:srgbClr val="000000">
                      <a:alpha val="70000"/>
                    </a:srgbClr>
                  </a:outerShdw>
                </a:effectLst>
              </a:rPr>
              <a:t>Privileges such as choosing the next participant </a:t>
            </a:r>
          </a:p>
          <a:p>
            <a:pPr marL="0" indent="0" algn="ctr">
              <a:lnSpc>
                <a:spcPct val="150000"/>
              </a:lnSpc>
              <a:buNone/>
            </a:pPr>
            <a:r>
              <a:rPr lang="en-AU" sz="3800" b="1" dirty="0" smtClean="0">
                <a:ln w="18415" cmpd="sng">
                  <a:solidFill>
                    <a:schemeClr val="tx1"/>
                  </a:solidFill>
                  <a:prstDash val="solid"/>
                </a:ln>
                <a:solidFill>
                  <a:srgbClr val="FF0000"/>
                </a:solidFill>
                <a:effectLst>
                  <a:outerShdw blurRad="63500" dir="3600000" algn="tl" rotWithShape="0">
                    <a:srgbClr val="000000">
                      <a:alpha val="70000"/>
                    </a:srgbClr>
                  </a:outerShdw>
                </a:effectLst>
              </a:rPr>
              <a:t>Different children are motivated by different rewards</a:t>
            </a:r>
            <a:r>
              <a:rPr lang="en-AU" sz="3800" dirty="0" smtClean="0">
                <a:ln w="18415" cmpd="sng">
                  <a:solidFill>
                    <a:schemeClr val="tx1"/>
                  </a:solidFill>
                  <a:prstDash val="solid"/>
                </a:ln>
                <a:solidFill>
                  <a:srgbClr val="FF0000"/>
                </a:solidFill>
                <a:effectLst>
                  <a:outerShdw blurRad="63500" dir="3600000" algn="tl" rotWithShape="0">
                    <a:srgbClr val="000000">
                      <a:alpha val="70000"/>
                    </a:srgbClr>
                  </a:outerShdw>
                </a:effectLst>
              </a:rPr>
              <a:t>.</a:t>
            </a:r>
          </a:p>
          <a:p>
            <a:endParaRPr lang="en-AU" dirty="0"/>
          </a:p>
        </p:txBody>
      </p:sp>
    </p:spTree>
    <p:extLst>
      <p:ext uri="{BB962C8B-B14F-4D97-AF65-F5344CB8AC3E}">
        <p14:creationId xmlns:p14="http://schemas.microsoft.com/office/powerpoint/2010/main" val="27508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1554162"/>
          </a:xfrm>
          <a:solidFill>
            <a:srgbClr val="DC9940">
              <a:alpha val="40000"/>
            </a:srgbClr>
          </a:solidFill>
        </p:spPr>
        <p:txBody>
          <a:bodyPr>
            <a:no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Designing and Creating your own activities</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2057400"/>
            <a:ext cx="8229600" cy="4572000"/>
          </a:xfrm>
        </p:spPr>
        <p:txBody>
          <a:bodyPr>
            <a:normAutofit lnSpcReduction="10000"/>
          </a:bodyPr>
          <a:lstStyle/>
          <a:p>
            <a:pPr marL="0" indent="0">
              <a:buNone/>
            </a:pPr>
            <a:r>
              <a:rPr lang="en-AU" sz="3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Materials for games and activities need to be:</a:t>
            </a:r>
          </a:p>
          <a:p>
            <a:pPr lvl="2"/>
            <a:r>
              <a:rPr lang="en-AU" sz="32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Readily available</a:t>
            </a:r>
          </a:p>
          <a:p>
            <a:pPr lvl="2"/>
            <a:r>
              <a:rPr lang="en-AU" sz="32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Economical</a:t>
            </a:r>
          </a:p>
          <a:p>
            <a:pPr lvl="2"/>
            <a:r>
              <a:rPr lang="en-AU" sz="32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Adaptable</a:t>
            </a:r>
          </a:p>
          <a:p>
            <a:pPr lvl="2"/>
            <a:r>
              <a:rPr lang="en-AU" sz="32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Cheap and disposable, OR durable and reusable</a:t>
            </a:r>
          </a:p>
          <a:p>
            <a:pPr marL="514350" lvl="1" indent="0">
              <a:buNone/>
            </a:pPr>
            <a:r>
              <a:rPr lang="en-AU" sz="40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Game must be </a:t>
            </a:r>
            <a:r>
              <a:rPr lang="en-AU" sz="4400" b="1" i="1" dirty="0" smtClean="0">
                <a:ln w="18415" cmpd="sng">
                  <a:solidFill>
                    <a:srgbClr val="C00000"/>
                  </a:solidFill>
                  <a:prstDash val="solid"/>
                </a:ln>
                <a:solidFill>
                  <a:srgbClr val="FFFF00"/>
                </a:solidFill>
                <a:effectLst>
                  <a:outerShdw blurRad="63500" dir="3600000" algn="tl" rotWithShape="0">
                    <a:srgbClr val="000000">
                      <a:alpha val="70000"/>
                    </a:srgbClr>
                  </a:outerShdw>
                </a:effectLst>
              </a:rPr>
              <a:t>quick</a:t>
            </a:r>
            <a:r>
              <a:rPr lang="en-AU" sz="40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 to prepare</a:t>
            </a:r>
            <a:endParaRPr lang="en-AU" sz="40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511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351</Words>
  <Application>Microsoft Office PowerPoint</Application>
  <PresentationFormat>On-screen Show (4:3)</PresentationFormat>
  <Paragraphs>67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Games and Activities</vt:lpstr>
      <vt:lpstr>What are the elements of a good game or activity in the classroom?</vt:lpstr>
      <vt:lpstr>1. Surprise!</vt:lpstr>
      <vt:lpstr>1. Surprise!</vt:lpstr>
      <vt:lpstr>2. A Challenge</vt:lpstr>
      <vt:lpstr>2. A Challenge</vt:lpstr>
      <vt:lpstr>3. A Reward</vt:lpstr>
      <vt:lpstr>3. A Reward</vt:lpstr>
      <vt:lpstr>Designing and Creating your own activities</vt:lpstr>
      <vt:lpstr>Keep it simple</vt:lpstr>
      <vt:lpstr>Everybody can play</vt:lpstr>
      <vt:lpstr>Children can run the game</vt:lpstr>
      <vt:lpstr>Some other things to try:</vt:lpstr>
      <vt:lpstr>Sing, don’t shout</vt:lpstr>
      <vt:lpstr>Sing, don’t shout</vt:lpstr>
      <vt:lpstr>Rhythm and Movement</vt:lpstr>
      <vt:lpstr>Keep their hands busy</vt:lpstr>
      <vt:lpstr>Let’s look at some specific 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Activities</dc:title>
  <dc:creator>Acer</dc:creator>
  <cp:lastModifiedBy>Acer</cp:lastModifiedBy>
  <cp:revision>26</cp:revision>
  <dcterms:created xsi:type="dcterms:W3CDTF">2006-08-16T00:00:00Z</dcterms:created>
  <dcterms:modified xsi:type="dcterms:W3CDTF">2014-02-20T04:34:40Z</dcterms:modified>
</cp:coreProperties>
</file>