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5" r:id="rId3"/>
    <p:sldId id="266" r:id="rId4"/>
    <p:sldId id="267" r:id="rId5"/>
    <p:sldId id="268" r:id="rId6"/>
    <p:sldId id="269" r:id="rId7"/>
    <p:sldId id="270" r:id="rId8"/>
    <p:sldId id="271" r:id="rId9"/>
    <p:sldId id="272" r:id="rId10"/>
    <p:sldId id="257" r:id="rId11"/>
    <p:sldId id="258" r:id="rId12"/>
    <p:sldId id="259" r:id="rId13"/>
    <p:sldId id="260" r:id="rId14"/>
    <p:sldId id="261" r:id="rId15"/>
    <p:sldId id="262" r:id="rId16"/>
    <p:sldId id="263" r:id="rId17"/>
    <p:sldId id="264"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5" autoAdjust="0"/>
    <p:restoredTop sz="64740" autoAdjust="0"/>
  </p:normalViewPr>
  <p:slideViewPr>
    <p:cSldViewPr>
      <p:cViewPr varScale="1">
        <p:scale>
          <a:sx n="34" d="100"/>
          <a:sy n="34" d="100"/>
        </p:scale>
        <p:origin x="-1685"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F2171-658A-4E5E-A43F-2F30F3EBEBD3}" type="datetimeFigureOut">
              <a:rPr lang="en-AU" smtClean="0"/>
              <a:t>2/12/2013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0E5A94-0AB9-4C82-B32D-9746252B0F7D}" type="slidenum">
              <a:rPr lang="en-AU" smtClean="0"/>
              <a:t>‹#›</a:t>
            </a:fld>
            <a:endParaRPr lang="en-AU"/>
          </a:p>
        </p:txBody>
      </p:sp>
    </p:spTree>
    <p:extLst>
      <p:ext uri="{BB962C8B-B14F-4D97-AF65-F5344CB8AC3E}">
        <p14:creationId xmlns:p14="http://schemas.microsoft.com/office/powerpoint/2010/main" val="247435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Making</a:t>
            </a:r>
            <a:r>
              <a:rPr lang="en-AU" baseline="0" dirty="0" smtClean="0"/>
              <a:t> a pop-up little book adds wonder and surprise and delights young readers, as well as bringing the pleasure of creativity to its maker.</a:t>
            </a:r>
          </a:p>
          <a:p>
            <a:r>
              <a:rPr lang="en-AU" baseline="0" dirty="0" smtClean="0"/>
              <a:t>There does not need to be a pop-up on every single page, and even young children can be taught to insert at least one pop-up into their  little books.</a:t>
            </a:r>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1</a:t>
            </a:fld>
            <a:endParaRPr lang="en-AU"/>
          </a:p>
        </p:txBody>
      </p:sp>
    </p:spTree>
    <p:extLst>
      <p:ext uri="{BB962C8B-B14F-4D97-AF65-F5344CB8AC3E}">
        <p14:creationId xmlns:p14="http://schemas.microsoft.com/office/powerpoint/2010/main" val="4252020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With the pages and covers marked (as</a:t>
            </a:r>
            <a:r>
              <a:rPr lang="en-AU" baseline="0" dirty="0" smtClean="0"/>
              <a:t> suggested in the previous note), unfold the paper completely. </a:t>
            </a:r>
          </a:p>
          <a:p>
            <a:r>
              <a:rPr lang="en-AU" baseline="0" dirty="0" smtClean="0"/>
              <a:t>With the paper in ‘landscape’ position, fold the two outside edges to the middle of the paper.</a:t>
            </a:r>
          </a:p>
          <a:p>
            <a:r>
              <a:rPr lang="en-AU" baseline="0" dirty="0" smtClean="0"/>
              <a:t>(The cut section will be (horizontal) in the section of paper underneath, flat on the table.</a:t>
            </a:r>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10</a:t>
            </a:fld>
            <a:endParaRPr lang="en-AU"/>
          </a:p>
        </p:txBody>
      </p:sp>
    </p:spTree>
    <p:extLst>
      <p:ext uri="{BB962C8B-B14F-4D97-AF65-F5344CB8AC3E}">
        <p14:creationId xmlns:p14="http://schemas.microsoft.com/office/powerpoint/2010/main" val="3845503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Cuts and folds can be added to 3 of the 4 the folded</a:t>
            </a:r>
            <a:r>
              <a:rPr lang="en-AU" baseline="0" dirty="0" smtClean="0"/>
              <a:t> edges – not the front/back cover section.</a:t>
            </a:r>
          </a:p>
          <a:p>
            <a:r>
              <a:rPr lang="en-AU" baseline="0" dirty="0" smtClean="0"/>
              <a:t>Participants need to plan their story and pages before they make the cuts. (Previous experience in sessions 1 and 2 mill enable them to do this.)</a:t>
            </a:r>
          </a:p>
          <a:p>
            <a:r>
              <a:rPr lang="en-AU" dirty="0" smtClean="0"/>
              <a:t>The following slides show some examples of pop-ups.</a:t>
            </a:r>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11</a:t>
            </a:fld>
            <a:endParaRPr lang="en-AU"/>
          </a:p>
        </p:txBody>
      </p:sp>
    </p:spTree>
    <p:extLst>
      <p:ext uri="{BB962C8B-B14F-4D97-AF65-F5344CB8AC3E}">
        <p14:creationId xmlns:p14="http://schemas.microsoft.com/office/powerpoint/2010/main" val="2075497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with the pop-up card, creating a face for a character in the book requires 2 small cuts.</a:t>
            </a:r>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12</a:t>
            </a:fld>
            <a:endParaRPr lang="en-AU"/>
          </a:p>
        </p:txBody>
      </p:sp>
    </p:spTree>
    <p:extLst>
      <p:ext uri="{BB962C8B-B14F-4D97-AF65-F5344CB8AC3E}">
        <p14:creationId xmlns:p14="http://schemas.microsoft.com/office/powerpoint/2010/main" val="1238989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Drawing and writing will add interest to the pop-up page. </a:t>
            </a:r>
          </a:p>
          <a:p>
            <a:r>
              <a:rPr lang="en-AU" dirty="0" smtClean="0"/>
              <a:t>It is worth noting at this point that where the pop-up reveals a space (such as the inside of the mouth), the book-maker can choose to also add colour</a:t>
            </a:r>
            <a:r>
              <a:rPr lang="en-AU" baseline="0" dirty="0" smtClean="0"/>
              <a:t> or drawing inside the space on the page behind – taking care not to affect other pages.</a:t>
            </a:r>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13</a:t>
            </a:fld>
            <a:endParaRPr lang="en-AU"/>
          </a:p>
        </p:txBody>
      </p:sp>
    </p:spTree>
    <p:extLst>
      <p:ext uri="{BB962C8B-B14F-4D97-AF65-F5344CB8AC3E}">
        <p14:creationId xmlns:p14="http://schemas.microsoft.com/office/powerpoint/2010/main" val="3622554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single cut produces the form of a mouth or beak. Altering the position (higher/lower on the fold)</a:t>
            </a:r>
            <a:r>
              <a:rPr lang="en-AU" baseline="0" dirty="0" smtClean="0"/>
              <a:t> and/or</a:t>
            </a:r>
            <a:r>
              <a:rPr lang="en-AU" dirty="0" smtClean="0"/>
              <a:t> length of the cut and/or size and angles of the folded triangles will change the ‘character’ of the mouth.</a:t>
            </a:r>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14</a:t>
            </a:fld>
            <a:endParaRPr lang="en-AU"/>
          </a:p>
        </p:txBody>
      </p:sp>
    </p:spTree>
    <p:extLst>
      <p:ext uri="{BB962C8B-B14F-4D97-AF65-F5344CB8AC3E}">
        <p14:creationId xmlns:p14="http://schemas.microsoft.com/office/powerpoint/2010/main" val="331085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drawing, colouring and writing complete the effect. (Again colouring or drawing could</a:t>
            </a:r>
            <a:r>
              <a:rPr lang="en-AU" baseline="0" dirty="0" smtClean="0"/>
              <a:t> be carefully added inside the mouth area.)</a:t>
            </a:r>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15</a:t>
            </a:fld>
            <a:endParaRPr lang="en-AU"/>
          </a:p>
        </p:txBody>
      </p:sp>
    </p:spTree>
    <p:extLst>
      <p:ext uri="{BB962C8B-B14F-4D97-AF65-F5344CB8AC3E}">
        <p14:creationId xmlns:p14="http://schemas.microsoft.com/office/powerpoint/2010/main" val="733622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Two cuts are needed to make a ‘box’ shape.</a:t>
            </a:r>
          </a:p>
          <a:p>
            <a:endParaRPr lang="en-AU" dirty="0" smtClean="0"/>
          </a:p>
          <a:p>
            <a:r>
              <a:rPr lang="en-AU" dirty="0" smtClean="0"/>
              <a:t>A straight cut at the bottom and an angled cut at the top (with a fold parallel to the fold edge) can produce a traditional house shape with a sloping roof.</a:t>
            </a:r>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16</a:t>
            </a:fld>
            <a:endParaRPr lang="en-AU"/>
          </a:p>
        </p:txBody>
      </p:sp>
    </p:spTree>
    <p:extLst>
      <p:ext uri="{BB962C8B-B14F-4D97-AF65-F5344CB8AC3E}">
        <p14:creationId xmlns:p14="http://schemas.microsoft.com/office/powerpoint/2010/main" val="2529574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Here the box shape has been drawn in to become an interesting gift,</a:t>
            </a:r>
            <a:r>
              <a:rPr lang="en-AU" baseline="0" dirty="0" smtClean="0"/>
              <a:t> full of mystery.</a:t>
            </a:r>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17</a:t>
            </a:fld>
            <a:endParaRPr lang="en-AU"/>
          </a:p>
        </p:txBody>
      </p:sp>
    </p:spTree>
    <p:extLst>
      <p:ext uri="{BB962C8B-B14F-4D97-AF65-F5344CB8AC3E}">
        <p14:creationId xmlns:p14="http://schemas.microsoft.com/office/powerpoint/2010/main" val="1714167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Turning the book to ‘landscape’ format allows the box pop-ups to become buildings of different</a:t>
            </a:r>
            <a:r>
              <a:rPr lang="en-AU" baseline="0" dirty="0" smtClean="0"/>
              <a:t> sizes.</a:t>
            </a:r>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18</a:t>
            </a:fld>
            <a:endParaRPr lang="en-AU"/>
          </a:p>
        </p:txBody>
      </p:sp>
    </p:spTree>
    <p:extLst>
      <p:ext uri="{BB962C8B-B14F-4D97-AF65-F5344CB8AC3E}">
        <p14:creationId xmlns:p14="http://schemas.microsoft.com/office/powerpoint/2010/main" val="1980969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Participants may choose to only put</a:t>
            </a:r>
            <a:r>
              <a:rPr lang="en-AU" baseline="0" dirty="0" smtClean="0"/>
              <a:t> a pop-up on one or two of the three internal (double) pages, allowing more room for telling </a:t>
            </a:r>
            <a:r>
              <a:rPr lang="en-AU" baseline="0" smtClean="0"/>
              <a:t>the story.</a:t>
            </a:r>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19</a:t>
            </a:fld>
            <a:endParaRPr lang="en-AU"/>
          </a:p>
        </p:txBody>
      </p:sp>
    </p:spTree>
    <p:extLst>
      <p:ext uri="{BB962C8B-B14F-4D97-AF65-F5344CB8AC3E}">
        <p14:creationId xmlns:p14="http://schemas.microsoft.com/office/powerpoint/2010/main" val="59699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with the basic Little</a:t>
            </a:r>
            <a:r>
              <a:rPr lang="en-AU" baseline="0" dirty="0" smtClean="0"/>
              <a:t> Book, the required materials are a workspace (desk or table), paper, scissors, and drawing materials. For a pop-up book, better results will be achieved with better quality (thicker, stiffer) paper, but this is not essential.</a:t>
            </a:r>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2</a:t>
            </a:fld>
            <a:endParaRPr lang="en-AU"/>
          </a:p>
        </p:txBody>
      </p:sp>
    </p:spTree>
    <p:extLst>
      <p:ext uri="{BB962C8B-B14F-4D97-AF65-F5344CB8AC3E}">
        <p14:creationId xmlns:p14="http://schemas.microsoft.com/office/powerpoint/2010/main" val="15619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Go through the steps to create the basic little book. </a:t>
            </a:r>
            <a:r>
              <a:rPr lang="en-AU" i="1" dirty="0" smtClean="0"/>
              <a:t>(The steps are repeated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Firstly, fold the paper neatly in half, and crease the fold.</a:t>
            </a:r>
          </a:p>
          <a:p>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3</a:t>
            </a:fld>
            <a:endParaRPr lang="en-AU"/>
          </a:p>
        </p:txBody>
      </p:sp>
    </p:spTree>
    <p:extLst>
      <p:ext uri="{BB962C8B-B14F-4D97-AF65-F5344CB8AC3E}">
        <p14:creationId xmlns:p14="http://schemas.microsoft.com/office/powerpoint/2010/main" val="63560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Secondly, fold the paper again, being careful to make sure the edges line up neatly, and crease the fold well.</a:t>
            </a:r>
          </a:p>
          <a:p>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4</a:t>
            </a:fld>
            <a:endParaRPr lang="en-AU"/>
          </a:p>
        </p:txBody>
      </p:sp>
    </p:spTree>
    <p:extLst>
      <p:ext uri="{BB962C8B-B14F-4D97-AF65-F5344CB8AC3E}">
        <p14:creationId xmlns:p14="http://schemas.microsoft.com/office/powerpoint/2010/main" val="3400614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Thirdly, fold the paper one more</a:t>
            </a:r>
            <a:r>
              <a:rPr lang="en-AU" baseline="0" dirty="0" smtClean="0"/>
              <a:t> time. At this stage younger students may need assistance to make sure they can complete a neat fold.</a:t>
            </a:r>
            <a:endParaRPr lang="en-AU" dirty="0" smtClean="0"/>
          </a:p>
          <a:p>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5</a:t>
            </a:fld>
            <a:endParaRPr lang="en-AU"/>
          </a:p>
        </p:txBody>
      </p:sp>
    </p:spTree>
    <p:extLst>
      <p:ext uri="{BB962C8B-B14F-4D97-AF65-F5344CB8AC3E}">
        <p14:creationId xmlns:p14="http://schemas.microsoft.com/office/powerpoint/2010/main" val="46741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Now, unfold </a:t>
            </a:r>
            <a:r>
              <a:rPr lang="en-AU" u="sng" dirty="0" smtClean="0"/>
              <a:t>back to the first fold.</a:t>
            </a:r>
          </a:p>
          <a:p>
            <a:r>
              <a:rPr lang="en-AU" u="none" dirty="0" smtClean="0"/>
              <a:t>Take the scissors and cut from the </a:t>
            </a:r>
            <a:r>
              <a:rPr lang="en-AU" b="1" u="sng" dirty="0" smtClean="0"/>
              <a:t>folded edge</a:t>
            </a:r>
            <a:r>
              <a:rPr lang="en-AU" b="1" u="sng" baseline="0" dirty="0" smtClean="0"/>
              <a:t> </a:t>
            </a:r>
            <a:r>
              <a:rPr lang="en-AU" u="none" baseline="0" dirty="0" smtClean="0"/>
              <a:t>to the fold mark half way through. Again, young children will need extra supervision at this point. </a:t>
            </a:r>
          </a:p>
          <a:p>
            <a:r>
              <a:rPr lang="en-AU" u="none" baseline="0" dirty="0" smtClean="0"/>
              <a:t>As this is the only cut (unless you are making pop-up books), in a classroom situation a few pairs of scissors can be passed around and then removed.</a:t>
            </a:r>
            <a:endParaRPr lang="en-AU" u="none" dirty="0" smtClean="0"/>
          </a:p>
          <a:p>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6</a:t>
            </a:fld>
            <a:endParaRPr lang="en-AU"/>
          </a:p>
        </p:txBody>
      </p:sp>
    </p:spTree>
    <p:extLst>
      <p:ext uri="{BB962C8B-B14F-4D97-AF65-F5344CB8AC3E}">
        <p14:creationId xmlns:p14="http://schemas.microsoft.com/office/powerpoint/2010/main" val="4173602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Open</a:t>
            </a:r>
            <a:r>
              <a:rPr lang="en-AU" baseline="0" dirty="0" smtClean="0"/>
              <a:t> the paper, and re-fold it the other way – keeping the same side of the paper on the outside. (Remember this can be done on re-cycled paper and the used side needs to stay inside.) If students open the paper and fold it outwards the other way then the next step will not work. </a:t>
            </a:r>
          </a:p>
          <a:p>
            <a:r>
              <a:rPr lang="en-AU" baseline="0" dirty="0" smtClean="0"/>
              <a:t>The paper is now folded longways, with the small cut section at the top as shown.</a:t>
            </a:r>
            <a:endParaRPr lang="en-AU" dirty="0" smtClean="0"/>
          </a:p>
          <a:p>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7</a:t>
            </a:fld>
            <a:endParaRPr lang="en-AU"/>
          </a:p>
        </p:txBody>
      </p:sp>
    </p:spTree>
    <p:extLst>
      <p:ext uri="{BB962C8B-B14F-4D97-AF65-F5344CB8AC3E}">
        <p14:creationId xmlns:p14="http://schemas.microsoft.com/office/powerpoint/2010/main" val="213043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This is when the ‘magic’ happens. Hold the two ends and push them together as shown. The cut section will open a hole in the middle.</a:t>
            </a:r>
          </a:p>
          <a:p>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8</a:t>
            </a:fld>
            <a:endParaRPr lang="en-AU"/>
          </a:p>
        </p:txBody>
      </p:sp>
    </p:spTree>
    <p:extLst>
      <p:ext uri="{BB962C8B-B14F-4D97-AF65-F5344CB8AC3E}">
        <p14:creationId xmlns:p14="http://schemas.microsoft.com/office/powerpoint/2010/main" val="825114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Push until the paper folds</a:t>
            </a:r>
            <a:r>
              <a:rPr lang="en-AU" baseline="0" dirty="0" smtClean="0"/>
              <a:t> right up into a little book. Bring the outside pages around to form the covers, and press the folds neatly into place.</a:t>
            </a:r>
            <a:endParaRPr lang="en-AU" dirty="0" smtClean="0"/>
          </a:p>
          <a:p>
            <a:r>
              <a:rPr lang="en-AU" dirty="0" smtClean="0"/>
              <a:t> At this stage each participant should be holding</a:t>
            </a:r>
            <a:r>
              <a:rPr lang="en-AU" baseline="0" dirty="0" smtClean="0"/>
              <a:t> a completed basic little book.</a:t>
            </a:r>
          </a:p>
          <a:p>
            <a:endParaRPr lang="en-AU" baseline="0" dirty="0" smtClean="0"/>
          </a:p>
          <a:p>
            <a:r>
              <a:rPr lang="en-AU" baseline="0" dirty="0" smtClean="0"/>
              <a:t>It is a good idea for each participant to mark (in pencil) each page and the front and back covers of the little book. This will help them to remember which way up each page is and where to put the pop-ups.</a:t>
            </a:r>
            <a:endParaRPr lang="en-AU" dirty="0"/>
          </a:p>
        </p:txBody>
      </p:sp>
      <p:sp>
        <p:nvSpPr>
          <p:cNvPr id="4" name="Slide Number Placeholder 3"/>
          <p:cNvSpPr>
            <a:spLocks noGrp="1"/>
          </p:cNvSpPr>
          <p:nvPr>
            <p:ph type="sldNum" sz="quarter" idx="10"/>
          </p:nvPr>
        </p:nvSpPr>
        <p:spPr/>
        <p:txBody>
          <a:bodyPr/>
          <a:lstStyle/>
          <a:p>
            <a:fld id="{450E5A94-0AB9-4C82-B32D-9746252B0F7D}" type="slidenum">
              <a:rPr lang="en-AU" smtClean="0"/>
              <a:t>9</a:t>
            </a:fld>
            <a:endParaRPr lang="en-AU"/>
          </a:p>
        </p:txBody>
      </p:sp>
    </p:spTree>
    <p:extLst>
      <p:ext uri="{BB962C8B-B14F-4D97-AF65-F5344CB8AC3E}">
        <p14:creationId xmlns:p14="http://schemas.microsoft.com/office/powerpoint/2010/main" val="3318103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Pop-Up Books</a:t>
            </a:r>
            <a:endParaRPr lang="en-AU"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descr="P1000091.JPG"/>
          <p:cNvPicPr>
            <a:picLocks noChangeAspect="1"/>
          </p:cNvPicPr>
          <p:nvPr/>
        </p:nvPicPr>
        <p:blipFill>
          <a:blip r:embed="rId3" cstate="screen"/>
          <a:stretch>
            <a:fillRect/>
          </a:stretch>
        </p:blipFill>
        <p:spPr>
          <a:xfrm>
            <a:off x="685800" y="1492396"/>
            <a:ext cx="3048000" cy="2663840"/>
          </a:xfrm>
          <a:prstGeom prst="rect">
            <a:avLst/>
          </a:prstGeom>
          <a:ln>
            <a:noFill/>
          </a:ln>
          <a:effectLst>
            <a:outerShdw blurRad="292100" dist="139700" dir="2700000" algn="tl" rotWithShape="0">
              <a:srgbClr val="333333">
                <a:alpha val="65000"/>
              </a:srgbClr>
            </a:outerShdw>
          </a:effectLst>
        </p:spPr>
      </p:pic>
      <p:pic>
        <p:nvPicPr>
          <p:cNvPr id="4" name="Picture 3" descr="P1000094.JPG"/>
          <p:cNvPicPr>
            <a:picLocks noChangeAspect="1"/>
          </p:cNvPicPr>
          <p:nvPr/>
        </p:nvPicPr>
        <p:blipFill>
          <a:blip r:embed="rId4" cstate="screen"/>
          <a:stretch>
            <a:fillRect/>
          </a:stretch>
        </p:blipFill>
        <p:spPr>
          <a:xfrm>
            <a:off x="5270225" y="1295400"/>
            <a:ext cx="3480350" cy="2768837"/>
          </a:xfrm>
          <a:prstGeom prst="rect">
            <a:avLst/>
          </a:prstGeom>
        </p:spPr>
      </p:pic>
      <p:pic>
        <p:nvPicPr>
          <p:cNvPr id="5" name="Picture 4" descr="P1000096.JPG"/>
          <p:cNvPicPr>
            <a:picLocks noChangeAspect="1"/>
          </p:cNvPicPr>
          <p:nvPr/>
        </p:nvPicPr>
        <p:blipFill>
          <a:blip r:embed="rId5" cstate="screen"/>
          <a:stretch>
            <a:fillRect/>
          </a:stretch>
        </p:blipFill>
        <p:spPr>
          <a:xfrm>
            <a:off x="2513855" y="4267200"/>
            <a:ext cx="4725890" cy="245924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bg1"/>
          </a:solidFill>
          <a:effectLst>
            <a:outerShdw blurRad="50800" dist="38100" dir="2700000" algn="tl" rotWithShape="0">
              <a:prstClr val="black">
                <a:alpha val="40000"/>
              </a:prstClr>
            </a:outerShdw>
          </a:effectLst>
        </p:spPr>
        <p:txBody>
          <a:bodyPr/>
          <a:lstStyle/>
          <a:p>
            <a:r>
              <a:rPr lang="en-AU" dirty="0" smtClean="0"/>
              <a:t>Folding for pop-ups:</a:t>
            </a:r>
            <a:endParaRPr lang="en-AU" dirty="0"/>
          </a:p>
        </p:txBody>
      </p:sp>
      <p:pic>
        <p:nvPicPr>
          <p:cNvPr id="3" name="Picture 2" descr="P1000099.JPG"/>
          <p:cNvPicPr>
            <a:picLocks noChangeAspect="1"/>
          </p:cNvPicPr>
          <p:nvPr/>
        </p:nvPicPr>
        <p:blipFill>
          <a:blip r:embed="rId3" cstate="screen"/>
          <a:stretch>
            <a:fillRect/>
          </a:stretch>
        </p:blipFill>
        <p:spPr>
          <a:xfrm>
            <a:off x="5486400" y="1878484"/>
            <a:ext cx="3429000" cy="4635917"/>
          </a:xfrm>
          <a:prstGeom prst="rect">
            <a:avLst/>
          </a:prstGeom>
        </p:spPr>
      </p:pic>
      <p:pic>
        <p:nvPicPr>
          <p:cNvPr id="5" name="Picture 4" descr="P1000098.JPG"/>
          <p:cNvPicPr>
            <a:picLocks noChangeAspect="1"/>
          </p:cNvPicPr>
          <p:nvPr/>
        </p:nvPicPr>
        <p:blipFill>
          <a:blip r:embed="rId4" cstate="screen"/>
          <a:stretch>
            <a:fillRect/>
          </a:stretch>
        </p:blipFill>
        <p:spPr>
          <a:xfrm>
            <a:off x="235576" y="1752600"/>
            <a:ext cx="4177047" cy="2769054"/>
          </a:xfrm>
          <a:prstGeom prst="rect">
            <a:avLst/>
          </a:prstGeom>
        </p:spPr>
      </p:pic>
      <p:sp>
        <p:nvSpPr>
          <p:cNvPr id="4" name="Right Arrow 3"/>
          <p:cNvSpPr/>
          <p:nvPr/>
        </p:nvSpPr>
        <p:spPr>
          <a:xfrm>
            <a:off x="4648200" y="2590800"/>
            <a:ext cx="6096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228600" y="4724400"/>
            <a:ext cx="4495800" cy="58477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AU" sz="3200" dirty="0" smtClean="0"/>
              <a:t>Unfold paper completely</a:t>
            </a:r>
            <a:endParaRPr lang="en-AU" sz="3200" dirty="0"/>
          </a:p>
        </p:txBody>
      </p:sp>
      <p:sp>
        <p:nvSpPr>
          <p:cNvPr id="7" name="TextBox 6"/>
          <p:cNvSpPr txBox="1"/>
          <p:nvPr/>
        </p:nvSpPr>
        <p:spPr>
          <a:xfrm>
            <a:off x="228600" y="5562600"/>
            <a:ext cx="4724400" cy="58477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AU" sz="3200" dirty="0" smtClean="0"/>
              <a:t>Fold edges in to the middle</a:t>
            </a:r>
            <a:endParaRPr lang="en-AU" sz="32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9"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705600" cy="868362"/>
          </a:xfrm>
          <a:solidFill>
            <a:schemeClr val="bg1"/>
          </a:solidFill>
          <a:effectLst>
            <a:outerShdw blurRad="50800" dist="38100" dir="2700000" algn="tl" rotWithShape="0">
              <a:prstClr val="black">
                <a:alpha val="40000"/>
              </a:prstClr>
            </a:outerShdw>
          </a:effectLst>
        </p:spPr>
        <p:txBody>
          <a:bodyPr/>
          <a:lstStyle/>
          <a:p>
            <a:r>
              <a:rPr lang="en-AU" dirty="0" smtClean="0"/>
              <a:t>Little cuts for pop-ups:</a:t>
            </a:r>
            <a:endParaRPr lang="en-AU" dirty="0"/>
          </a:p>
        </p:txBody>
      </p:sp>
      <p:pic>
        <p:nvPicPr>
          <p:cNvPr id="3" name="Picture 2" descr="P1000101.JPG"/>
          <p:cNvPicPr>
            <a:picLocks noChangeAspect="1"/>
          </p:cNvPicPr>
          <p:nvPr/>
        </p:nvPicPr>
        <p:blipFill>
          <a:blip r:embed="rId3" cstate="screen"/>
          <a:stretch>
            <a:fillRect/>
          </a:stretch>
        </p:blipFill>
        <p:spPr>
          <a:xfrm>
            <a:off x="2590800" y="1408136"/>
            <a:ext cx="4038600" cy="5159328"/>
          </a:xfrm>
          <a:prstGeom prst="rect">
            <a:avLst/>
          </a:prstGeom>
        </p:spPr>
      </p:pic>
      <p:sp>
        <p:nvSpPr>
          <p:cNvPr id="4" name="TextBox 3"/>
          <p:cNvSpPr txBox="1"/>
          <p:nvPr/>
        </p:nvSpPr>
        <p:spPr>
          <a:xfrm>
            <a:off x="6858000" y="2438400"/>
            <a:ext cx="1905000" cy="95410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AU" sz="2800" dirty="0" smtClean="0"/>
              <a:t>Book Cover</a:t>
            </a:r>
          </a:p>
          <a:p>
            <a:r>
              <a:rPr lang="en-AU" sz="2800" dirty="0" smtClean="0"/>
              <a:t>(no cuts)</a:t>
            </a:r>
            <a:endParaRPr lang="en-AU" sz="2800" dirty="0"/>
          </a:p>
        </p:txBody>
      </p:sp>
      <p:sp>
        <p:nvSpPr>
          <p:cNvPr id="5" name="TextBox 4"/>
          <p:cNvSpPr txBox="1"/>
          <p:nvPr/>
        </p:nvSpPr>
        <p:spPr>
          <a:xfrm>
            <a:off x="7162800" y="4343400"/>
            <a:ext cx="990600" cy="52322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AU" sz="2800" dirty="0" smtClean="0"/>
              <a:t>Nose</a:t>
            </a:r>
            <a:endParaRPr lang="en-AU" sz="2800" dirty="0"/>
          </a:p>
        </p:txBody>
      </p:sp>
      <p:sp>
        <p:nvSpPr>
          <p:cNvPr id="6" name="TextBox 5"/>
          <p:cNvSpPr txBox="1"/>
          <p:nvPr/>
        </p:nvSpPr>
        <p:spPr>
          <a:xfrm>
            <a:off x="7239000" y="5334000"/>
            <a:ext cx="1295400" cy="52322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AU" sz="2800" dirty="0" smtClean="0"/>
              <a:t>Mouth</a:t>
            </a:r>
            <a:endParaRPr lang="en-AU" sz="2800" dirty="0"/>
          </a:p>
        </p:txBody>
      </p:sp>
      <p:sp>
        <p:nvSpPr>
          <p:cNvPr id="7" name="TextBox 6"/>
          <p:cNvSpPr txBox="1"/>
          <p:nvPr/>
        </p:nvSpPr>
        <p:spPr>
          <a:xfrm>
            <a:off x="228600" y="5105400"/>
            <a:ext cx="1905000" cy="95410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AU" sz="2800" dirty="0" smtClean="0"/>
              <a:t>Mouth or beak (duck)</a:t>
            </a:r>
            <a:endParaRPr lang="en-AU" sz="2800" dirty="0"/>
          </a:p>
        </p:txBody>
      </p:sp>
      <p:sp>
        <p:nvSpPr>
          <p:cNvPr id="8" name="TextBox 7"/>
          <p:cNvSpPr txBox="1"/>
          <p:nvPr/>
        </p:nvSpPr>
        <p:spPr>
          <a:xfrm>
            <a:off x="1066800" y="2667000"/>
            <a:ext cx="838200" cy="52322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AU" sz="2800" dirty="0" smtClean="0"/>
              <a:t>Box</a:t>
            </a:r>
            <a:endParaRPr lang="en-AU" sz="2800" dirty="0"/>
          </a:p>
        </p:txBody>
      </p:sp>
      <p:sp>
        <p:nvSpPr>
          <p:cNvPr id="9" name="Left Arrow 8"/>
          <p:cNvSpPr/>
          <p:nvPr/>
        </p:nvSpPr>
        <p:spPr>
          <a:xfrm>
            <a:off x="6172200" y="2590800"/>
            <a:ext cx="6858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Left Arrow 9"/>
          <p:cNvSpPr/>
          <p:nvPr/>
        </p:nvSpPr>
        <p:spPr>
          <a:xfrm>
            <a:off x="6553200" y="4495800"/>
            <a:ext cx="6858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Left Arrow 10"/>
          <p:cNvSpPr/>
          <p:nvPr/>
        </p:nvSpPr>
        <p:spPr>
          <a:xfrm>
            <a:off x="6553200" y="5486400"/>
            <a:ext cx="6858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Left Arrow 11"/>
          <p:cNvSpPr/>
          <p:nvPr/>
        </p:nvSpPr>
        <p:spPr>
          <a:xfrm flipH="1">
            <a:off x="2057400" y="5257800"/>
            <a:ext cx="6858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Left Arrow 12"/>
          <p:cNvSpPr/>
          <p:nvPr/>
        </p:nvSpPr>
        <p:spPr>
          <a:xfrm flipH="1">
            <a:off x="2133600" y="2743200"/>
            <a:ext cx="6858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bg1"/>
          </a:solidFill>
          <a:effectLst>
            <a:outerShdw blurRad="50800" dist="38100" dir="2700000" algn="tl" rotWithShape="0">
              <a:prstClr val="black">
                <a:alpha val="40000"/>
              </a:prstClr>
            </a:outerShdw>
          </a:effectLst>
        </p:spPr>
        <p:txBody>
          <a:bodyPr/>
          <a:lstStyle/>
          <a:p>
            <a:r>
              <a:rPr lang="en-AU" dirty="0" smtClean="0"/>
              <a:t>Face – nose and mouth pop-ups</a:t>
            </a:r>
            <a:endParaRPr lang="en-AU" dirty="0"/>
          </a:p>
        </p:txBody>
      </p:sp>
      <p:pic>
        <p:nvPicPr>
          <p:cNvPr id="3" name="Picture 2" descr="P1000102.JPG"/>
          <p:cNvPicPr>
            <a:picLocks noChangeAspect="1"/>
          </p:cNvPicPr>
          <p:nvPr/>
        </p:nvPicPr>
        <p:blipFill>
          <a:blip r:embed="rId3" cstate="screen"/>
          <a:stretch>
            <a:fillRect/>
          </a:stretch>
        </p:blipFill>
        <p:spPr>
          <a:xfrm>
            <a:off x="1092837" y="1395589"/>
            <a:ext cx="6958326" cy="5310011"/>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bg1"/>
          </a:solidFill>
          <a:effectLst>
            <a:outerShdw blurRad="50800" dist="38100" dir="2700000" algn="tl" rotWithShape="0">
              <a:prstClr val="black">
                <a:alpha val="40000"/>
              </a:prstClr>
            </a:outerShdw>
          </a:effectLst>
        </p:spPr>
        <p:txBody>
          <a:bodyPr/>
          <a:lstStyle/>
          <a:p>
            <a:r>
              <a:rPr lang="en-AU" dirty="0" smtClean="0"/>
              <a:t>A character quickly develops</a:t>
            </a:r>
            <a:endParaRPr lang="en-AU" dirty="0"/>
          </a:p>
        </p:txBody>
      </p:sp>
      <p:pic>
        <p:nvPicPr>
          <p:cNvPr id="3" name="Picture 2" descr="P1000106.JPG"/>
          <p:cNvPicPr>
            <a:picLocks noChangeAspect="1"/>
          </p:cNvPicPr>
          <p:nvPr/>
        </p:nvPicPr>
        <p:blipFill>
          <a:blip r:embed="rId3" cstate="screen"/>
          <a:stretch>
            <a:fillRect/>
          </a:stretch>
        </p:blipFill>
        <p:spPr>
          <a:xfrm>
            <a:off x="1144930" y="1371600"/>
            <a:ext cx="7006539" cy="5257800"/>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bg1"/>
          </a:solidFill>
          <a:effectLst>
            <a:outerShdw blurRad="50800" dist="38100" dir="2700000" algn="tl" rotWithShape="0">
              <a:prstClr val="black">
                <a:alpha val="40000"/>
              </a:prstClr>
            </a:outerShdw>
          </a:effectLst>
        </p:spPr>
        <p:txBody>
          <a:bodyPr/>
          <a:lstStyle/>
          <a:p>
            <a:r>
              <a:rPr lang="en-AU" dirty="0" smtClean="0"/>
              <a:t>Duck Beak or Animal Mouth</a:t>
            </a:r>
            <a:endParaRPr lang="en-AU" dirty="0"/>
          </a:p>
        </p:txBody>
      </p:sp>
      <p:pic>
        <p:nvPicPr>
          <p:cNvPr id="3" name="Picture 2" descr="P1000102.JPG"/>
          <p:cNvPicPr>
            <a:picLocks noChangeAspect="1"/>
          </p:cNvPicPr>
          <p:nvPr/>
        </p:nvPicPr>
        <p:blipFill>
          <a:blip r:embed="rId3" cstate="screen"/>
          <a:stretch>
            <a:fillRect/>
          </a:stretch>
        </p:blipFill>
        <p:spPr>
          <a:xfrm>
            <a:off x="1091135" y="1403841"/>
            <a:ext cx="6961731" cy="5193317"/>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bg1"/>
          </a:solidFill>
          <a:effectLst>
            <a:outerShdw blurRad="50800" dist="38100" dir="2700000" algn="tl" rotWithShape="0">
              <a:prstClr val="black">
                <a:alpha val="40000"/>
              </a:prstClr>
            </a:outerShdw>
          </a:effectLst>
        </p:spPr>
        <p:txBody>
          <a:bodyPr/>
          <a:lstStyle/>
          <a:p>
            <a:r>
              <a:rPr lang="en-AU" dirty="0" smtClean="0"/>
              <a:t>Any animal will do</a:t>
            </a:r>
            <a:endParaRPr lang="en-AU" dirty="0"/>
          </a:p>
        </p:txBody>
      </p:sp>
      <p:pic>
        <p:nvPicPr>
          <p:cNvPr id="3" name="Picture 2" descr="P1000107.JPG"/>
          <p:cNvPicPr>
            <a:picLocks noChangeAspect="1"/>
          </p:cNvPicPr>
          <p:nvPr/>
        </p:nvPicPr>
        <p:blipFill>
          <a:blip r:embed="rId3" cstate="screen"/>
          <a:stretch>
            <a:fillRect/>
          </a:stretch>
        </p:blipFill>
        <p:spPr>
          <a:xfrm>
            <a:off x="898184" y="1219200"/>
            <a:ext cx="7347632" cy="5496169"/>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bg1"/>
          </a:solidFill>
          <a:effectLst>
            <a:outerShdw blurRad="50800" dist="38100" dir="2700000" algn="tl" rotWithShape="0">
              <a:prstClr val="black">
                <a:alpha val="40000"/>
              </a:prstClr>
            </a:outerShdw>
          </a:effectLst>
        </p:spPr>
        <p:txBody>
          <a:bodyPr/>
          <a:lstStyle/>
          <a:p>
            <a:r>
              <a:rPr lang="en-AU" dirty="0" smtClean="0"/>
              <a:t>Box or Furniture or Item</a:t>
            </a:r>
            <a:endParaRPr lang="en-AU" dirty="0"/>
          </a:p>
        </p:txBody>
      </p:sp>
      <p:pic>
        <p:nvPicPr>
          <p:cNvPr id="3" name="Picture 2" descr="P1000102.JPG"/>
          <p:cNvPicPr>
            <a:picLocks noChangeAspect="1"/>
          </p:cNvPicPr>
          <p:nvPr/>
        </p:nvPicPr>
        <p:blipFill>
          <a:blip r:embed="rId3" cstate="screen"/>
          <a:stretch>
            <a:fillRect/>
          </a:stretch>
        </p:blipFill>
        <p:spPr>
          <a:xfrm>
            <a:off x="1210945" y="1402120"/>
            <a:ext cx="6722110" cy="5044360"/>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bg1"/>
          </a:solidFill>
          <a:effectLst>
            <a:outerShdw blurRad="50800" dist="38100" dir="2700000" algn="tl" rotWithShape="0">
              <a:prstClr val="black">
                <a:alpha val="40000"/>
              </a:prstClr>
            </a:outerShdw>
          </a:effectLst>
        </p:spPr>
        <p:txBody>
          <a:bodyPr/>
          <a:lstStyle/>
          <a:p>
            <a:r>
              <a:rPr lang="en-AU" dirty="0" smtClean="0"/>
              <a:t>Something cube-shaped</a:t>
            </a:r>
            <a:endParaRPr lang="en-AU" dirty="0"/>
          </a:p>
        </p:txBody>
      </p:sp>
      <p:pic>
        <p:nvPicPr>
          <p:cNvPr id="3" name="Picture 2" descr="P1000108.JPG"/>
          <p:cNvPicPr>
            <a:picLocks noChangeAspect="1"/>
          </p:cNvPicPr>
          <p:nvPr/>
        </p:nvPicPr>
        <p:blipFill>
          <a:blip r:embed="rId3" cstate="screen"/>
          <a:stretch>
            <a:fillRect/>
          </a:stretch>
        </p:blipFill>
        <p:spPr>
          <a:xfrm>
            <a:off x="1314219" y="1416170"/>
            <a:ext cx="6515562" cy="5060830"/>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Design your story and pop-ups to go together.</a:t>
            </a:r>
            <a:endParaRPr lang="en-AU" dirty="0"/>
          </a:p>
        </p:txBody>
      </p:sp>
      <p:pic>
        <p:nvPicPr>
          <p:cNvPr id="3" name="Picture 2" descr="P1000091 crop small.jpg"/>
          <p:cNvPicPr>
            <a:picLocks noChangeAspect="1"/>
          </p:cNvPicPr>
          <p:nvPr/>
        </p:nvPicPr>
        <p:blipFill>
          <a:blip r:embed="rId3" cstate="screen"/>
          <a:stretch>
            <a:fillRect/>
          </a:stretch>
        </p:blipFill>
        <p:spPr>
          <a:xfrm>
            <a:off x="1712331" y="1630907"/>
            <a:ext cx="5719338" cy="4998493"/>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There doesn’t have to be a popup on every page.</a:t>
            </a:r>
            <a:endParaRPr lang="en-AU" dirty="0"/>
          </a:p>
        </p:txBody>
      </p:sp>
      <p:pic>
        <p:nvPicPr>
          <p:cNvPr id="3" name="Picture 2" descr="P1000094 crop smaller.jpg"/>
          <p:cNvPicPr>
            <a:picLocks noChangeAspect="1"/>
          </p:cNvPicPr>
          <p:nvPr/>
        </p:nvPicPr>
        <p:blipFill>
          <a:blip r:embed="rId3" cstate="screen"/>
          <a:stretch>
            <a:fillRect/>
          </a:stretch>
        </p:blipFill>
        <p:spPr>
          <a:xfrm>
            <a:off x="1295400" y="1489101"/>
            <a:ext cx="6553200" cy="521348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000069.JPG"/>
          <p:cNvPicPr>
            <a:picLocks noGrp="1" noChangeAspect="1"/>
          </p:cNvPicPr>
          <p:nvPr>
            <p:ph idx="4294967295"/>
          </p:nvPr>
        </p:nvPicPr>
        <p:blipFill>
          <a:blip r:embed="rId3" cstate="screen"/>
          <a:stretch>
            <a:fillRect/>
          </a:stretch>
        </p:blipFill>
        <p:spPr>
          <a:xfrm>
            <a:off x="589569" y="685800"/>
            <a:ext cx="7964862" cy="597693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38200" y="304800"/>
            <a:ext cx="2438400" cy="707886"/>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AU" sz="4000" dirty="0" smtClean="0"/>
              <a:t>You need:</a:t>
            </a:r>
            <a:endParaRPr lang="en-AU" sz="4000" dirty="0"/>
          </a:p>
        </p:txBody>
      </p:sp>
      <p:sp>
        <p:nvSpPr>
          <p:cNvPr id="6" name="TextBox 5"/>
          <p:cNvSpPr txBox="1"/>
          <p:nvPr/>
        </p:nvSpPr>
        <p:spPr>
          <a:xfrm>
            <a:off x="838200" y="3733800"/>
            <a:ext cx="3657600" cy="707886"/>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AU" sz="4000" dirty="0" smtClean="0"/>
              <a:t>A4 or A3 paper</a:t>
            </a:r>
            <a:endParaRPr lang="en-AU" sz="4000" dirty="0"/>
          </a:p>
        </p:txBody>
      </p:sp>
      <p:sp>
        <p:nvSpPr>
          <p:cNvPr id="7" name="TextBox 6"/>
          <p:cNvSpPr txBox="1"/>
          <p:nvPr/>
        </p:nvSpPr>
        <p:spPr>
          <a:xfrm>
            <a:off x="5562600" y="1905000"/>
            <a:ext cx="2895600" cy="707886"/>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AU" sz="4000" dirty="0" smtClean="0"/>
              <a:t>pens/pencils</a:t>
            </a:r>
            <a:endParaRPr lang="en-AU" sz="4000" dirty="0"/>
          </a:p>
        </p:txBody>
      </p:sp>
      <p:sp>
        <p:nvSpPr>
          <p:cNvPr id="8" name="TextBox 7"/>
          <p:cNvSpPr txBox="1"/>
          <p:nvPr/>
        </p:nvSpPr>
        <p:spPr>
          <a:xfrm>
            <a:off x="6705600" y="3276600"/>
            <a:ext cx="1905000" cy="707886"/>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AU" sz="4000" dirty="0" smtClean="0"/>
              <a:t>scissors</a:t>
            </a:r>
            <a:endParaRPr lang="en-A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1000"/>
                                        <p:tgtEl>
                                          <p:spTgt spid="4"/>
                                        </p:tgtEl>
                                      </p:cBhvr>
                                    </p:animEffect>
                                  </p:childTnLst>
                                </p:cTn>
                              </p:par>
                            </p:childTnLst>
                          </p:cTn>
                        </p:par>
                        <p:par>
                          <p:cTn id="13" fill="hold">
                            <p:stCondLst>
                              <p:cond delay="2000"/>
                            </p:stCondLst>
                            <p:childTnLst>
                              <p:par>
                                <p:cTn id="14" presetID="2" presetClass="entr" presetSubtype="3"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1+#ppt_w/2"/>
                                          </p:val>
                                        </p:tav>
                                        <p:tav tm="100000">
                                          <p:val>
                                            <p:strVal val="#ppt_x"/>
                                          </p:val>
                                        </p:tav>
                                      </p:tavLst>
                                    </p:anim>
                                    <p:anim calcmode="lin" valueType="num">
                                      <p:cBhvr additive="base">
                                        <p:cTn id="17" dur="10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4000"/>
                            </p:stCondLst>
                            <p:childTnLst>
                              <p:par>
                                <p:cTn id="24" presetID="2" presetClass="entr" presetSubtype="1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1000" fill="hold"/>
                                        <p:tgtEl>
                                          <p:spTgt spid="7"/>
                                        </p:tgtEl>
                                        <p:attrNameLst>
                                          <p:attrName>ppt_x</p:attrName>
                                        </p:attrNameLst>
                                      </p:cBhvr>
                                      <p:tavLst>
                                        <p:tav tm="0">
                                          <p:val>
                                            <p:strVal val="0-#ppt_w/2"/>
                                          </p:val>
                                        </p:tav>
                                        <p:tav tm="100000">
                                          <p:val>
                                            <p:strVal val="#ppt_x"/>
                                          </p:val>
                                        </p:tav>
                                      </p:tavLst>
                                    </p:anim>
                                    <p:anim calcmode="lin" valueType="num">
                                      <p:cBhvr additive="base">
                                        <p:cTn id="27"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00072.JPG"/>
          <p:cNvPicPr>
            <a:picLocks noChangeAspect="1"/>
          </p:cNvPicPr>
          <p:nvPr/>
        </p:nvPicPr>
        <p:blipFill>
          <a:blip r:embed="rId3" cstate="screen"/>
          <a:stretch>
            <a:fillRect/>
          </a:stretch>
        </p:blipFill>
        <p:spPr>
          <a:xfrm>
            <a:off x="2518" y="0"/>
            <a:ext cx="9138964" cy="6858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81000" y="381000"/>
            <a:ext cx="16764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Step 1:</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3733800" y="4800600"/>
            <a:ext cx="48768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Fold the paper in half</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00072.JPG"/>
          <p:cNvPicPr>
            <a:picLocks noChangeAspect="1"/>
          </p:cNvPicPr>
          <p:nvPr/>
        </p:nvPicPr>
        <p:blipFill>
          <a:blip r:embed="rId3" cstate="screen"/>
          <a:stretch>
            <a:fillRect/>
          </a:stretch>
        </p:blipFill>
        <p:spPr>
          <a:xfrm>
            <a:off x="2518" y="0"/>
            <a:ext cx="9138964" cy="6858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81000" y="381000"/>
            <a:ext cx="16764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Step 2:</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2743200" y="4800600"/>
            <a:ext cx="58674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Fold the paper in half </a:t>
            </a:r>
            <a:r>
              <a:rPr lang="en-AU" sz="40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again</a:t>
            </a:r>
            <a:endParaRPr lang="en-AU" sz="4000" b="1"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00072.JPG"/>
          <p:cNvPicPr>
            <a:picLocks noChangeAspect="1"/>
          </p:cNvPicPr>
          <p:nvPr/>
        </p:nvPicPr>
        <p:blipFill>
          <a:blip r:embed="rId3" cstate="screen"/>
          <a:stretch>
            <a:fillRect/>
          </a:stretch>
        </p:blipFill>
        <p:spPr>
          <a:xfrm>
            <a:off x="2518" y="0"/>
            <a:ext cx="9138964" cy="6858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81000" y="381000"/>
            <a:ext cx="16764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Step 3:</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143000" y="4800600"/>
            <a:ext cx="74676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Fold the paper in half </a:t>
            </a:r>
            <a:r>
              <a:rPr lang="en-AU" sz="40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third time</a:t>
            </a:r>
            <a:endParaRPr lang="en-AU" sz="4000" b="1"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00076.JPG"/>
          <p:cNvPicPr>
            <a:picLocks noChangeAspect="1"/>
          </p:cNvPicPr>
          <p:nvPr/>
        </p:nvPicPr>
        <p:blipFill>
          <a:blip r:embed="rId3" cstate="screen"/>
          <a:stretch>
            <a:fillRect/>
          </a:stretch>
        </p:blipFill>
        <p:spPr>
          <a:xfrm>
            <a:off x="2518" y="0"/>
            <a:ext cx="9138964" cy="6858000"/>
          </a:xfrm>
          <a:prstGeom prst="rect">
            <a:avLst/>
          </a:prstGeom>
        </p:spPr>
      </p:pic>
      <p:sp>
        <p:nvSpPr>
          <p:cNvPr id="3" name="TextBox 2"/>
          <p:cNvSpPr txBox="1"/>
          <p:nvPr/>
        </p:nvSpPr>
        <p:spPr>
          <a:xfrm>
            <a:off x="228600" y="152400"/>
            <a:ext cx="17526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Step 4:</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981200" y="152400"/>
            <a:ext cx="62484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Unfold as far as the first fold</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1600200" y="5257800"/>
            <a:ext cx="5943600" cy="1323439"/>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Cut down to the </a:t>
            </a:r>
            <a:r>
              <a:rPr lang="en-AU" sz="4000" dirty="0" smtClean="0">
                <a:ln w="18415" cmpd="sng">
                  <a:solidFill>
                    <a:schemeClr val="tx2">
                      <a:lumMod val="60000"/>
                      <a:lumOff val="40000"/>
                    </a:schemeClr>
                  </a:solidFill>
                  <a:prstDash val="solid"/>
                </a:ln>
                <a:solidFill>
                  <a:srgbClr val="FFFFFF"/>
                </a:solidFill>
                <a:effectLst>
                  <a:outerShdw blurRad="63500" dir="3600000" algn="tl" rotWithShape="0">
                    <a:srgbClr val="000000">
                      <a:alpha val="70000"/>
                    </a:srgbClr>
                  </a:outerShdw>
                </a:effectLst>
              </a:rPr>
              <a:t>fold mark </a:t>
            </a:r>
          </a:p>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from the </a:t>
            </a:r>
            <a:r>
              <a:rPr lang="en-AU" sz="4000" b="1" u="sng"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fold edge</a:t>
            </a:r>
            <a:endParaRPr lang="en-AU" sz="4000" b="1" u="sng"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
        <p:nvSpPr>
          <p:cNvPr id="6" name="Down Arrow 5"/>
          <p:cNvSpPr/>
          <p:nvPr/>
        </p:nvSpPr>
        <p:spPr>
          <a:xfrm>
            <a:off x="5791200" y="5257800"/>
            <a:ext cx="381000" cy="12192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Bent Arrow 6"/>
          <p:cNvSpPr/>
          <p:nvPr/>
        </p:nvSpPr>
        <p:spPr>
          <a:xfrm flipH="1">
            <a:off x="6705600" y="2819400"/>
            <a:ext cx="533400" cy="2743200"/>
          </a:xfrm>
          <a:prstGeom prst="bentArrow">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1+#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3500"/>
                            </p:stCondLst>
                            <p:childTnLst>
                              <p:par>
                                <p:cTn id="29" presetID="0" presetClass="path" presetSubtype="0" accel="50000" decel="50000" fill="hold" grpId="1" nodeType="afterEffect">
                                  <p:stCondLst>
                                    <p:cond delay="0"/>
                                  </p:stCondLst>
                                  <p:childTnLst>
                                    <p:animMotion origin="layout" path="M 0 0 C 0.09219 -0.00232 0.18455 -0.00463 0.22882 -0.06042 C 0.27309 -0.11621 0.26771 -0.24028 0.26528 -0.33519 C 0.26285 -0.4301 0.25018 -0.5625 0.21372 -0.6301 C 0.17726 -0.69769 0.09879 -0.71736 0.04705 -0.74121 C -0.00469 -0.76505 -0.06857 -0.79792 -0.09687 -0.77361 C -0.12517 -0.74931 -0.11823 -0.62547 -0.12257 -0.59584 " pathEditMode="relative" ptsTypes="aaaaaaA">
                                      <p:cBhvr>
                                        <p:cTn id="30"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00083.JPG"/>
          <p:cNvPicPr>
            <a:picLocks noChangeAspect="1"/>
          </p:cNvPicPr>
          <p:nvPr/>
        </p:nvPicPr>
        <p:blipFill>
          <a:blip r:embed="rId3" cstate="screen"/>
          <a:stretch>
            <a:fillRect/>
          </a:stretch>
        </p:blipFill>
        <p:spPr>
          <a:xfrm>
            <a:off x="2518" y="0"/>
            <a:ext cx="9138964" cy="6858000"/>
          </a:xfrm>
          <a:prstGeom prst="rect">
            <a:avLst/>
          </a:prstGeom>
        </p:spPr>
      </p:pic>
      <p:sp>
        <p:nvSpPr>
          <p:cNvPr id="3" name="TextBox 2"/>
          <p:cNvSpPr txBox="1"/>
          <p:nvPr/>
        </p:nvSpPr>
        <p:spPr>
          <a:xfrm>
            <a:off x="304800" y="381000"/>
            <a:ext cx="16764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Step 5:</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876300" y="5105400"/>
            <a:ext cx="73914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Unfold, and re-fold the other way</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 name="Group 9"/>
          <p:cNvGrpSpPr/>
          <p:nvPr/>
        </p:nvGrpSpPr>
        <p:grpSpPr>
          <a:xfrm>
            <a:off x="2971800" y="1524000"/>
            <a:ext cx="3581400" cy="609600"/>
            <a:chOff x="2971800" y="1524000"/>
            <a:chExt cx="3581400" cy="609600"/>
          </a:xfrm>
        </p:grpSpPr>
        <p:sp>
          <p:nvSpPr>
            <p:cNvPr id="5" name="TextBox 4"/>
            <p:cNvSpPr txBox="1"/>
            <p:nvPr/>
          </p:nvSpPr>
          <p:spPr>
            <a:xfrm>
              <a:off x="3886200" y="1524000"/>
              <a:ext cx="1676400" cy="461665"/>
            </a:xfrm>
            <a:prstGeom prst="rect">
              <a:avLst/>
            </a:prstGeom>
            <a:noFill/>
          </p:spPr>
          <p:txBody>
            <a:bodyPr wrap="square" rtlCol="0">
              <a:spAutoFit/>
            </a:bodyPr>
            <a:lstStyle/>
            <a:p>
              <a:r>
                <a:rPr lang="en-AU" sz="2400" b="1"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Cut section</a:t>
              </a:r>
              <a:endParaRPr lang="en-AU" sz="2400" b="1"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
          <p:nvSpPr>
            <p:cNvPr id="8" name="Bent Arrow 7"/>
            <p:cNvSpPr/>
            <p:nvPr/>
          </p:nvSpPr>
          <p:spPr>
            <a:xfrm rot="5400000">
              <a:off x="5867400" y="1447800"/>
              <a:ext cx="381000" cy="990600"/>
            </a:xfrm>
            <a:prstGeom prst="ben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9" name="Bent Arrow 8"/>
            <p:cNvSpPr/>
            <p:nvPr/>
          </p:nvSpPr>
          <p:spPr>
            <a:xfrm rot="16200000" flipH="1">
              <a:off x="3238500" y="1485900"/>
              <a:ext cx="381000" cy="914400"/>
            </a:xfrm>
            <a:prstGeom prst="ben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grpSp>
        <p:nvGrpSpPr>
          <p:cNvPr id="10" name="Group 12"/>
          <p:cNvGrpSpPr/>
          <p:nvPr/>
        </p:nvGrpSpPr>
        <p:grpSpPr>
          <a:xfrm>
            <a:off x="1847340" y="762000"/>
            <a:ext cx="5703032" cy="867008"/>
            <a:chOff x="1847340" y="762000"/>
            <a:chExt cx="5703032" cy="867008"/>
          </a:xfrm>
        </p:grpSpPr>
        <p:sp>
          <p:nvSpPr>
            <p:cNvPr id="6" name="TextBox 5"/>
            <p:cNvSpPr txBox="1"/>
            <p:nvPr/>
          </p:nvSpPr>
          <p:spPr>
            <a:xfrm>
              <a:off x="4267200" y="762000"/>
              <a:ext cx="838200" cy="523220"/>
            </a:xfrm>
            <a:prstGeom prst="rect">
              <a:avLst/>
            </a:prstGeom>
            <a:noFill/>
          </p:spPr>
          <p:txBody>
            <a:bodyPr wrap="square" rtlCol="0">
              <a:spAutoFit/>
            </a:bodyPr>
            <a:lstStyle/>
            <a:p>
              <a:r>
                <a:rPr lang="en-AU" sz="2800" b="1" dirty="0" smtClean="0">
                  <a:ln w="18415" cmpd="sng">
                    <a:solidFill>
                      <a:schemeClr val="tx2">
                        <a:lumMod val="60000"/>
                        <a:lumOff val="40000"/>
                      </a:schemeClr>
                    </a:solidFill>
                    <a:prstDash val="solid"/>
                  </a:ln>
                  <a:solidFill>
                    <a:schemeClr val="bg1"/>
                  </a:solidFill>
                  <a:effectLst>
                    <a:outerShdw blurRad="63500" dir="3600000" algn="tl" rotWithShape="0">
                      <a:srgbClr val="000000">
                        <a:alpha val="70000"/>
                      </a:srgbClr>
                    </a:outerShdw>
                  </a:effectLst>
                </a:rPr>
                <a:t>Fold</a:t>
              </a:r>
              <a:endParaRPr lang="en-AU" sz="2800" b="1" dirty="0">
                <a:ln w="18415" cmpd="sng">
                  <a:solidFill>
                    <a:schemeClr val="tx2">
                      <a:lumMod val="60000"/>
                      <a:lumOff val="40000"/>
                    </a:schemeClr>
                  </a:solidFill>
                  <a:prstDash val="solid"/>
                </a:ln>
                <a:solidFill>
                  <a:schemeClr val="bg1"/>
                </a:solidFill>
                <a:effectLst>
                  <a:outerShdw blurRad="63500" dir="3600000" algn="tl" rotWithShape="0">
                    <a:srgbClr val="000000">
                      <a:alpha val="70000"/>
                    </a:srgbClr>
                  </a:outerShdw>
                </a:effectLst>
              </a:endParaRPr>
            </a:p>
          </p:txBody>
        </p:sp>
        <p:sp>
          <p:nvSpPr>
            <p:cNvPr id="11" name="Down Arrow 10"/>
            <p:cNvSpPr/>
            <p:nvPr/>
          </p:nvSpPr>
          <p:spPr>
            <a:xfrm rot="3822409">
              <a:off x="2892860" y="410181"/>
              <a:ext cx="164267" cy="2255307"/>
            </a:xfrm>
            <a:prstGeom prst="downArrow">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Down Arrow 11"/>
            <p:cNvSpPr/>
            <p:nvPr/>
          </p:nvSpPr>
          <p:spPr>
            <a:xfrm rot="17777591" flipH="1">
              <a:off x="6302666" y="381302"/>
              <a:ext cx="176046" cy="2319366"/>
            </a:xfrm>
            <a:prstGeom prst="downArrow">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2"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00078.JPG"/>
          <p:cNvPicPr>
            <a:picLocks noChangeAspect="1"/>
          </p:cNvPicPr>
          <p:nvPr/>
        </p:nvPicPr>
        <p:blipFill>
          <a:blip r:embed="rId3" cstate="screen"/>
          <a:stretch>
            <a:fillRect/>
          </a:stretch>
        </p:blipFill>
        <p:spPr>
          <a:xfrm>
            <a:off x="2518" y="0"/>
            <a:ext cx="9138964" cy="6858000"/>
          </a:xfrm>
          <a:prstGeom prst="rect">
            <a:avLst/>
          </a:prstGeom>
        </p:spPr>
      </p:pic>
      <p:sp>
        <p:nvSpPr>
          <p:cNvPr id="3" name="TextBox 2"/>
          <p:cNvSpPr txBox="1"/>
          <p:nvPr/>
        </p:nvSpPr>
        <p:spPr>
          <a:xfrm>
            <a:off x="1752600" y="228600"/>
            <a:ext cx="50292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Hold the two ends ...</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600200" y="5943600"/>
            <a:ext cx="59436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push them together.</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ight Arrow 4"/>
          <p:cNvSpPr/>
          <p:nvPr/>
        </p:nvSpPr>
        <p:spPr>
          <a:xfrm>
            <a:off x="457200" y="3733800"/>
            <a:ext cx="1143000" cy="5334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ight Arrow 5"/>
          <p:cNvSpPr/>
          <p:nvPr/>
        </p:nvSpPr>
        <p:spPr>
          <a:xfrm flipH="1">
            <a:off x="7543800" y="3733800"/>
            <a:ext cx="1143000" cy="5334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0-#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00080.JPG"/>
          <p:cNvPicPr>
            <a:picLocks noChangeAspect="1"/>
          </p:cNvPicPr>
          <p:nvPr/>
        </p:nvPicPr>
        <p:blipFill>
          <a:blip r:embed="rId3" cstate="screen"/>
          <a:stretch>
            <a:fillRect/>
          </a:stretch>
        </p:blipFill>
        <p:spPr>
          <a:xfrm>
            <a:off x="509063" y="152400"/>
            <a:ext cx="3858674" cy="2895600"/>
          </a:xfrm>
          <a:prstGeom prst="rect">
            <a:avLst/>
          </a:prstGeom>
          <a:ln>
            <a:noFill/>
          </a:ln>
          <a:effectLst>
            <a:outerShdw blurRad="292100" dist="139700" dir="2700000" algn="tl" rotWithShape="0">
              <a:srgbClr val="333333">
                <a:alpha val="65000"/>
              </a:srgbClr>
            </a:outerShdw>
          </a:effectLst>
        </p:spPr>
      </p:pic>
      <p:pic>
        <p:nvPicPr>
          <p:cNvPr id="3" name="Picture 2" descr="P1000081.JPG"/>
          <p:cNvPicPr>
            <a:picLocks noChangeAspect="1"/>
          </p:cNvPicPr>
          <p:nvPr/>
        </p:nvPicPr>
        <p:blipFill>
          <a:blip r:embed="rId4" cstate="screen"/>
          <a:stretch>
            <a:fillRect/>
          </a:stretch>
        </p:blipFill>
        <p:spPr>
          <a:xfrm>
            <a:off x="4800600" y="1984607"/>
            <a:ext cx="4191000" cy="2507785"/>
          </a:xfrm>
          <a:prstGeom prst="rect">
            <a:avLst/>
          </a:prstGeom>
          <a:ln>
            <a:noFill/>
          </a:ln>
          <a:effectLst>
            <a:outerShdw blurRad="292100" dist="139700" dir="2700000" algn="tl" rotWithShape="0">
              <a:srgbClr val="333333">
                <a:alpha val="65000"/>
              </a:srgbClr>
            </a:outerShdw>
          </a:effectLst>
        </p:spPr>
      </p:pic>
      <p:pic>
        <p:nvPicPr>
          <p:cNvPr id="4" name="Picture 3" descr="P1000082.JPG"/>
          <p:cNvPicPr>
            <a:picLocks noChangeAspect="1"/>
          </p:cNvPicPr>
          <p:nvPr/>
        </p:nvPicPr>
        <p:blipFill>
          <a:blip r:embed="rId5" cstate="screen"/>
          <a:stretch>
            <a:fillRect/>
          </a:stretch>
        </p:blipFill>
        <p:spPr>
          <a:xfrm>
            <a:off x="718372" y="3962400"/>
            <a:ext cx="3744856" cy="2590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105400" y="5257800"/>
            <a:ext cx="3581400"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rgbClr val="C00000"/>
                </a:solidFill>
              </a:rPr>
              <a:t>And there it is!</a:t>
            </a:r>
            <a:endParaRPr lang="en-AU" sz="4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1000"/>
                                        <p:tgtEl>
                                          <p:spTgt spid="3"/>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1000"/>
                                        <p:tgtEl>
                                          <p:spTgt spid="4"/>
                                        </p:tgtEl>
                                      </p:cBhvr>
                                    </p:animEffect>
                                  </p:childTnLst>
                                </p:cTn>
                              </p:par>
                            </p:childTnLst>
                          </p:cTn>
                        </p:par>
                        <p:par>
                          <p:cTn id="16" fill="hold">
                            <p:stCondLst>
                              <p:cond delay="3000"/>
                            </p:stCondLst>
                            <p:childTnLst>
                              <p:par>
                                <p:cTn id="17" presetID="15"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1027</Words>
  <Application>Microsoft Office PowerPoint</Application>
  <PresentationFormat>On-screen Show (4:3)</PresentationFormat>
  <Paragraphs>94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Pop-Up Books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Folding for pop-ups:</vt:lpstr>
      <vt:lpstr>Little cuts for pop-ups:</vt:lpstr>
      <vt:lpstr>Face – nose and mouth pop-ups</vt:lpstr>
      <vt:lpstr>A character quickly develops</vt:lpstr>
      <vt:lpstr>Duck Beak or Animal Mouth</vt:lpstr>
      <vt:lpstr>Any animal will do</vt:lpstr>
      <vt:lpstr>Box or Furniture or Item</vt:lpstr>
      <vt:lpstr>Something cube-shaped</vt:lpstr>
      <vt:lpstr>Design your story and pop-ups to go together.</vt:lpstr>
      <vt:lpstr>There doesn’t have to be a popup on every page.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Pop-Up Books</dc:title>
  <dc:creator>Ruth</dc:creator>
  <cp:lastModifiedBy>Acer</cp:lastModifiedBy>
  <cp:revision>10</cp:revision>
  <dcterms:created xsi:type="dcterms:W3CDTF">2006-08-16T00:00:00Z</dcterms:created>
  <dcterms:modified xsi:type="dcterms:W3CDTF">2013-12-02T04:07:19Z</dcterms:modified>
</cp:coreProperties>
</file>