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256" r:id="rId4"/>
    <p:sldId id="263" r:id="rId5"/>
    <p:sldId id="258" r:id="rId6"/>
    <p:sldId id="257" r:id="rId7"/>
    <p:sldId id="259" r:id="rId8"/>
    <p:sldId id="260" r:id="rId9"/>
    <p:sldId id="264" r:id="rId10"/>
    <p:sldId id="277" r:id="rId11"/>
    <p:sldId id="261" r:id="rId12"/>
    <p:sldId id="276" r:id="rId13"/>
    <p:sldId id="283" r:id="rId14"/>
    <p:sldId id="285" r:id="rId15"/>
    <p:sldId id="292" r:id="rId16"/>
    <p:sldId id="288" r:id="rId17"/>
    <p:sldId id="289" r:id="rId18"/>
    <p:sldId id="290" r:id="rId19"/>
    <p:sldId id="265" r:id="rId20"/>
    <p:sldId id="268" r:id="rId21"/>
    <p:sldId id="271" r:id="rId22"/>
    <p:sldId id="278" r:id="rId23"/>
    <p:sldId id="267" r:id="rId24"/>
    <p:sldId id="266" r:id="rId25"/>
    <p:sldId id="282" r:id="rId26"/>
    <p:sldId id="269" r:id="rId27"/>
    <p:sldId id="280" r:id="rId28"/>
    <p:sldId id="281" r:id="rId29"/>
    <p:sldId id="270"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3535" autoAdjust="0"/>
  </p:normalViewPr>
  <p:slideViewPr>
    <p:cSldViewPr>
      <p:cViewPr varScale="1">
        <p:scale>
          <a:sx n="39" d="100"/>
          <a:sy n="39" d="100"/>
        </p:scale>
        <p:origin x="-15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ECB25-143D-4D85-92FC-B5271DF47EFD}"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4C263-0BE1-4969-9FDF-98E997471BC4}" type="slidenum">
              <a:rPr lang="en-US" smtClean="0"/>
              <a:pPr/>
              <a:t>‹#›</a:t>
            </a:fld>
            <a:endParaRPr lang="en-US"/>
          </a:p>
        </p:txBody>
      </p:sp>
    </p:spTree>
    <p:extLst>
      <p:ext uri="{BB962C8B-B14F-4D97-AF65-F5344CB8AC3E}">
        <p14:creationId xmlns:p14="http://schemas.microsoft.com/office/powerpoint/2010/main" val="78438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a:t>
            </a:r>
            <a:r>
              <a:rPr lang="en-US" baseline="0" dirty="0" smtClean="0"/>
              <a:t> to our presentation of Rethinking English Language Learner Resources in Terengganuan Schools.</a:t>
            </a:r>
          </a:p>
          <a:p>
            <a:r>
              <a:rPr lang="en-US" baseline="0" dirty="0" smtClean="0"/>
              <a:t>Over the past 12 months </a:t>
            </a:r>
            <a:r>
              <a:rPr lang="en-US" baseline="0" dirty="0" err="1" smtClean="0"/>
              <a:t>Puan</a:t>
            </a:r>
            <a:r>
              <a:rPr lang="en-US" baseline="0" dirty="0" smtClean="0"/>
              <a:t> Zaliha and I have been researching reading material in primary schools in Kuala Terengganu, with some not very surprising results, which Zaliha will present to you in a moment.</a:t>
            </a:r>
          </a:p>
          <a:p>
            <a:r>
              <a:rPr lang="en-US" baseline="0" dirty="0" smtClean="0"/>
              <a:t>After that I will return to the podium to suggest some innovative ideas on how to improve the situation to the benefit of our students.</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a:t>
            </a:fld>
            <a:endParaRPr lang="en-US"/>
          </a:p>
        </p:txBody>
      </p:sp>
    </p:spTree>
    <p:extLst>
      <p:ext uri="{BB962C8B-B14F-4D97-AF65-F5344CB8AC3E}">
        <p14:creationId xmlns:p14="http://schemas.microsoft.com/office/powerpoint/2010/main" val="215394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a:t>
            </a:r>
            <a:r>
              <a:rPr lang="en-US" baseline="0" dirty="0" smtClean="0"/>
              <a:t> is the second draft of our e- questionnaire, after I edited to include questions in </a:t>
            </a:r>
            <a:r>
              <a:rPr lang="en-US" baseline="0" dirty="0" err="1" smtClean="0"/>
              <a:t>Bahasa</a:t>
            </a:r>
            <a:r>
              <a:rPr lang="en-US" baseline="0" dirty="0" smtClean="0"/>
              <a:t> Malaysia. In the initial stage I went to three nearby schools to meet the respondents. It was so tiring meeting them between lectures and after school. Then I held a meeting with the BTPN (The State Technology Education Division) in </a:t>
            </a:r>
            <a:r>
              <a:rPr lang="en-US" baseline="0" dirty="0" err="1" smtClean="0"/>
              <a:t>Marang</a:t>
            </a:r>
            <a:r>
              <a:rPr lang="en-US" baseline="0" dirty="0" smtClean="0"/>
              <a:t>. The Director of BTPN Terengganu ,</a:t>
            </a:r>
            <a:r>
              <a:rPr lang="en-US" baseline="0" dirty="0" err="1" smtClean="0"/>
              <a:t>Tn</a:t>
            </a:r>
            <a:r>
              <a:rPr lang="en-US" baseline="0" dirty="0" smtClean="0"/>
              <a:t> </a:t>
            </a:r>
            <a:r>
              <a:rPr lang="en-US" baseline="0" dirty="0" err="1" smtClean="0"/>
              <a:t>Hj</a:t>
            </a:r>
            <a:r>
              <a:rPr lang="en-US" baseline="0" dirty="0" smtClean="0"/>
              <a:t> Alias and his officer </a:t>
            </a:r>
            <a:r>
              <a:rPr lang="en-US" baseline="0" dirty="0" err="1" smtClean="0"/>
              <a:t>En.Zaidan</a:t>
            </a:r>
            <a:r>
              <a:rPr lang="en-US" baseline="0" dirty="0" smtClean="0"/>
              <a:t> agreed to help us to  upload the questionnaire and be assessable to the multimedia teachers in –charge of their schools. Later </a:t>
            </a:r>
            <a:r>
              <a:rPr lang="en-US" baseline="0" dirty="0" err="1" smtClean="0"/>
              <a:t>Cik</a:t>
            </a:r>
            <a:r>
              <a:rPr lang="en-US" baseline="0" dirty="0" smtClean="0"/>
              <a:t> Anita ,the PKG </a:t>
            </a:r>
            <a:r>
              <a:rPr lang="en-US" baseline="0" dirty="0" err="1" smtClean="0"/>
              <a:t>Tok</a:t>
            </a:r>
            <a:r>
              <a:rPr lang="en-US" baseline="0" dirty="0" smtClean="0"/>
              <a:t> </a:t>
            </a:r>
            <a:r>
              <a:rPr lang="en-US" baseline="0" dirty="0" err="1" smtClean="0"/>
              <a:t>Jiring</a:t>
            </a:r>
            <a:r>
              <a:rPr lang="en-US" baseline="0" dirty="0" smtClean="0"/>
              <a:t>  officer sent our e- questionnaire  to secondary and primary schools in Kuala Terengganu District.</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10</a:t>
            </a:fld>
            <a:endParaRPr lang="en-US"/>
          </a:p>
        </p:txBody>
      </p:sp>
    </p:spTree>
    <p:extLst>
      <p:ext uri="{BB962C8B-B14F-4D97-AF65-F5344CB8AC3E}">
        <p14:creationId xmlns:p14="http://schemas.microsoft.com/office/powerpoint/2010/main" val="182178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official letter we</a:t>
            </a:r>
            <a:r>
              <a:rPr lang="en-US" baseline="0" dirty="0" smtClean="0"/>
              <a:t> received through the email form the Kuala Terengganu District Education Officer mentioning our MELTA presentation.</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2 slides are our findings</a:t>
            </a:r>
            <a:r>
              <a:rPr lang="en-US" baseline="0" dirty="0" smtClean="0"/>
              <a:t> from 19 schools we get through the e-questionnaire. Look at the highlighted- three columns: the one in green, in red and purple. </a:t>
            </a:r>
            <a:endParaRPr lang="en-US" dirty="0" smtClean="0"/>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in</a:t>
            </a:r>
            <a:r>
              <a:rPr lang="en-US" baseline="0" dirty="0" smtClean="0"/>
              <a:t> green reflects the number of books we have in our school libraries. Quite  a number to say, </a:t>
            </a:r>
            <a:r>
              <a:rPr lang="en-US" b="1" baseline="0" dirty="0" smtClean="0"/>
              <a:t>from 3,000 to  142,000</a:t>
            </a:r>
            <a:r>
              <a:rPr lang="en-US" baseline="0" dirty="0" smtClean="0"/>
              <a:t>.</a:t>
            </a:r>
          </a:p>
          <a:p>
            <a:r>
              <a:rPr lang="en-US" baseline="0" dirty="0" smtClean="0"/>
              <a:t>Now look at the number in red: this is the number of English Fiction in our libraries: from a mere </a:t>
            </a:r>
            <a:r>
              <a:rPr lang="en-US" b="1" baseline="0" dirty="0" smtClean="0"/>
              <a:t>200 to 4,000 books only</a:t>
            </a:r>
            <a:r>
              <a:rPr lang="en-US" baseline="0" dirty="0" smtClean="0"/>
              <a:t>. This is the real situation in our school library .</a:t>
            </a:r>
          </a:p>
          <a:p>
            <a:r>
              <a:rPr lang="en-US" baseline="0" dirty="0" smtClean="0"/>
              <a:t>And the last column is the number of Borrowers of English Language Books  in 2011: </a:t>
            </a:r>
            <a:r>
              <a:rPr lang="en-US" b="1" baseline="0" dirty="0" smtClean="0">
                <a:solidFill>
                  <a:srgbClr val="FF0000"/>
                </a:solidFill>
              </a:rPr>
              <a:t>from 20 to 400.w</a:t>
            </a:r>
            <a:r>
              <a:rPr lang="en-US" b="0" baseline="0" dirty="0" smtClean="0">
                <a:solidFill>
                  <a:srgbClr val="FF0000"/>
                </a:solidFill>
              </a:rPr>
              <a:t>hich sums up to an only </a:t>
            </a:r>
          </a:p>
          <a:p>
            <a:r>
              <a:rPr lang="en-US" b="1" baseline="0" dirty="0" smtClean="0">
                <a:solidFill>
                  <a:srgbClr val="FF0000"/>
                </a:solidFill>
              </a:rPr>
              <a:t>0.2 books per student!</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findings</a:t>
            </a:r>
            <a:r>
              <a:rPr lang="en-US" baseline="0" dirty="0" smtClean="0"/>
              <a:t> from our research. T</a:t>
            </a:r>
            <a:r>
              <a:rPr lang="en-US" dirty="0" smtClean="0"/>
              <a:t>aking</a:t>
            </a:r>
            <a:r>
              <a:rPr lang="en-US" baseline="0" dirty="0" smtClean="0"/>
              <a:t> the average of  every item from the 19 schools and focusing on the text in red: There is an average of </a:t>
            </a:r>
            <a:r>
              <a:rPr lang="en-US" b="1" baseline="0" dirty="0" smtClean="0">
                <a:solidFill>
                  <a:srgbClr val="C00000"/>
                </a:solidFill>
              </a:rPr>
              <a:t>57</a:t>
            </a:r>
            <a:r>
              <a:rPr lang="en-US" baseline="0" dirty="0" smtClean="0"/>
              <a:t>0 students with 18,000 books but only </a:t>
            </a:r>
            <a:r>
              <a:rPr lang="en-US" b="1" baseline="0" dirty="0" smtClean="0"/>
              <a:t>1,683 </a:t>
            </a:r>
            <a:r>
              <a:rPr lang="en-US" baseline="0" dirty="0" smtClean="0"/>
              <a:t>English Fiction which is only about </a:t>
            </a:r>
            <a:r>
              <a:rPr lang="en-US" b="1" baseline="0" dirty="0" smtClean="0"/>
              <a:t>9.3% </a:t>
            </a:r>
            <a:r>
              <a:rPr lang="en-US" baseline="0" dirty="0" smtClean="0"/>
              <a:t>of all the books in the library. In summary we have a </a:t>
            </a:r>
          </a:p>
          <a:p>
            <a:r>
              <a:rPr lang="en-US" b="1" baseline="0" dirty="0" smtClean="0">
                <a:solidFill>
                  <a:srgbClr val="C00000"/>
                </a:solidFill>
              </a:rPr>
              <a:t>Result : only 0.2 books per student who read English Fiction.</a:t>
            </a:r>
            <a:endParaRPr lang="en-US" b="1"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a:t>
            </a:r>
            <a:r>
              <a:rPr lang="en-US" baseline="0" dirty="0" smtClean="0"/>
              <a:t> listed out 4 reasons for the low percentage of English fiction book borrowers:</a:t>
            </a:r>
          </a:p>
          <a:p>
            <a:r>
              <a:rPr lang="en-US" baseline="0" dirty="0" smtClean="0"/>
              <a:t>First.: difficulty in getting good  and interesting books as list of fiction titles not easily available. </a:t>
            </a:r>
          </a:p>
          <a:p>
            <a:r>
              <a:rPr lang="en-US" baseline="0" dirty="0" smtClean="0"/>
              <a:t>Second : </a:t>
            </a:r>
            <a:r>
              <a:rPr lang="en-US" dirty="0" smtClean="0"/>
              <a:t>The bookshops in Kuala Terengganu are not selling enough English Fiction books to cater for both primary and secondary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Thirdly : </a:t>
            </a:r>
            <a:r>
              <a:rPr lang="en-US" dirty="0" smtClean="0"/>
              <a:t>Main book distributors and publishers from KL seldom come to our rural schools to promote their English fiction books.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There was a Reading </a:t>
            </a:r>
            <a:r>
              <a:rPr lang="en-US" sz="1200" dirty="0" err="1" smtClean="0"/>
              <a:t>Programme</a:t>
            </a:r>
            <a:r>
              <a:rPr lang="en-US" sz="1200" dirty="0" smtClean="0"/>
              <a:t> (Ali, 2003) conducted by the KPM when </a:t>
            </a:r>
            <a:r>
              <a:rPr lang="en-US" sz="1200" dirty="0" err="1" smtClean="0"/>
              <a:t>ETeMS</a:t>
            </a:r>
            <a:r>
              <a:rPr lang="en-US" sz="1200" dirty="0" smtClean="0"/>
              <a:t> started in 2003: Structured Early Reading(Ladybird and Sound Start series for Year 1) , Extensive Reading(year 3,4,5,6) and Contemporary Literature Reading (Year 4,5,6)</a:t>
            </a:r>
          </a:p>
          <a:p>
            <a:pPr eaLnBrk="1" hangingPunct="1"/>
            <a:r>
              <a:rPr lang="en-US" sz="1200" dirty="0" smtClean="0"/>
              <a:t>Lots of reading materials were distributed to underachieved schools and schools in remote areas . We have yet to find the feedback from this reading </a:t>
            </a:r>
            <a:r>
              <a:rPr lang="en-US" sz="1200" dirty="0" err="1" smtClean="0"/>
              <a:t>programme</a:t>
            </a:r>
            <a:r>
              <a:rPr lang="en-US" sz="1200" dirty="0" smtClean="0"/>
              <a:t>.</a:t>
            </a:r>
          </a:p>
          <a:p>
            <a:pPr eaLnBrk="1" hangingPunct="1"/>
            <a:r>
              <a:rPr lang="en-US" sz="1200" dirty="0" smtClean="0"/>
              <a:t>However, a librarian from a primary school nearby our campus reported that all the books that they received through this reading </a:t>
            </a:r>
            <a:r>
              <a:rPr lang="en-US" sz="1200" dirty="0" err="1" smtClean="0"/>
              <a:t>programme</a:t>
            </a:r>
            <a:r>
              <a:rPr lang="en-US" sz="1200" dirty="0" smtClean="0"/>
              <a:t> was not included as the property of the library.</a:t>
            </a:r>
          </a:p>
          <a:p>
            <a:pPr eaLnBrk="1" hangingPunct="1"/>
            <a:r>
              <a:rPr lang="en-US" sz="1200" dirty="0" smtClean="0"/>
              <a:t> The books were allocated in the Self-Access Centre and only English teachers and their pupils who go there can access the books.</a:t>
            </a: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I found absent from local</a:t>
            </a:r>
            <a:r>
              <a:rPr lang="en-US" baseline="0" dirty="0" smtClean="0"/>
              <a:t> schools was participation in Book Clubs. At first I had the impression that Book Clubs do not exist in Malaysia. After some time of searching I discovered that at least one does operate, a Malaysian version of the main Book Club that operates in Australia with great success for the company, for schools, and best of all, for the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17</a:t>
            </a:fld>
            <a:endParaRPr lang="en-US"/>
          </a:p>
        </p:txBody>
      </p:sp>
    </p:spTree>
    <p:extLst>
      <p:ext uri="{BB962C8B-B14F-4D97-AF65-F5344CB8AC3E}">
        <p14:creationId xmlns:p14="http://schemas.microsoft.com/office/powerpoint/2010/main" val="185631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internet search reveals</a:t>
            </a:r>
            <a:r>
              <a:rPr lang="en-US" baseline="0" dirty="0" smtClean="0"/>
              <a:t> instructions for school librarians to apply for membership of their school to a Book Club.</a:t>
            </a:r>
          </a:p>
          <a:p>
            <a:r>
              <a:rPr lang="en-US" baseline="0" dirty="0" smtClean="0"/>
              <a:t>Let me remind you that the full set of slides and notes is found on the website KTF2012.weebly.com, so these websites and references are there for you to refer to later.</a:t>
            </a:r>
          </a:p>
          <a:p>
            <a:r>
              <a:rPr lang="en-US" baseline="0" dirty="0" smtClean="0"/>
              <a:t>This may not be the only Book Club for school students in Malaysia, but so far it is the only one that I am aware of. If anyone here today knows of others, I would be very glad to receive the details.</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18</a:t>
            </a:fld>
            <a:endParaRPr lang="en-US"/>
          </a:p>
        </p:txBody>
      </p:sp>
    </p:spTree>
    <p:extLst>
      <p:ext uri="{BB962C8B-B14F-4D97-AF65-F5344CB8AC3E}">
        <p14:creationId xmlns:p14="http://schemas.microsoft.com/office/powerpoint/2010/main" val="101551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Books suitable</a:t>
            </a:r>
            <a:r>
              <a:rPr lang="en-US" baseline="0" dirty="0" smtClean="0"/>
              <a:t> for all ages are displayed in a catalogue sent free to each school, one for each student.</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19</a:t>
            </a:fld>
            <a:endParaRPr lang="en-US"/>
          </a:p>
        </p:txBody>
      </p:sp>
    </p:spTree>
    <p:extLst>
      <p:ext uri="{BB962C8B-B14F-4D97-AF65-F5344CB8AC3E}">
        <p14:creationId xmlns:p14="http://schemas.microsoft.com/office/powerpoint/2010/main" val="279030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let me introduce you to our website. If you do not take another note away from this presentation, at</a:t>
            </a:r>
            <a:r>
              <a:rPr lang="en-US" baseline="0" dirty="0" smtClean="0"/>
              <a:t> least take this.</a:t>
            </a:r>
          </a:p>
          <a:p>
            <a:r>
              <a:rPr lang="en-US" baseline="0" dirty="0" smtClean="0"/>
              <a:t>When you get back home, go to this website KTF2012.weebly.com just as it appears there, with no www or anything else in front of it.</a:t>
            </a:r>
          </a:p>
          <a:p>
            <a:r>
              <a:rPr lang="en-US" baseline="0" dirty="0" smtClean="0"/>
              <a:t>There you will find a tab called MELTA 2012. Click on that and locate the full text of our paper, and also the full PowerPoint show that you see on the screen now.</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a:t>
            </a:fld>
            <a:endParaRPr lang="en-US"/>
          </a:p>
        </p:txBody>
      </p:sp>
    </p:spTree>
    <p:extLst>
      <p:ext uri="{BB962C8B-B14F-4D97-AF65-F5344CB8AC3E}">
        <p14:creationId xmlns:p14="http://schemas.microsoft.com/office/powerpoint/2010/main" val="3074740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student, after discussions with</a:t>
            </a:r>
            <a:r>
              <a:rPr lang="en-US" baseline="0" dirty="0" smtClean="0"/>
              <a:t> their parents, brings the order form and money back to school, where the total order is collated into one.</a:t>
            </a:r>
          </a:p>
          <a:p>
            <a:r>
              <a:rPr lang="en-US" baseline="0" dirty="0" smtClean="0"/>
              <a:t>A month later the books with individual students’ names attached, are delivered to the school.</a:t>
            </a:r>
          </a:p>
          <a:p>
            <a:r>
              <a:rPr lang="en-US" baseline="0" dirty="0" smtClean="0"/>
              <a:t>Schools and classes are allotted bonus points for free books in future orders.</a:t>
            </a:r>
          </a:p>
          <a:p>
            <a:endParaRPr lang="en-US" baseline="0" dirty="0" smtClean="0"/>
          </a:p>
          <a:p>
            <a:r>
              <a:rPr lang="en-US" baseline="0" dirty="0" smtClean="0"/>
              <a:t>Not all books will be suitable, or approved by parents. But over time, more English language reading material will be present within the educational community. Books can be passed on to younger siblings, swapped with friends, or donated to the school library. In a school of 400 students for example, if every student bought even one book each on the average, there would be 400 more English language books in circulation for each year. That is more English language fiction books presently in some school libraries!</a:t>
            </a:r>
          </a:p>
          <a:p>
            <a:r>
              <a:rPr lang="en-US" baseline="0" dirty="0" smtClean="0"/>
              <a:t>Because students own the books, the books would be stationed at home and be available for parents and siblings to inspect.</a:t>
            </a:r>
          </a:p>
          <a:p>
            <a:r>
              <a:rPr lang="en-US" baseline="0" dirty="0" smtClean="0"/>
              <a:t>Book prices tend to be around the RM6-10 range.</a:t>
            </a:r>
          </a:p>
          <a:p>
            <a:endParaRPr lang="en-US" baseline="0" dirty="0" smtClean="0"/>
          </a:p>
          <a:p>
            <a:r>
              <a:rPr lang="en-US" baseline="0" dirty="0" smtClean="0"/>
              <a:t>This by itself would vastly increase the availability of reading material quite quickly.</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20</a:t>
            </a:fld>
            <a:endParaRPr lang="en-US"/>
          </a:p>
        </p:txBody>
      </p:sp>
    </p:spTree>
    <p:extLst>
      <p:ext uri="{BB962C8B-B14F-4D97-AF65-F5344CB8AC3E}">
        <p14:creationId xmlns:p14="http://schemas.microsoft.com/office/powerpoint/2010/main" val="216442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 second and, for today, final solution to lack of suitable English</a:t>
            </a:r>
            <a:r>
              <a:rPr lang="en-US" baseline="0" dirty="0" smtClean="0"/>
              <a:t> language reading material in Malaysian schools exists within easy reach.</a:t>
            </a:r>
          </a:p>
          <a:p>
            <a:r>
              <a:rPr lang="en-US" baseline="0" dirty="0" smtClean="0"/>
              <a:t>It is available to every school library, individual student, and teacher in all of Malaysia.</a:t>
            </a:r>
          </a:p>
          <a:p>
            <a:r>
              <a:rPr lang="en-US" baseline="0" dirty="0" smtClean="0"/>
              <a:t>It is not free, but extremely low cost.</a:t>
            </a:r>
          </a:p>
          <a:p>
            <a:r>
              <a:rPr lang="en-US" baseline="0" dirty="0" smtClean="0"/>
              <a:t>It is reproducible to anyone with a computer printer/scanner.</a:t>
            </a:r>
          </a:p>
          <a:p>
            <a:r>
              <a:rPr lang="en-US" baseline="0" dirty="0" smtClean="0"/>
              <a:t>Once scanned, it is </a:t>
            </a:r>
            <a:r>
              <a:rPr lang="en-US" baseline="0" dirty="0" err="1" smtClean="0"/>
              <a:t>emailable</a:t>
            </a:r>
            <a:r>
              <a:rPr lang="en-US" baseline="0" dirty="0" smtClean="0"/>
              <a:t> and </a:t>
            </a:r>
            <a:r>
              <a:rPr lang="en-US" baseline="0" dirty="0" err="1" smtClean="0"/>
              <a:t>uploadable</a:t>
            </a:r>
            <a:r>
              <a:rPr lang="en-US" baseline="0" dirty="0" smtClean="0"/>
              <a:t> and downloadable to and from websites.</a:t>
            </a:r>
          </a:p>
          <a:p>
            <a:r>
              <a:rPr lang="en-US" baseline="0" dirty="0" smtClean="0"/>
              <a:t>Every book will be deemed suitable by the teacher of the class.</a:t>
            </a:r>
          </a:p>
          <a:p>
            <a:endParaRPr lang="en-US" baseline="0" dirty="0" smtClean="0"/>
          </a:p>
          <a:p>
            <a:r>
              <a:rPr lang="en-US" baseline="0" dirty="0" smtClean="0"/>
              <a:t>The downside? Just this: it will take some time and effort by the teacher.</a:t>
            </a:r>
          </a:p>
        </p:txBody>
      </p:sp>
      <p:sp>
        <p:nvSpPr>
          <p:cNvPr id="4" name="Slide Number Placeholder 3"/>
          <p:cNvSpPr>
            <a:spLocks noGrp="1"/>
          </p:cNvSpPr>
          <p:nvPr>
            <p:ph type="sldNum" sz="quarter" idx="10"/>
          </p:nvPr>
        </p:nvSpPr>
        <p:spPr/>
        <p:txBody>
          <a:bodyPr/>
          <a:lstStyle/>
          <a:p>
            <a:fld id="{F254C263-0BE1-4969-9FDF-98E997471BC4}" type="slidenum">
              <a:rPr lang="en-US" smtClean="0"/>
              <a:pPr/>
              <a:t>21</a:t>
            </a:fld>
            <a:endParaRPr lang="en-US"/>
          </a:p>
        </p:txBody>
      </p:sp>
    </p:spTree>
    <p:extLst>
      <p:ext uri="{BB962C8B-B14F-4D97-AF65-F5344CB8AC3E}">
        <p14:creationId xmlns:p14="http://schemas.microsoft.com/office/powerpoint/2010/main" val="152037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storiesfor</a:t>
            </a:r>
            <a:r>
              <a:rPr lang="en-US" b="1" baseline="0" dirty="0" smtClean="0">
                <a:solidFill>
                  <a:srgbClr val="FF0000"/>
                </a:solidFill>
              </a:rPr>
              <a:t>malaysiankids.weebly.com</a:t>
            </a:r>
            <a:r>
              <a:rPr lang="en-US" baseline="0" dirty="0" smtClean="0"/>
              <a:t> contains material produced by </a:t>
            </a:r>
            <a:r>
              <a:rPr lang="en-US" baseline="0" dirty="0" err="1" smtClean="0"/>
              <a:t>Mrs</a:t>
            </a:r>
            <a:r>
              <a:rPr lang="en-US" baseline="0" dirty="0" smtClean="0"/>
              <a:t> Ruth Wickham, who, like myself, is an English Language Training Fellow at IPGKDRI in Kuala Terengganu. She is working with lecturers to lead trainee teachers into the art of manufacturing books in the classroom. The stories can come from the teacher, or from students, or borrowed from other schools.</a:t>
            </a:r>
          </a:p>
          <a:p>
            <a:r>
              <a:rPr lang="en-US" baseline="0" dirty="0" smtClean="0"/>
              <a:t>If you have the opportunity, look into this website, and certainly attend Ruth’s workshop at this conference to learn much more about this art.</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22</a:t>
            </a:fld>
            <a:endParaRPr lang="en-US"/>
          </a:p>
        </p:txBody>
      </p:sp>
    </p:spTree>
    <p:extLst>
      <p:ext uri="{BB962C8B-B14F-4D97-AF65-F5344CB8AC3E}">
        <p14:creationId xmlns:p14="http://schemas.microsoft.com/office/powerpoint/2010/main" val="37106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local content of these locally produced reading materials automatically stimulates interest from students. While using English language, local names of people and places, and incorporation of local customs and activities allow students comprehensible input in English in a low anxiety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 any good author knows, it is so important that readers identify with a character in the story. A boy of 10 finds it difficult to identify with female characters such as these, or with an elderly grandfather figure, or with a Western businessman.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Age, gender and culture of the characters in a story matter enormously to the reader by way of identification of the reader with one of the characters, as does the plot of the story. Traditional stories often provide an identifiable age, gender and culture, but fall down with a disjointed plot that is difficult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23</a:t>
            </a:fld>
            <a:endParaRPr lang="en-US"/>
          </a:p>
        </p:txBody>
      </p:sp>
    </p:spTree>
    <p:extLst>
      <p:ext uri="{BB962C8B-B14F-4D97-AF65-F5344CB8AC3E}">
        <p14:creationId xmlns:p14="http://schemas.microsoft.com/office/powerpoint/2010/main" val="398106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your own little books can lead to all sorts of fascinating</a:t>
            </a:r>
            <a:r>
              <a:rPr lang="en-US" baseline="0" dirty="0" smtClean="0"/>
              <a:t> formats such as pop-out books, concertina fold books and other novelties that children just love to read. Remember that when students are enjoying themselves, learning is taking place. All we as teachers can do is to encourage learning, and provide the best learning environment for our students.</a:t>
            </a:r>
          </a:p>
          <a:p>
            <a:endParaRPr lang="en-US" baseline="0" dirty="0" smtClean="0"/>
          </a:p>
          <a:p>
            <a:r>
              <a:rPr lang="en-US" baseline="0" dirty="0" smtClean="0"/>
              <a:t>If 100 teachers attended a workshop and produced one book each, all 100 teachers could return to their school with 100 books. We are currently looking at very short stories until expertise in story production, and physical book manufacture techniques are established, then perhaps we can branch out into longer children’s books. Lecturers at IPGKDRI in Kuala Terengganu have already begun instructing their students in this Language Art.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is one other area of access to suitable English language reading material for Malaysian students that I consider is set to become more prominent over the next few years. </a:t>
            </a: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24</a:t>
            </a:fld>
            <a:endParaRPr lang="en-US"/>
          </a:p>
        </p:txBody>
      </p:sp>
    </p:spTree>
    <p:extLst>
      <p:ext uri="{BB962C8B-B14F-4D97-AF65-F5344CB8AC3E}">
        <p14:creationId xmlns:p14="http://schemas.microsoft.com/office/powerpoint/2010/main" val="1169187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Access to e-Books is a possibility. That is, books that are downloaded onto a laptop or other electronic reading device such as the Amazon Kindle or the Samsung Galaxy Note.</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25</a:t>
            </a:fld>
            <a:endParaRPr lang="en-US"/>
          </a:p>
        </p:txBody>
      </p:sp>
    </p:spTree>
    <p:extLst>
      <p:ext uri="{BB962C8B-B14F-4D97-AF65-F5344CB8AC3E}">
        <p14:creationId xmlns:p14="http://schemas.microsoft.com/office/powerpoint/2010/main" val="41938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a:t>
            </a:r>
            <a:r>
              <a:rPr lang="en-US" baseline="0" dirty="0" smtClean="0"/>
              <a:t> in May last year reported that it had for the first time ever sold more e-books than paper books in the previous 12 months.</a:t>
            </a:r>
          </a:p>
          <a:p>
            <a:r>
              <a:rPr lang="en-US" baseline="0" dirty="0" smtClean="0"/>
              <a:t>Although many people like to enjoy the tactile experience of holding a book and physically turning pages, we have to face the fact that e-books are making huge inroads into worldwide reading habits.</a:t>
            </a:r>
          </a:p>
          <a:p>
            <a:r>
              <a:rPr lang="en-US" baseline="0" dirty="0" smtClean="0"/>
              <a:t>Electronic reading devices are becoming cheaper, while paper books are becoming ever more expensive. Before too long we will be forced to consider this source of reading material as the major option.</a:t>
            </a:r>
          </a:p>
          <a:p>
            <a:r>
              <a:rPr lang="en-US" baseline="0" dirty="0" smtClean="0"/>
              <a:t>This is an area of research that we did not explore, but would make a very interesting follow-up study.</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26</a:t>
            </a:fld>
            <a:endParaRPr lang="en-US"/>
          </a:p>
        </p:txBody>
      </p:sp>
    </p:spTree>
    <p:extLst>
      <p:ext uri="{BB962C8B-B14F-4D97-AF65-F5344CB8AC3E}">
        <p14:creationId xmlns:p14="http://schemas.microsoft.com/office/powerpoint/2010/main" val="63147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meantime, f</a:t>
            </a:r>
            <a:r>
              <a:rPr lang="en-US" dirty="0" smtClean="0"/>
              <a:t>ollow the links on KTF2012.weebly.com</a:t>
            </a:r>
            <a:r>
              <a:rPr lang="en-US" baseline="0" dirty="0" smtClean="0"/>
              <a:t> for directions on how to make your own reading books.</a:t>
            </a:r>
          </a:p>
          <a:p>
            <a:r>
              <a:rPr lang="en-US" baseline="0" dirty="0" smtClean="0"/>
              <a:t>You can include your own photographs and drawings, drawing by students, and edited versions of your students’ stories. All of this will vastly increase students’ interest in reading English language material. These locally-produced books can also be presented as e-books, read on computer or e-reader screens. Even hand-drawn and hand-written texts can be scanned and presented electronically when required. Access your local ITC specialist for instructions</a:t>
            </a:r>
          </a:p>
          <a:p>
            <a:endParaRPr lang="en-US" baseline="0" dirty="0" smtClean="0"/>
          </a:p>
          <a:p>
            <a:r>
              <a:rPr lang="en-US" baseline="0" dirty="0" smtClean="0"/>
              <a:t>You will find that students will automatically head for this reading material because of its high interest, low anxiety content that students really want to hear.</a:t>
            </a:r>
          </a:p>
        </p:txBody>
      </p:sp>
      <p:sp>
        <p:nvSpPr>
          <p:cNvPr id="4" name="Slide Number Placeholder 3"/>
          <p:cNvSpPr>
            <a:spLocks noGrp="1"/>
          </p:cNvSpPr>
          <p:nvPr>
            <p:ph type="sldNum" sz="quarter" idx="10"/>
          </p:nvPr>
        </p:nvSpPr>
        <p:spPr/>
        <p:txBody>
          <a:bodyPr/>
          <a:lstStyle/>
          <a:p>
            <a:fld id="{F254C263-0BE1-4969-9FDF-98E997471BC4}" type="slidenum">
              <a:rPr lang="en-US" smtClean="0"/>
              <a:pPr/>
              <a:t>27</a:t>
            </a:fld>
            <a:endParaRPr lang="en-US"/>
          </a:p>
        </p:txBody>
      </p:sp>
    </p:spTree>
    <p:extLst>
      <p:ext uri="{BB962C8B-B14F-4D97-AF65-F5344CB8AC3E}">
        <p14:creationId xmlns:p14="http://schemas.microsoft.com/office/powerpoint/2010/main" val="230769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Sound familiar?</a:t>
            </a:r>
          </a:p>
          <a:p>
            <a:endParaRPr lang="en-US" dirty="0" smtClean="0"/>
          </a:p>
          <a:p>
            <a:r>
              <a:rPr lang="en-US" dirty="0" smtClean="0"/>
              <a:t>On</a:t>
            </a:r>
            <a:r>
              <a:rPr lang="en-US" baseline="0" dirty="0" smtClean="0"/>
              <a:t> behalf of Pn Zaliha and myself, thankyou for listening.</a:t>
            </a:r>
          </a:p>
          <a:p>
            <a:r>
              <a:rPr lang="en-US" baseline="0" dirty="0" smtClean="0"/>
              <a:t>We hope that you are inspired to seek out ways of providing your students with engaging, stimulating English language reading material which they will want to take away and read for enjoyment.</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28</a:t>
            </a:fld>
            <a:endParaRPr lang="en-US"/>
          </a:p>
        </p:txBody>
      </p:sp>
    </p:spTree>
    <p:extLst>
      <p:ext uri="{BB962C8B-B14F-4D97-AF65-F5344CB8AC3E}">
        <p14:creationId xmlns:p14="http://schemas.microsoft.com/office/powerpoint/2010/main" val="107256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our time is rather short here today, I want to only direct your attention to research by Susser and Robb 1990 on the subject of (click)</a:t>
            </a:r>
            <a:r>
              <a:rPr lang="en-US" baseline="0" dirty="0" smtClean="0"/>
              <a:t> Extensive Reading. Extensive Reading is an area of language learning that has at the same time received a lot of attention in recent years by researchers, a lot of attention in Western countries, and yet little attention in Malaysia. For reasons that we will look at very briefly in a moment, Malaysian curricula, schools and teachers put little effort or time into encouraging this most important area of Extensive Reading.</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3</a:t>
            </a:fld>
            <a:endParaRPr lang="en-US"/>
          </a:p>
        </p:txBody>
      </p:sp>
    </p:spTree>
    <p:extLst>
      <p:ext uri="{BB962C8B-B14F-4D97-AF65-F5344CB8AC3E}">
        <p14:creationId xmlns:p14="http://schemas.microsoft.com/office/powerpoint/2010/main" val="367653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course of their studies Susser &amp; Robb developed five main descriptors of Extensive Reading:</a:t>
            </a:r>
          </a:p>
          <a:p>
            <a:r>
              <a:rPr lang="en-US" baseline="0" dirty="0" smtClean="0"/>
              <a:t>(Click) longer texts</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general reading rather than specific topics</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pleasurable reading</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students choosing their own texts</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not material that is dealt with in class</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stands in stark contrast with the kind of reading lesson that I have observed in Malaysian classes, where Reading Comprehension from specific texts is the norm, along with Reading Aloud , and grammar lessons.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short, Extensive Reading is the opposite of what passes for reading lessons in most of our classrooms, where a specific piece of literature is chosen by the teacher, specific questions are devised by the teacher, and students are taught to search out specific answers to these questions, often with a Reading Aloud session.</a:t>
            </a: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4</a:t>
            </a:fld>
            <a:endParaRPr lang="en-US"/>
          </a:p>
        </p:txBody>
      </p:sp>
    </p:spTree>
    <p:extLst>
      <p:ext uri="{BB962C8B-B14F-4D97-AF65-F5344CB8AC3E}">
        <p14:creationId xmlns:p14="http://schemas.microsoft.com/office/powerpoint/2010/main" val="420647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because we</a:t>
            </a:r>
            <a:r>
              <a:rPr lang="en-US" baseline="0" dirty="0" smtClean="0"/>
              <a:t> have only a brief time together, I present to you a short piece by Timothy Bell published in the Internet Journal in 1998 on Extensive Reading. This piece is representative of a much wider range of writings on the subject.</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5</a:t>
            </a:fld>
            <a:endParaRPr lang="en-US"/>
          </a:p>
        </p:txBody>
      </p:sp>
    </p:spTree>
    <p:extLst>
      <p:ext uri="{BB962C8B-B14F-4D97-AF65-F5344CB8AC3E}">
        <p14:creationId xmlns:p14="http://schemas.microsoft.com/office/powerpoint/2010/main" val="42833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encourage you to read Bell’s treatment of this subject of Extensive Reading. The full</a:t>
            </a:r>
            <a:r>
              <a:rPr lang="en-US" baseline="0" dirty="0" smtClean="0"/>
              <a:t> citation is found in the reference section of our paper which is found on the website I gave you earlier, KTF2012.weebly.com which is printed for you on the handout sheets available at the door.</a:t>
            </a:r>
          </a:p>
          <a:p>
            <a:r>
              <a:rPr lang="en-US" baseline="0" dirty="0" smtClean="0"/>
              <a:t>These 10 points of educational advantages of Extensive Reading are each worthy of note. Two in particular drew my attention:</a:t>
            </a:r>
          </a:p>
          <a:p>
            <a:endParaRPr lang="en-US" baseline="0" dirty="0" smtClean="0"/>
          </a:p>
          <a:p>
            <a:r>
              <a:rPr lang="en-US" b="1" baseline="0" dirty="0" smtClean="0">
                <a:solidFill>
                  <a:srgbClr val="FF0000"/>
                </a:solidFill>
              </a:rPr>
              <a:t>(Click) </a:t>
            </a:r>
            <a:r>
              <a:rPr lang="en-US" baseline="0" dirty="0" smtClean="0"/>
              <a:t>Separate research points out that number 5 on this list, Improvement in Writing, tends to happen automatically when students read extensively as defined earlier. The area of Writing is central to any general education, and demands a lot of a teacher’s time each week. A spin-off of Extensive Reading is an improvement in the student’s writing ability.</a:t>
            </a:r>
          </a:p>
          <a:p>
            <a:endParaRPr lang="en-US" baseline="0" dirty="0" smtClean="0"/>
          </a:p>
          <a:p>
            <a:r>
              <a:rPr lang="en-US" b="1" baseline="0" dirty="0" smtClean="0">
                <a:solidFill>
                  <a:srgbClr val="FF0000"/>
                </a:solidFill>
              </a:rPr>
              <a:t>(Click) </a:t>
            </a:r>
            <a:r>
              <a:rPr lang="en-US" baseline="0" dirty="0" smtClean="0"/>
              <a:t>Another interesting result of Extensive Reading worth a special note is number 9, the Exploitation of Textual Redundancy. This means that the reading of longer texts requires a different skill set than intensive reading of shorter texts, and better approximates normal speech patterns. Reading several different short passages in a row does not equal reading one longer passage.</a:t>
            </a: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6</a:t>
            </a:fld>
            <a:endParaRPr lang="en-US"/>
          </a:p>
        </p:txBody>
      </p:sp>
    </p:spTree>
    <p:extLst>
      <p:ext uri="{BB962C8B-B14F-4D97-AF65-F5344CB8AC3E}">
        <p14:creationId xmlns:p14="http://schemas.microsoft.com/office/powerpoint/2010/main" val="209385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very much backed up by earlier work by the famous</a:t>
            </a:r>
            <a:r>
              <a:rPr lang="en-US" baseline="0" dirty="0" smtClean="0"/>
              <a:t> Stephen Krashen. Perhaps my favourite quote from Krashen on the subject of the best method of teaching English is just this: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1" dirty="0" smtClean="0">
                <a:latin typeface="Britannic Bold" pitchFamily="34" charset="0"/>
                <a:ea typeface="Calibri"/>
              </a:rPr>
              <a:t>“The best methods are therefore those that supply 'comprehensible input' in low anxiety situations, containing messages that students really want to hear.”</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dirty="0" smtClean="0">
                <a:latin typeface="Britannic Bold" pitchFamily="34" charset="0"/>
                <a:ea typeface="Calibri"/>
              </a:rPr>
              <a:t>Behind this statement lies a universe of research</a:t>
            </a:r>
            <a:r>
              <a:rPr lang="en-AU" sz="1200" i="0" baseline="0" dirty="0" smtClean="0">
                <a:latin typeface="Britannic Bold" pitchFamily="34" charset="0"/>
                <a:ea typeface="Calibri"/>
              </a:rPr>
              <a:t> that has been pointing us in this direction for the best part of five decades. When students are placed into a situation where they have access to stimuli by eye and/or ear that they have a burning desire to see and hear, and when they feel no fear from external agents such as teachers, parents or fellow students, then they are in the best position to learn.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0" baseline="0" dirty="0" smtClean="0">
              <a:latin typeface="Britannic Bold" pitchFamily="34" charset="0"/>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baseline="0" dirty="0" smtClean="0">
                <a:latin typeface="Britannic Bold" pitchFamily="34" charset="0"/>
                <a:ea typeface="Calibri"/>
              </a:rPr>
              <a:t>We as teachers are often guilty of applying such pressures and fear of failure on our students that learning is all but impossible. Failure leads to fear, and fear to more failure. It is a vicious cycle that many of us can relate to, and certainly one that we have all seen in action among our students.</a:t>
            </a:r>
            <a:endParaRPr lang="en-AU" sz="1200" i="0" dirty="0" smtClean="0">
              <a:latin typeface="Britannic Bold" pitchFamily="34" charset="0"/>
              <a:ea typeface="Calibri"/>
            </a:endParaRP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7</a:t>
            </a:fld>
            <a:endParaRPr lang="en-US"/>
          </a:p>
        </p:txBody>
      </p:sp>
    </p:spTree>
    <p:extLst>
      <p:ext uri="{BB962C8B-B14F-4D97-AF65-F5344CB8AC3E}">
        <p14:creationId xmlns:p14="http://schemas.microsoft.com/office/powerpoint/2010/main" val="107256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lack of Extensive Reading in Malaysian Schools does not just happen by itself. Teachers naturally ask the important and responsible questions, “But how do I provide for and assess Extensive Reading? How can I know whether my students really are reading extensively? I can’t see what they are learning, and I can’t find out unless they tell me. If the text is not discussed in class, how can I find out if they have really read it? If they choose their own material, how do I know whether it is suitable to their age, reading proficiency and interests? How do I know if it is morally acceptable material?”</a:t>
            </a:r>
          </a:p>
          <a:p>
            <a:endParaRPr lang="en-US" baseline="0" dirty="0" smtClean="0"/>
          </a:p>
          <a:p>
            <a:r>
              <a:rPr lang="en-US" baseline="0" dirty="0" smtClean="0"/>
              <a:t>And the answers to these questions are not generally there. It would seem irresponsible for teachers to allow students the freedom to choose their own reading material without proper suitability checks, and irresponsible for teachers to allow activities that they cannot test or control. I agree with these concerns up to a point.</a:t>
            </a:r>
          </a:p>
          <a:p>
            <a:endParaRPr lang="en-US" baseline="0" dirty="0" smtClean="0"/>
          </a:p>
          <a:p>
            <a:r>
              <a:rPr lang="en-US" baseline="0" dirty="0" smtClean="0"/>
              <a:t>The answers are in the pipeline. Keep checking our website for answers. In short, testing is done by way of reading checklists and either written or verbal book reports on the story’s characters, setting, plot, resolution and the lesson or moral learned by the reader. There are many resources on the internet from overseas Education Departments on the subject of assessment of reading, including students’ extensive reading.</a:t>
            </a:r>
          </a:p>
          <a:p>
            <a:endParaRPr lang="en-US" baseline="0" dirty="0" smtClean="0"/>
          </a:p>
          <a:p>
            <a:r>
              <a:rPr lang="en-US" baseline="0" dirty="0" smtClean="0"/>
              <a:t>An important point to note here is that we are interested primarily in students being exposed to literature in English language, not in the content of the written material. Extensive reading is a goal in itself; much of a student’s learning about the English language stems from this exposure rather than from formal lessons in grammar and syntax.</a:t>
            </a:r>
          </a:p>
          <a:p>
            <a:r>
              <a:rPr lang="en-US" baseline="0" dirty="0" smtClean="0"/>
              <a:t>The question of provision of suitable material is the one we decided to attack first, since it is the rate determining step. Without suitable material to read, the reading simply will not take place.</a:t>
            </a:r>
          </a:p>
          <a:p>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8</a:t>
            </a:fld>
            <a:endParaRPr lang="en-US"/>
          </a:p>
        </p:txBody>
      </p:sp>
    </p:spTree>
    <p:extLst>
      <p:ext uri="{BB962C8B-B14F-4D97-AF65-F5344CB8AC3E}">
        <p14:creationId xmlns:p14="http://schemas.microsoft.com/office/powerpoint/2010/main" val="423202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 Zaliha was a school librarian</a:t>
            </a:r>
            <a:r>
              <a:rPr lang="en-US" baseline="0" dirty="0" smtClean="0"/>
              <a:t> in Malaysian schools for many years. She shares my love of reading for pleasure. I taught primary school students in Australia for 20 years. We both know from personal experience and from years of observation of school students that those who read extensively do well in all areas of learning. It is easily observed by any teacher that those students who shine at school will have outside interests and hobbies, and have a natural love of discovery and inquiry into things they observe around them within the sphere of their lives. The joy of discovery soon leads to inquiry into objects and events outside of their own experience, and they are well on their way to being independent learners.</a:t>
            </a:r>
          </a:p>
          <a:p>
            <a:endParaRPr lang="en-US" baseline="0" dirty="0" smtClean="0"/>
          </a:p>
          <a:p>
            <a:r>
              <a:rPr lang="en-US" baseline="0" dirty="0" smtClean="0"/>
              <a:t>One common factor among these students is usually that of Extensive Reading. Our inquiry into English Language reading habits of Malaysian students began with the question of what reading material is available to them. Even the most enquiring of minds cannot read what they do not have. And what they have must be engaging in order to be effective. Our first target in this project was to determine quantitatively what book titles are available to Malaysian school students within their school environments.</a:t>
            </a:r>
          </a:p>
          <a:p>
            <a:endParaRPr lang="en-US" baseline="0" dirty="0" smtClean="0"/>
          </a:p>
          <a:p>
            <a:r>
              <a:rPr lang="en-US" baseline="0" dirty="0" smtClean="0"/>
              <a:t>I now invite Pn Zaliha bt Abdullah to explain our methods of research and our findings into reading materials available to students in schools in Kuala Terengganu.</a:t>
            </a:r>
            <a:endParaRPr lang="en-US" dirty="0"/>
          </a:p>
        </p:txBody>
      </p:sp>
      <p:sp>
        <p:nvSpPr>
          <p:cNvPr id="4" name="Slide Number Placeholder 3"/>
          <p:cNvSpPr>
            <a:spLocks noGrp="1"/>
          </p:cNvSpPr>
          <p:nvPr>
            <p:ph type="sldNum" sz="quarter" idx="10"/>
          </p:nvPr>
        </p:nvSpPr>
        <p:spPr/>
        <p:txBody>
          <a:bodyPr/>
          <a:lstStyle/>
          <a:p>
            <a:fld id="{F254C263-0BE1-4969-9FDF-98E997471BC4}" type="slidenum">
              <a:rPr lang="en-US" smtClean="0"/>
              <a:pPr/>
              <a:t>9</a:t>
            </a:fld>
            <a:endParaRPr lang="en-US"/>
          </a:p>
        </p:txBody>
      </p:sp>
    </p:spTree>
    <p:extLst>
      <p:ext uri="{BB962C8B-B14F-4D97-AF65-F5344CB8AC3E}">
        <p14:creationId xmlns:p14="http://schemas.microsoft.com/office/powerpoint/2010/main" val="4302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2EEC6A-502F-4E9B-8483-4A87AF4B99B2}"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5D9A60-0EC3-448F-B40B-0C49F22D20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6850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050EA2-6551-4516-96AE-0105A680C947}"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E0A096-D269-4B17-90F3-B5666B2B31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0629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7E3645-99AF-43F1-80A9-4E164C09BF67}"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8321F0-AF98-4F7E-A801-C906E243B1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2114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4D852B-656E-4320-8498-EE3AFECDC266}"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033DFD-ED43-4CA6-A6F3-DDBE9028B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509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632F7E-B8FD-44CC-940C-20DD5DA0AD9D}" type="datetimeFigureOut">
              <a:rPr lang="en-US">
                <a:solidFill>
                  <a:prstClr val="black">
                    <a:tint val="75000"/>
                  </a:prstClr>
                </a:solidFill>
              </a:rPr>
              <a:pPr>
                <a:defRPr/>
              </a:pPr>
              <a:t>10/18/2013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825AAFD-4971-4DFC-8989-F4AB35DA42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3320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120E-0D26-4EAE-80C5-CFF5294AD78A}" type="datetimeFigureOut">
              <a:rPr lang="en-US">
                <a:solidFill>
                  <a:prstClr val="black">
                    <a:tint val="75000"/>
                  </a:prstClr>
                </a:solidFill>
              </a:rPr>
              <a:pPr>
                <a:defRPr/>
              </a:pPr>
              <a:t>10/18/2013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AF7606-1EDE-4E55-85CE-714FE8A996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436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CC593D-9C4E-4088-A418-812DD1DF302A}" type="datetimeFigureOut">
              <a:rPr lang="en-US">
                <a:solidFill>
                  <a:prstClr val="black">
                    <a:tint val="75000"/>
                  </a:prstClr>
                </a:solidFill>
              </a:rPr>
              <a:pPr>
                <a:defRPr/>
              </a:pPr>
              <a:t>10/18/2013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B72CDF1-9619-4784-ABD8-304ECA0165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562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04C3F6-DC51-416E-9CA3-DF311B4C4C36}"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7737C0-92E6-4294-8F6E-4924AC108B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49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57D87-783E-42E5-8E91-3DA5FF496769}"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4FA8E9-80C2-4015-90A6-6126A49821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565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96100E-67F8-4953-9F77-49C1C51CFF03}"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362F2D-CBE9-4DE3-BFF5-308755BA20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074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0D9E4-5314-430E-85C3-9EE4FAD4C36E}"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45BFC7-85D6-46F6-94A0-E18ECFC8CA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914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1B5BC5-FD5D-4328-9660-B298CABC788B}"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2B0E4D-1566-4E3E-A6A0-F4914A5125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647579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5.wdp"/><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iteslj.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535985" y="3081754"/>
            <a:ext cx="8266511"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2600" b="1" dirty="0">
              <a:solidFill>
                <a:srgbClr val="17365D"/>
              </a:solidFill>
              <a:latin typeface="Cambr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2600" b="1" i="0" u="none" strike="noStrike" cap="none" normalizeH="0" baseline="0" dirty="0" smtClean="0">
              <a:ln>
                <a:noFill/>
              </a:ln>
              <a:solidFill>
                <a:srgbClr val="17365D"/>
              </a:solidFill>
              <a:effectLst/>
              <a:latin typeface="Cambr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2600" b="1" dirty="0">
              <a:solidFill>
                <a:srgbClr val="17365D"/>
              </a:solidFill>
              <a:latin typeface="Cambr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Researched and </a:t>
            </a:r>
            <a:r>
              <a:rPr lang="en-AU" altLang="ja-JP" sz="2000" b="1" dirty="0" smtClean="0">
                <a:solidFill>
                  <a:srgbClr val="002060"/>
                </a:solidFill>
                <a:latin typeface="Arial" pitchFamily="34" charset="0"/>
                <a:ea typeface="Calibri" pitchFamily="34" charset="0"/>
                <a:cs typeface="Arial" pitchFamily="34" charset="0"/>
              </a:rPr>
              <a:t>presented</a:t>
            </a:r>
            <a:r>
              <a:rPr kumimoji="0" lang="en-AU" altLang="ja-JP"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 by Peter Wickham, English Language Training Fellow of Brighton Education 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Pn Hjh Zaliha Bt Abdullah, lecturer at Institut Pendidikan Guru Kampus Dato’ Razali Ismail, Kuala Terengganu, Malaysia.                                                                                          </a:t>
            </a:r>
            <a:endParaRPr kumimoji="0" lang="en-AU" altLang="ja-JP" sz="2000"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TextBox 4"/>
          <p:cNvSpPr txBox="1"/>
          <p:nvPr/>
        </p:nvSpPr>
        <p:spPr>
          <a:xfrm>
            <a:off x="381000" y="304800"/>
            <a:ext cx="8208818" cy="3416320"/>
          </a:xfrm>
          <a:prstGeom prst="rect">
            <a:avLst/>
          </a:prstGeom>
          <a:noFill/>
        </p:spPr>
        <p:txBody>
          <a:bodyPr wrap="square" rtlCol="0">
            <a:spAutoFit/>
          </a:bodyPr>
          <a:lstStyle/>
          <a:p>
            <a:pPr lvl="0" fontAlgn="base">
              <a:spcBef>
                <a:spcPct val="0"/>
              </a:spcBef>
              <a:spcAft>
                <a:spcPct val="0"/>
              </a:spcAft>
            </a:pPr>
            <a:r>
              <a:rPr lang="en-US" altLang="ja-JP" sz="5400" b="1" dirty="0">
                <a:solidFill>
                  <a:srgbClr val="FF0000"/>
                </a:solidFill>
                <a:latin typeface="Cambria" pitchFamily="18" charset="0"/>
                <a:ea typeface="Times New Roman" pitchFamily="18" charset="0"/>
                <a:cs typeface="Times New Roman" pitchFamily="18" charset="0"/>
              </a:rPr>
              <a:t>Rethinking English Language Reading Learner </a:t>
            </a:r>
            <a:r>
              <a:rPr lang="en-US" altLang="ja-JP" sz="5400" b="1" dirty="0" smtClean="0">
                <a:solidFill>
                  <a:srgbClr val="FF0000"/>
                </a:solidFill>
                <a:latin typeface="Cambria" pitchFamily="18" charset="0"/>
                <a:ea typeface="Times New Roman" pitchFamily="18" charset="0"/>
                <a:cs typeface="Times New Roman" pitchFamily="18" charset="0"/>
              </a:rPr>
              <a:t>Resources </a:t>
            </a:r>
            <a:r>
              <a:rPr lang="en-US" altLang="ja-JP" sz="5400" b="1" dirty="0">
                <a:solidFill>
                  <a:srgbClr val="FF0000"/>
                </a:solidFill>
                <a:latin typeface="Cambria" pitchFamily="18" charset="0"/>
                <a:ea typeface="Times New Roman" pitchFamily="18" charset="0"/>
                <a:cs typeface="Times New Roman" pitchFamily="18" charset="0"/>
              </a:rPr>
              <a:t>in Terengganuan Schools</a:t>
            </a:r>
          </a:p>
        </p:txBody>
      </p:sp>
    </p:spTree>
    <p:extLst>
      <p:ext uri="{BB962C8B-B14F-4D97-AF65-F5344CB8AC3E}">
        <p14:creationId xmlns:p14="http://schemas.microsoft.com/office/powerpoint/2010/main" val="3828498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56" y="-20782"/>
            <a:ext cx="5603852" cy="7848600"/>
          </a:xfrm>
          <a:prstGeom prst="rect">
            <a:avLst/>
          </a:prstGeom>
        </p:spPr>
      </p:pic>
    </p:spTree>
    <p:extLst>
      <p:ext uri="{BB962C8B-B14F-4D97-AF65-F5344CB8AC3E}">
        <p14:creationId xmlns:p14="http://schemas.microsoft.com/office/powerpoint/2010/main" val="254163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181600" cy="6865135"/>
          </a:xfrm>
          <a:prstGeom prst="rect">
            <a:avLst/>
          </a:prstGeom>
        </p:spPr>
      </p:pic>
    </p:spTree>
    <p:extLst>
      <p:ext uri="{BB962C8B-B14F-4D97-AF65-F5344CB8AC3E}">
        <p14:creationId xmlns:p14="http://schemas.microsoft.com/office/powerpoint/2010/main" val="79739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838200"/>
            <a:ext cx="7848600" cy="4953000"/>
          </a:xfrm>
        </p:spPr>
        <p:txBody>
          <a:bodyPr/>
          <a:lstStyle/>
          <a:p>
            <a:pPr eaLnBrk="1" hangingPunct="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349892674"/>
              </p:ext>
            </p:extLst>
          </p:nvPr>
        </p:nvGraphicFramePr>
        <p:xfrm>
          <a:off x="228600" y="225723"/>
          <a:ext cx="8686798" cy="6632277"/>
        </p:xfrm>
        <a:graphic>
          <a:graphicData uri="http://schemas.openxmlformats.org/drawingml/2006/table">
            <a:tbl>
              <a:tblPr firstRow="1" bandRow="1">
                <a:tableStyleId>{5C22544A-7EE6-4342-B048-85BDC9FD1C3A}</a:tableStyleId>
              </a:tblPr>
              <a:tblGrid>
                <a:gridCol w="1240971"/>
                <a:gridCol w="1240971"/>
                <a:gridCol w="1240971"/>
                <a:gridCol w="1240971"/>
                <a:gridCol w="1240971"/>
                <a:gridCol w="1204474"/>
                <a:gridCol w="1277469"/>
              </a:tblGrid>
              <a:tr h="1134975">
                <a:tc>
                  <a:txBody>
                    <a:bodyPr/>
                    <a:lstStyle/>
                    <a:p>
                      <a:endParaRPr lang="en-US" sz="1800" dirty="0"/>
                    </a:p>
                  </a:txBody>
                  <a:tcPr marT="45724" marB="45724"/>
                </a:tc>
                <a:tc>
                  <a:txBody>
                    <a:bodyPr/>
                    <a:lstStyle/>
                    <a:p>
                      <a:pPr algn="l" fontAlgn="ctr"/>
                      <a:r>
                        <a:rPr lang="en-US" sz="1600" b="0" i="0" u="none" strike="noStrike" dirty="0">
                          <a:solidFill>
                            <a:schemeClr val="tx1"/>
                          </a:solidFill>
                          <a:latin typeface="Arial Black" pitchFamily="34" charset="0"/>
                        </a:rPr>
                        <a:t>No of students</a:t>
                      </a:r>
                    </a:p>
                  </a:txBody>
                  <a:tcPr marL="9525" marR="9525" marT="9526" marB="0" anchor="ctr"/>
                </a:tc>
                <a:tc>
                  <a:txBody>
                    <a:bodyPr/>
                    <a:lstStyle/>
                    <a:p>
                      <a:pPr algn="l" fontAlgn="ctr"/>
                      <a:r>
                        <a:rPr lang="en-US" sz="1600" b="0" i="0" u="none" strike="noStrike" dirty="0">
                          <a:solidFill>
                            <a:schemeClr val="tx1"/>
                          </a:solidFill>
                          <a:latin typeface="Arial Black" pitchFamily="34" charset="0"/>
                        </a:rPr>
                        <a:t>Books in Library</a:t>
                      </a:r>
                    </a:p>
                  </a:txBody>
                  <a:tcPr marL="9525" marR="9525" marT="9526" marB="0" anchor="ctr"/>
                </a:tc>
                <a:tc>
                  <a:txBody>
                    <a:bodyPr/>
                    <a:lstStyle/>
                    <a:p>
                      <a:pPr algn="l" fontAlgn="ctr"/>
                      <a:r>
                        <a:rPr lang="en-US" sz="1600" b="0" i="0" u="none" strike="noStrike" dirty="0">
                          <a:solidFill>
                            <a:schemeClr val="tx1"/>
                          </a:solidFill>
                          <a:latin typeface="Arial Black" pitchFamily="34" charset="0"/>
                        </a:rPr>
                        <a:t>Eng </a:t>
                      </a:r>
                      <a:r>
                        <a:rPr lang="en-US" sz="1600" b="0" i="0" u="none" strike="noStrike" dirty="0" smtClean="0">
                          <a:solidFill>
                            <a:schemeClr val="tx1"/>
                          </a:solidFill>
                          <a:latin typeface="Arial Black" pitchFamily="34" charset="0"/>
                        </a:rPr>
                        <a:t>Lang</a:t>
                      </a:r>
                    </a:p>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Black" pitchFamily="34" charset="0"/>
                        </a:rPr>
                        <a:t>Bks in lib</a:t>
                      </a:r>
                    </a:p>
                    <a:p>
                      <a:pPr algn="l" fontAlgn="ctr"/>
                      <a:endParaRPr lang="en-US" sz="1600" b="0" i="0" u="none" strike="noStrike" dirty="0">
                        <a:solidFill>
                          <a:schemeClr val="tx1"/>
                        </a:solidFill>
                        <a:latin typeface="Calibri"/>
                      </a:endParaRPr>
                    </a:p>
                  </a:txBody>
                  <a:tcPr marL="9525" marR="9525" marT="9526" marB="0" anchor="ctr"/>
                </a:tc>
                <a:tc>
                  <a:txBody>
                    <a:bodyPr/>
                    <a:lstStyle/>
                    <a:p>
                      <a:pPr algn="l" fontAlgn="ctr"/>
                      <a:r>
                        <a:rPr lang="en-US" sz="1600" b="0" i="0" u="none" strike="noStrike" dirty="0">
                          <a:solidFill>
                            <a:schemeClr val="tx1"/>
                          </a:solidFill>
                          <a:latin typeface="Arial Black" pitchFamily="34" charset="0"/>
                        </a:rPr>
                        <a:t>Eng Lang Bks not in Lib</a:t>
                      </a:r>
                    </a:p>
                  </a:txBody>
                  <a:tcPr marL="9525" marR="9525" marT="9526" marB="0" anchor="ctr"/>
                </a:tc>
                <a:tc>
                  <a:txBody>
                    <a:bodyPr/>
                    <a:lstStyle/>
                    <a:p>
                      <a:pPr algn="l" fontAlgn="ctr"/>
                      <a:r>
                        <a:rPr lang="en-US" sz="1600" b="0" i="0" u="none" strike="noStrike" dirty="0">
                          <a:solidFill>
                            <a:schemeClr val="tx1"/>
                          </a:solidFill>
                          <a:latin typeface="Arial Black" pitchFamily="34" charset="0"/>
                        </a:rPr>
                        <a:t>Eng Fiction in School</a:t>
                      </a:r>
                    </a:p>
                  </a:txBody>
                  <a:tcPr marL="9525" marR="9525" marT="9526" marB="0" anchor="ctr"/>
                </a:tc>
                <a:tc>
                  <a:txBody>
                    <a:bodyPr/>
                    <a:lstStyle/>
                    <a:p>
                      <a:pPr algn="l" fontAlgn="ctr"/>
                      <a:r>
                        <a:rPr lang="en-US" sz="1600" b="0" i="0" u="none" strike="noStrike" dirty="0" smtClean="0">
                          <a:solidFill>
                            <a:schemeClr val="tx1"/>
                          </a:solidFill>
                          <a:latin typeface="Arial Black" pitchFamily="34" charset="0"/>
                        </a:rPr>
                        <a:t>Borrowers</a:t>
                      </a:r>
                    </a:p>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Black" pitchFamily="34" charset="0"/>
                        </a:rPr>
                        <a:t>Eng Lang </a:t>
                      </a:r>
                      <a:r>
                        <a:rPr lang="en-US" sz="1600" b="0" i="0" u="none" strike="noStrike" dirty="0" err="1" smtClean="0">
                          <a:solidFill>
                            <a:schemeClr val="tx1"/>
                          </a:solidFill>
                          <a:latin typeface="Arial Black" pitchFamily="34" charset="0"/>
                        </a:rPr>
                        <a:t>Bk</a:t>
                      </a:r>
                      <a:r>
                        <a:rPr lang="en-US" sz="1600" b="0" i="0" u="none" strike="noStrike" dirty="0" smtClean="0">
                          <a:solidFill>
                            <a:schemeClr val="tx1"/>
                          </a:solidFill>
                          <a:latin typeface="Arial Black" pitchFamily="34" charset="0"/>
                        </a:rPr>
                        <a:t> in 2011</a:t>
                      </a:r>
                    </a:p>
                    <a:p>
                      <a:pPr algn="l" fontAlgn="ctr"/>
                      <a:endParaRPr lang="en-US" sz="1600" b="0" i="0" u="none" strike="noStrike" dirty="0">
                        <a:solidFill>
                          <a:schemeClr val="tx1"/>
                        </a:solidFill>
                        <a:latin typeface="Arial Black" pitchFamily="34" charset="0"/>
                      </a:endParaRPr>
                    </a:p>
                  </a:txBody>
                  <a:tcPr marL="9525" marR="9525" marT="9526" marB="0" anchor="ctr"/>
                </a:tc>
              </a:tr>
              <a:tr h="534621">
                <a:tc>
                  <a:txBody>
                    <a:bodyPr/>
                    <a:lstStyle/>
                    <a:p>
                      <a:r>
                        <a:rPr lang="en-US" sz="1800" dirty="0" smtClean="0"/>
                        <a:t>School</a:t>
                      </a:r>
                      <a:r>
                        <a:rPr lang="en-US" sz="1800" baseline="0" dirty="0" smtClean="0"/>
                        <a:t> 1</a:t>
                      </a:r>
                      <a:endParaRPr lang="en-US" sz="1800" dirty="0"/>
                    </a:p>
                  </a:txBody>
                  <a:tcPr marT="45724" marB="45724"/>
                </a:tc>
                <a:tc>
                  <a:txBody>
                    <a:bodyPr/>
                    <a:lstStyle/>
                    <a:p>
                      <a:pPr algn="r" fontAlgn="b"/>
                      <a:r>
                        <a:rPr lang="en-US" sz="1800" b="0" i="0" u="none" strike="noStrike" dirty="0">
                          <a:solidFill>
                            <a:srgbClr val="000000"/>
                          </a:solidFill>
                          <a:latin typeface="+mn-lt"/>
                        </a:rPr>
                        <a:t>541</a:t>
                      </a:r>
                    </a:p>
                  </a:txBody>
                  <a:tcPr marL="9525" marR="9525" marT="9526" marB="0" anchor="b"/>
                </a:tc>
                <a:tc>
                  <a:txBody>
                    <a:bodyPr/>
                    <a:lstStyle/>
                    <a:p>
                      <a:pPr algn="r" fontAlgn="b"/>
                      <a:r>
                        <a:rPr lang="en-US" sz="2400" b="1" i="0" u="none" strike="noStrike" dirty="0">
                          <a:solidFill>
                            <a:schemeClr val="accent3">
                              <a:lumMod val="50000"/>
                            </a:schemeClr>
                          </a:solidFill>
                          <a:latin typeface="+mn-lt"/>
                        </a:rPr>
                        <a:t>9000</a:t>
                      </a:r>
                    </a:p>
                  </a:txBody>
                  <a:tcPr marL="9525" marR="9525" marT="9526" marB="0" anchor="b"/>
                </a:tc>
                <a:tc>
                  <a:txBody>
                    <a:bodyPr/>
                    <a:lstStyle/>
                    <a:p>
                      <a:pPr algn="r" fontAlgn="b"/>
                      <a:r>
                        <a:rPr lang="en-US" sz="1800" b="0" i="0" u="none" strike="noStrike" dirty="0">
                          <a:solidFill>
                            <a:srgbClr val="000000"/>
                          </a:solidFill>
                          <a:latin typeface="+mn-lt"/>
                        </a:rPr>
                        <a:t>2865</a:t>
                      </a:r>
                    </a:p>
                  </a:txBody>
                  <a:tcPr marL="9525" marR="9525" marT="9526" marB="0" anchor="b"/>
                </a:tc>
                <a:tc>
                  <a:txBody>
                    <a:bodyPr/>
                    <a:lstStyle/>
                    <a:p>
                      <a:pPr algn="r" fontAlgn="b"/>
                      <a:r>
                        <a:rPr lang="en-US" sz="1800" b="0" i="0" u="none" strike="noStrike" dirty="0">
                          <a:solidFill>
                            <a:srgbClr val="000000"/>
                          </a:solidFill>
                          <a:latin typeface="+mn-lt"/>
                        </a:rPr>
                        <a:t>1083</a:t>
                      </a:r>
                    </a:p>
                  </a:txBody>
                  <a:tcPr marL="9525" marR="9525" marT="9526" marB="0" anchor="b"/>
                </a:tc>
                <a:tc>
                  <a:txBody>
                    <a:bodyPr/>
                    <a:lstStyle/>
                    <a:p>
                      <a:pPr algn="r" fontAlgn="b"/>
                      <a:r>
                        <a:rPr lang="en-US" sz="2400" b="1" i="0" u="none" strike="noStrike" dirty="0">
                          <a:solidFill>
                            <a:srgbClr val="FF0000"/>
                          </a:solidFill>
                          <a:latin typeface="+mn-lt"/>
                        </a:rPr>
                        <a:t>1800</a:t>
                      </a:r>
                    </a:p>
                  </a:txBody>
                  <a:tcPr marL="9525" marR="9525" marT="9526" marB="0" anchor="b"/>
                </a:tc>
                <a:tc>
                  <a:txBody>
                    <a:bodyPr/>
                    <a:lstStyle/>
                    <a:p>
                      <a:pPr algn="r" fontAlgn="b"/>
                      <a:r>
                        <a:rPr lang="en-US" sz="2400" b="1" i="0" u="none" strike="noStrike" dirty="0">
                          <a:solidFill>
                            <a:srgbClr val="7030A0"/>
                          </a:solidFill>
                          <a:latin typeface="+mn-lt"/>
                        </a:rPr>
                        <a:t>162</a:t>
                      </a:r>
                    </a:p>
                  </a:txBody>
                  <a:tcPr marL="9525" marR="9525" marT="9526" marB="0" anchor="b"/>
                </a:tc>
              </a:tr>
              <a:tr h="453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2</a:t>
                      </a:r>
                      <a:endParaRPr lang="en-US" sz="1800" dirty="0" smtClean="0"/>
                    </a:p>
                  </a:txBody>
                  <a:tcPr marT="45724" marB="45724"/>
                </a:tc>
                <a:tc>
                  <a:txBody>
                    <a:bodyPr/>
                    <a:lstStyle/>
                    <a:p>
                      <a:pPr algn="r" fontAlgn="b"/>
                      <a:r>
                        <a:rPr lang="en-US" sz="1800" b="0" i="0" u="none" strike="noStrike" dirty="0">
                          <a:solidFill>
                            <a:srgbClr val="000000"/>
                          </a:solidFill>
                          <a:latin typeface="+mn-lt"/>
                        </a:rPr>
                        <a:t>347</a:t>
                      </a:r>
                    </a:p>
                  </a:txBody>
                  <a:tcPr marL="9525" marR="9525" marT="9526" marB="0" anchor="b"/>
                </a:tc>
                <a:tc>
                  <a:txBody>
                    <a:bodyPr/>
                    <a:lstStyle/>
                    <a:p>
                      <a:pPr algn="r" fontAlgn="b"/>
                      <a:r>
                        <a:rPr lang="en-US" sz="2400" b="1" i="0" u="none" strike="noStrike" dirty="0">
                          <a:solidFill>
                            <a:schemeClr val="accent3">
                              <a:lumMod val="50000"/>
                            </a:schemeClr>
                          </a:solidFill>
                          <a:latin typeface="+mn-lt"/>
                        </a:rPr>
                        <a:t>142600</a:t>
                      </a:r>
                    </a:p>
                  </a:txBody>
                  <a:tcPr marL="9525" marR="9525" marT="9526" marB="0" anchor="b"/>
                </a:tc>
                <a:tc>
                  <a:txBody>
                    <a:bodyPr/>
                    <a:lstStyle/>
                    <a:p>
                      <a:pPr algn="r" fontAlgn="b"/>
                      <a:r>
                        <a:rPr lang="en-US" sz="1800" b="0" i="0" u="none" strike="noStrike" dirty="0">
                          <a:solidFill>
                            <a:srgbClr val="000000"/>
                          </a:solidFill>
                          <a:latin typeface="+mn-lt"/>
                        </a:rPr>
                        <a:t>4750</a:t>
                      </a:r>
                    </a:p>
                  </a:txBody>
                  <a:tcPr marL="9525" marR="9525" marT="9526" marB="0" anchor="b"/>
                </a:tc>
                <a:tc>
                  <a:txBody>
                    <a:bodyPr/>
                    <a:lstStyle/>
                    <a:p>
                      <a:pPr algn="r" fontAlgn="b"/>
                      <a:r>
                        <a:rPr lang="en-US" sz="1800" b="0" i="0" u="none" strike="noStrike" dirty="0">
                          <a:solidFill>
                            <a:srgbClr val="000000"/>
                          </a:solidFill>
                          <a:latin typeface="+mn-lt"/>
                        </a:rPr>
                        <a:t>15</a:t>
                      </a:r>
                    </a:p>
                  </a:txBody>
                  <a:tcPr marL="9525" marR="9525" marT="9526" marB="0" anchor="b"/>
                </a:tc>
                <a:tc>
                  <a:txBody>
                    <a:bodyPr/>
                    <a:lstStyle/>
                    <a:p>
                      <a:pPr algn="r" fontAlgn="b"/>
                      <a:r>
                        <a:rPr lang="en-US" sz="2400" b="1" i="0" u="none" strike="noStrike" dirty="0">
                          <a:solidFill>
                            <a:srgbClr val="FF0000"/>
                          </a:solidFill>
                          <a:latin typeface="+mn-lt"/>
                        </a:rPr>
                        <a:t>3000</a:t>
                      </a:r>
                    </a:p>
                  </a:txBody>
                  <a:tcPr marL="9525" marR="9525" marT="9526" marB="0" anchor="b"/>
                </a:tc>
                <a:tc>
                  <a:txBody>
                    <a:bodyPr/>
                    <a:lstStyle/>
                    <a:p>
                      <a:pPr algn="r" fontAlgn="b"/>
                      <a:r>
                        <a:rPr lang="en-US" sz="2400" b="1" i="0" u="none" strike="noStrike" dirty="0">
                          <a:solidFill>
                            <a:srgbClr val="7030A0"/>
                          </a:solidFill>
                          <a:latin typeface="+mn-lt"/>
                        </a:rPr>
                        <a:t>50</a:t>
                      </a:r>
                    </a:p>
                  </a:txBody>
                  <a:tcPr marL="9525" marR="9525" marT="9526" marB="0" anchor="b"/>
                </a:tc>
              </a:tr>
              <a:tr h="662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3</a:t>
                      </a:r>
                      <a:endParaRPr lang="en-US" sz="1800" dirty="0" smtClean="0"/>
                    </a:p>
                  </a:txBody>
                  <a:tcPr marT="45724" marB="45724"/>
                </a:tc>
                <a:tc>
                  <a:txBody>
                    <a:bodyPr/>
                    <a:lstStyle/>
                    <a:p>
                      <a:pPr algn="r" fontAlgn="b"/>
                      <a:r>
                        <a:rPr lang="en-US" sz="1800" b="0" i="0" u="none" strike="noStrike" dirty="0">
                          <a:solidFill>
                            <a:srgbClr val="000000"/>
                          </a:solidFill>
                          <a:latin typeface="+mn-lt"/>
                        </a:rPr>
                        <a:t>93</a:t>
                      </a:r>
                    </a:p>
                  </a:txBody>
                  <a:tcPr marL="9525" marR="9525" marT="9526" marB="0" anchor="b"/>
                </a:tc>
                <a:tc>
                  <a:txBody>
                    <a:bodyPr/>
                    <a:lstStyle/>
                    <a:p>
                      <a:pPr algn="r" fontAlgn="b"/>
                      <a:r>
                        <a:rPr lang="en-US" sz="2400" b="1" i="0" u="none" strike="noStrike" dirty="0">
                          <a:solidFill>
                            <a:schemeClr val="accent3">
                              <a:lumMod val="50000"/>
                            </a:schemeClr>
                          </a:solidFill>
                          <a:latin typeface="+mn-lt"/>
                        </a:rPr>
                        <a:t>10990</a:t>
                      </a:r>
                    </a:p>
                  </a:txBody>
                  <a:tcPr marL="9525" marR="9525" marT="9526" marB="0" anchor="b"/>
                </a:tc>
                <a:tc>
                  <a:txBody>
                    <a:bodyPr/>
                    <a:lstStyle/>
                    <a:p>
                      <a:pPr algn="r" fontAlgn="b"/>
                      <a:r>
                        <a:rPr lang="en-US" sz="1800" b="0" i="0" u="none" strike="noStrike">
                          <a:solidFill>
                            <a:srgbClr val="000000"/>
                          </a:solidFill>
                          <a:latin typeface="+mn-lt"/>
                        </a:rPr>
                        <a:t>5000</a:t>
                      </a:r>
                    </a:p>
                  </a:txBody>
                  <a:tcPr marL="9525" marR="9525" marT="9526" marB="0" anchor="b"/>
                </a:tc>
                <a:tc>
                  <a:txBody>
                    <a:bodyPr/>
                    <a:lstStyle/>
                    <a:p>
                      <a:pPr algn="r" fontAlgn="b"/>
                      <a:r>
                        <a:rPr lang="en-US" sz="1800" b="0" i="0" u="none" strike="noStrike" dirty="0">
                          <a:solidFill>
                            <a:srgbClr val="000000"/>
                          </a:solidFill>
                          <a:latin typeface="+mn-lt"/>
                        </a:rPr>
                        <a:t>2000</a:t>
                      </a:r>
                    </a:p>
                  </a:txBody>
                  <a:tcPr marL="9525" marR="9525" marT="9526" marB="0" anchor="b"/>
                </a:tc>
                <a:tc>
                  <a:txBody>
                    <a:bodyPr/>
                    <a:lstStyle/>
                    <a:p>
                      <a:pPr algn="r" fontAlgn="b"/>
                      <a:r>
                        <a:rPr lang="en-US" sz="2400" b="1" i="0" u="none" strike="noStrike" dirty="0">
                          <a:solidFill>
                            <a:srgbClr val="FF0000"/>
                          </a:solidFill>
                          <a:latin typeface="+mn-lt"/>
                        </a:rPr>
                        <a:t>3000</a:t>
                      </a:r>
                    </a:p>
                  </a:txBody>
                  <a:tcPr marL="9525" marR="9525" marT="9526" marB="0" anchor="b"/>
                </a:tc>
                <a:tc>
                  <a:txBody>
                    <a:bodyPr/>
                    <a:lstStyle/>
                    <a:p>
                      <a:pPr algn="r" fontAlgn="b"/>
                      <a:r>
                        <a:rPr lang="en-US" sz="2400" b="1" i="0" u="none" strike="noStrike" dirty="0">
                          <a:solidFill>
                            <a:srgbClr val="7030A0"/>
                          </a:solidFill>
                          <a:latin typeface="+mn-lt"/>
                        </a:rPr>
                        <a:t>100</a:t>
                      </a: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4</a:t>
                      </a:r>
                      <a:endParaRPr lang="en-US" sz="1800" dirty="0" smtClean="0"/>
                    </a:p>
                  </a:txBody>
                  <a:tcPr marT="45724" marB="45724"/>
                </a:tc>
                <a:tc>
                  <a:txBody>
                    <a:bodyPr/>
                    <a:lstStyle/>
                    <a:p>
                      <a:pPr algn="r" fontAlgn="b"/>
                      <a:r>
                        <a:rPr lang="en-US" sz="1800" b="0" i="0" u="none" strike="noStrike" dirty="0">
                          <a:solidFill>
                            <a:srgbClr val="000000"/>
                          </a:solidFill>
                          <a:latin typeface="+mn-lt"/>
                        </a:rPr>
                        <a:t>537</a:t>
                      </a:r>
                    </a:p>
                  </a:txBody>
                  <a:tcPr marL="9525" marR="9525" marT="9526" marB="0" anchor="b"/>
                </a:tc>
                <a:tc>
                  <a:txBody>
                    <a:bodyPr/>
                    <a:lstStyle/>
                    <a:p>
                      <a:pPr algn="r" fontAlgn="b"/>
                      <a:r>
                        <a:rPr lang="en-US" sz="2400" b="1" i="0" u="none" strike="noStrike" dirty="0">
                          <a:solidFill>
                            <a:schemeClr val="accent3">
                              <a:lumMod val="50000"/>
                            </a:schemeClr>
                          </a:solidFill>
                          <a:latin typeface="+mn-lt"/>
                        </a:rPr>
                        <a:t>12387</a:t>
                      </a:r>
                    </a:p>
                  </a:txBody>
                  <a:tcPr marL="9525" marR="9525" marT="9526" marB="0" anchor="b"/>
                </a:tc>
                <a:tc>
                  <a:txBody>
                    <a:bodyPr/>
                    <a:lstStyle/>
                    <a:p>
                      <a:pPr algn="r" fontAlgn="b"/>
                      <a:r>
                        <a:rPr lang="en-US" sz="1800" b="0" i="0" u="none" strike="noStrike">
                          <a:solidFill>
                            <a:srgbClr val="000000"/>
                          </a:solidFill>
                          <a:latin typeface="+mn-lt"/>
                        </a:rPr>
                        <a:t>4053</a:t>
                      </a:r>
                    </a:p>
                  </a:txBody>
                  <a:tcPr marL="9525" marR="9525" marT="9526" marB="0" anchor="b"/>
                </a:tc>
                <a:tc>
                  <a:txBody>
                    <a:bodyPr/>
                    <a:lstStyle/>
                    <a:p>
                      <a:pPr algn="r" fontAlgn="b"/>
                      <a:r>
                        <a:rPr lang="en-US" sz="1800" b="0" i="0" u="none" strike="noStrike">
                          <a:solidFill>
                            <a:srgbClr val="000000"/>
                          </a:solidFill>
                          <a:latin typeface="+mn-lt"/>
                        </a:rPr>
                        <a:t>270</a:t>
                      </a:r>
                    </a:p>
                  </a:txBody>
                  <a:tcPr marL="9525" marR="9525" marT="9526" marB="0" anchor="b"/>
                </a:tc>
                <a:tc>
                  <a:txBody>
                    <a:bodyPr/>
                    <a:lstStyle/>
                    <a:p>
                      <a:pPr algn="r" fontAlgn="b"/>
                      <a:r>
                        <a:rPr lang="en-US" sz="2400" b="1" i="0" u="none" strike="noStrike" dirty="0">
                          <a:solidFill>
                            <a:srgbClr val="FF0000"/>
                          </a:solidFill>
                          <a:latin typeface="+mn-lt"/>
                        </a:rPr>
                        <a:t>3057</a:t>
                      </a:r>
                    </a:p>
                  </a:txBody>
                  <a:tcPr marL="9525" marR="9525" marT="9526" marB="0" anchor="b"/>
                </a:tc>
                <a:tc>
                  <a:txBody>
                    <a:bodyPr/>
                    <a:lstStyle/>
                    <a:p>
                      <a:pPr algn="r" fontAlgn="b"/>
                      <a:r>
                        <a:rPr lang="en-US" sz="2400" b="1" i="0" u="none" strike="noStrike" dirty="0">
                          <a:solidFill>
                            <a:srgbClr val="7030A0"/>
                          </a:solidFill>
                          <a:latin typeface="+mn-lt"/>
                        </a:rPr>
                        <a:t>65</a:t>
                      </a:r>
                    </a:p>
                  </a:txBody>
                  <a:tcPr marL="9525" marR="9525" marT="9526" marB="0" anchor="b"/>
                </a:tc>
              </a:tr>
              <a:tr h="472906">
                <a:tc>
                  <a:txBody>
                    <a:bodyPr/>
                    <a:lstStyle/>
                    <a:p>
                      <a:r>
                        <a:rPr lang="en-US" sz="1800" dirty="0" smtClean="0"/>
                        <a:t>School</a:t>
                      </a:r>
                      <a:r>
                        <a:rPr lang="en-US" sz="1800" baseline="0" dirty="0" smtClean="0"/>
                        <a:t> 5</a:t>
                      </a:r>
                      <a:endParaRPr lang="en-US" sz="1800" dirty="0"/>
                    </a:p>
                  </a:txBody>
                  <a:tcPr marT="45724" marB="45724"/>
                </a:tc>
                <a:tc>
                  <a:txBody>
                    <a:bodyPr/>
                    <a:lstStyle/>
                    <a:p>
                      <a:pPr algn="r" fontAlgn="b"/>
                      <a:r>
                        <a:rPr lang="en-US" sz="1800" b="0" i="0" u="none" strike="noStrike" dirty="0">
                          <a:solidFill>
                            <a:srgbClr val="000000"/>
                          </a:solidFill>
                          <a:latin typeface="+mn-lt"/>
                        </a:rPr>
                        <a:t>1015</a:t>
                      </a:r>
                    </a:p>
                  </a:txBody>
                  <a:tcPr marL="9525" marR="9525" marT="9526" marB="0" anchor="b"/>
                </a:tc>
                <a:tc>
                  <a:txBody>
                    <a:bodyPr/>
                    <a:lstStyle/>
                    <a:p>
                      <a:pPr algn="r" fontAlgn="b"/>
                      <a:r>
                        <a:rPr lang="en-US" sz="2400" b="1" i="0" u="none" strike="noStrike" dirty="0">
                          <a:solidFill>
                            <a:schemeClr val="accent3">
                              <a:lumMod val="50000"/>
                            </a:schemeClr>
                          </a:solidFill>
                          <a:latin typeface="+mn-lt"/>
                        </a:rPr>
                        <a:t>22000</a:t>
                      </a:r>
                    </a:p>
                  </a:txBody>
                  <a:tcPr marL="9525" marR="9525" marT="9526" marB="0" anchor="b"/>
                </a:tc>
                <a:tc>
                  <a:txBody>
                    <a:bodyPr/>
                    <a:lstStyle/>
                    <a:p>
                      <a:pPr algn="r" fontAlgn="b"/>
                      <a:r>
                        <a:rPr lang="en-US" sz="1800" b="0" i="0" u="none" strike="noStrike">
                          <a:solidFill>
                            <a:srgbClr val="000000"/>
                          </a:solidFill>
                          <a:latin typeface="+mn-lt"/>
                        </a:rPr>
                        <a:t>8000</a:t>
                      </a:r>
                    </a:p>
                  </a:txBody>
                  <a:tcPr marL="9525" marR="9525" marT="9526" marB="0" anchor="b"/>
                </a:tc>
                <a:tc>
                  <a:txBody>
                    <a:bodyPr/>
                    <a:lstStyle/>
                    <a:p>
                      <a:pPr algn="r" fontAlgn="b"/>
                      <a:r>
                        <a:rPr lang="en-US" sz="1800" b="0" i="0" u="none" strike="noStrike">
                          <a:solidFill>
                            <a:srgbClr val="000000"/>
                          </a:solidFill>
                          <a:latin typeface="+mn-lt"/>
                        </a:rPr>
                        <a:t>500</a:t>
                      </a:r>
                    </a:p>
                  </a:txBody>
                  <a:tcPr marL="9525" marR="9525" marT="9526" marB="0" anchor="b"/>
                </a:tc>
                <a:tc>
                  <a:txBody>
                    <a:bodyPr/>
                    <a:lstStyle/>
                    <a:p>
                      <a:pPr algn="r" fontAlgn="b"/>
                      <a:r>
                        <a:rPr lang="en-US" sz="2400" b="1" i="0" u="none" strike="noStrike" dirty="0">
                          <a:solidFill>
                            <a:srgbClr val="FF0000"/>
                          </a:solidFill>
                          <a:latin typeface="+mn-lt"/>
                        </a:rPr>
                        <a:t>2500</a:t>
                      </a:r>
                    </a:p>
                  </a:txBody>
                  <a:tcPr marL="9525" marR="9525" marT="9526" marB="0" anchor="b"/>
                </a:tc>
                <a:tc>
                  <a:txBody>
                    <a:bodyPr/>
                    <a:lstStyle/>
                    <a:p>
                      <a:pPr algn="r" fontAlgn="b"/>
                      <a:r>
                        <a:rPr lang="en-US" sz="2400" b="1" i="0" u="none" strike="noStrike" dirty="0">
                          <a:solidFill>
                            <a:srgbClr val="7030A0"/>
                          </a:solidFill>
                          <a:latin typeface="+mn-lt"/>
                        </a:rPr>
                        <a:t>400</a:t>
                      </a: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6</a:t>
                      </a:r>
                      <a:endParaRPr lang="en-US" sz="1800" dirty="0" smtClean="0"/>
                    </a:p>
                  </a:txBody>
                  <a:tcPr marT="45724" marB="45724"/>
                </a:tc>
                <a:tc>
                  <a:txBody>
                    <a:bodyPr/>
                    <a:lstStyle/>
                    <a:p>
                      <a:pPr algn="r" fontAlgn="b"/>
                      <a:r>
                        <a:rPr lang="en-US" sz="1800" b="0" i="0" u="none" strike="noStrike">
                          <a:solidFill>
                            <a:srgbClr val="000000"/>
                          </a:solidFill>
                          <a:latin typeface="+mn-lt"/>
                        </a:rPr>
                        <a:t>814</a:t>
                      </a:r>
                    </a:p>
                  </a:txBody>
                  <a:tcPr marL="9525" marR="9525" marT="9526" marB="0" anchor="b"/>
                </a:tc>
                <a:tc>
                  <a:txBody>
                    <a:bodyPr/>
                    <a:lstStyle/>
                    <a:p>
                      <a:pPr algn="r" fontAlgn="b"/>
                      <a:r>
                        <a:rPr lang="en-US" sz="2400" b="1" i="0" u="none" strike="noStrike" dirty="0">
                          <a:solidFill>
                            <a:schemeClr val="accent3">
                              <a:lumMod val="50000"/>
                            </a:schemeClr>
                          </a:solidFill>
                          <a:latin typeface="+mn-lt"/>
                        </a:rPr>
                        <a:t>14521</a:t>
                      </a:r>
                    </a:p>
                  </a:txBody>
                  <a:tcPr marL="9525" marR="9525" marT="9526" marB="0" anchor="b"/>
                </a:tc>
                <a:tc>
                  <a:txBody>
                    <a:bodyPr/>
                    <a:lstStyle/>
                    <a:p>
                      <a:pPr algn="r" fontAlgn="b"/>
                      <a:r>
                        <a:rPr lang="en-US" sz="1800" b="0" i="0" u="none" strike="noStrike" dirty="0">
                          <a:solidFill>
                            <a:srgbClr val="000000"/>
                          </a:solidFill>
                          <a:latin typeface="+mn-lt"/>
                        </a:rPr>
                        <a:t>6618</a:t>
                      </a:r>
                    </a:p>
                  </a:txBody>
                  <a:tcPr marL="9525" marR="9525" marT="9526" marB="0" anchor="b"/>
                </a:tc>
                <a:tc>
                  <a:txBody>
                    <a:bodyPr/>
                    <a:lstStyle/>
                    <a:p>
                      <a:pPr algn="r" fontAlgn="b"/>
                      <a:r>
                        <a:rPr lang="en-US" sz="1800" b="0" i="0" u="none" strike="noStrike" dirty="0">
                          <a:solidFill>
                            <a:srgbClr val="000000"/>
                          </a:solidFill>
                          <a:latin typeface="+mn-lt"/>
                        </a:rPr>
                        <a:t>511</a:t>
                      </a:r>
                    </a:p>
                  </a:txBody>
                  <a:tcPr marL="9525" marR="9525" marT="9526" marB="0" anchor="b"/>
                </a:tc>
                <a:tc>
                  <a:txBody>
                    <a:bodyPr/>
                    <a:lstStyle/>
                    <a:p>
                      <a:pPr algn="r" fontAlgn="b"/>
                      <a:r>
                        <a:rPr lang="en-US" sz="2400" b="1" i="0" u="none" strike="noStrike" dirty="0">
                          <a:solidFill>
                            <a:srgbClr val="FF0000"/>
                          </a:solidFill>
                          <a:latin typeface="+mn-lt"/>
                        </a:rPr>
                        <a:t>4513</a:t>
                      </a:r>
                    </a:p>
                  </a:txBody>
                  <a:tcPr marL="9525" marR="9525" marT="9526" marB="0" anchor="b"/>
                </a:tc>
                <a:tc>
                  <a:txBody>
                    <a:bodyPr/>
                    <a:lstStyle/>
                    <a:p>
                      <a:pPr algn="r" fontAlgn="b"/>
                      <a:r>
                        <a:rPr lang="en-US" sz="2400" b="1" i="0" u="none" strike="noStrike" dirty="0">
                          <a:solidFill>
                            <a:srgbClr val="7030A0"/>
                          </a:solidFill>
                          <a:latin typeface="+mn-lt"/>
                        </a:rPr>
                        <a:t>45</a:t>
                      </a: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7</a:t>
                      </a:r>
                      <a:endParaRPr lang="en-US" sz="1800" dirty="0" smtClean="0"/>
                    </a:p>
                  </a:txBody>
                  <a:tcPr marT="45724" marB="45724"/>
                </a:tc>
                <a:tc>
                  <a:txBody>
                    <a:bodyPr/>
                    <a:lstStyle/>
                    <a:p>
                      <a:pPr algn="r" fontAlgn="b"/>
                      <a:r>
                        <a:rPr lang="en-US" sz="1800" b="0" i="0" u="none" strike="noStrike">
                          <a:solidFill>
                            <a:srgbClr val="000000"/>
                          </a:solidFill>
                          <a:latin typeface="+mn-lt"/>
                        </a:rPr>
                        <a:t>163</a:t>
                      </a:r>
                    </a:p>
                  </a:txBody>
                  <a:tcPr marL="9525" marR="9525" marT="9526" marB="0" anchor="b"/>
                </a:tc>
                <a:tc>
                  <a:txBody>
                    <a:bodyPr/>
                    <a:lstStyle/>
                    <a:p>
                      <a:pPr algn="r" fontAlgn="b"/>
                      <a:r>
                        <a:rPr lang="en-US" sz="2400" b="1" i="0" u="none" strike="noStrike" dirty="0">
                          <a:solidFill>
                            <a:schemeClr val="accent3">
                              <a:lumMod val="50000"/>
                            </a:schemeClr>
                          </a:solidFill>
                          <a:latin typeface="+mn-lt"/>
                        </a:rPr>
                        <a:t>5155</a:t>
                      </a:r>
                    </a:p>
                  </a:txBody>
                  <a:tcPr marL="9525" marR="9525" marT="9526" marB="0" anchor="b"/>
                </a:tc>
                <a:tc>
                  <a:txBody>
                    <a:bodyPr/>
                    <a:lstStyle/>
                    <a:p>
                      <a:pPr algn="r" fontAlgn="b"/>
                      <a:r>
                        <a:rPr lang="en-US" sz="1800" b="0" i="0" u="none" strike="noStrike">
                          <a:solidFill>
                            <a:srgbClr val="000000"/>
                          </a:solidFill>
                          <a:latin typeface="+mn-lt"/>
                        </a:rPr>
                        <a:t>1820</a:t>
                      </a:r>
                    </a:p>
                  </a:txBody>
                  <a:tcPr marL="9525" marR="9525" marT="9526" marB="0" anchor="b"/>
                </a:tc>
                <a:tc>
                  <a:txBody>
                    <a:bodyPr/>
                    <a:lstStyle/>
                    <a:p>
                      <a:pPr algn="r" fontAlgn="b"/>
                      <a:r>
                        <a:rPr lang="en-US" sz="1800" b="0" i="0" u="none" strike="noStrike">
                          <a:solidFill>
                            <a:srgbClr val="000000"/>
                          </a:solidFill>
                          <a:latin typeface="+mn-lt"/>
                        </a:rPr>
                        <a:t>10</a:t>
                      </a:r>
                    </a:p>
                  </a:txBody>
                  <a:tcPr marL="9525" marR="9525" marT="9526" marB="0" anchor="b"/>
                </a:tc>
                <a:tc>
                  <a:txBody>
                    <a:bodyPr/>
                    <a:lstStyle/>
                    <a:p>
                      <a:pPr algn="r" fontAlgn="b"/>
                      <a:r>
                        <a:rPr lang="en-US" sz="2400" b="1" i="0" u="none" strike="noStrike" dirty="0">
                          <a:solidFill>
                            <a:srgbClr val="FF0000"/>
                          </a:solidFill>
                          <a:latin typeface="+mn-lt"/>
                        </a:rPr>
                        <a:t>1020</a:t>
                      </a:r>
                    </a:p>
                  </a:txBody>
                  <a:tcPr marL="9525" marR="9525" marT="9526" marB="0" anchor="b"/>
                </a:tc>
                <a:tc>
                  <a:txBody>
                    <a:bodyPr/>
                    <a:lstStyle/>
                    <a:p>
                      <a:pPr algn="r" fontAlgn="b"/>
                      <a:r>
                        <a:rPr lang="en-US" sz="2400" b="1" i="0" u="none" strike="noStrike" dirty="0">
                          <a:solidFill>
                            <a:srgbClr val="7030A0"/>
                          </a:solidFill>
                          <a:latin typeface="+mn-lt"/>
                        </a:rPr>
                        <a:t>50</a:t>
                      </a: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8</a:t>
                      </a:r>
                      <a:endParaRPr lang="en-US" sz="1800" dirty="0" smtClean="0"/>
                    </a:p>
                  </a:txBody>
                  <a:tcPr marT="45724" marB="45724"/>
                </a:tc>
                <a:tc>
                  <a:txBody>
                    <a:bodyPr/>
                    <a:lstStyle/>
                    <a:p>
                      <a:pPr algn="r" fontAlgn="b"/>
                      <a:r>
                        <a:rPr lang="en-US" sz="1800" b="0" i="0" u="none" strike="noStrike">
                          <a:solidFill>
                            <a:srgbClr val="000000"/>
                          </a:solidFill>
                          <a:latin typeface="+mn-lt"/>
                        </a:rPr>
                        <a:t>163</a:t>
                      </a:r>
                    </a:p>
                  </a:txBody>
                  <a:tcPr marL="9525" marR="9525" marT="9526" marB="0" anchor="b"/>
                </a:tc>
                <a:tc>
                  <a:txBody>
                    <a:bodyPr/>
                    <a:lstStyle/>
                    <a:p>
                      <a:pPr algn="r" fontAlgn="b"/>
                      <a:r>
                        <a:rPr lang="en-US" sz="2400" b="1" i="0" u="none" strike="noStrike" dirty="0">
                          <a:solidFill>
                            <a:schemeClr val="accent3">
                              <a:lumMod val="50000"/>
                            </a:schemeClr>
                          </a:solidFill>
                          <a:latin typeface="+mn-lt"/>
                        </a:rPr>
                        <a:t>5000</a:t>
                      </a:r>
                    </a:p>
                  </a:txBody>
                  <a:tcPr marL="9525" marR="9525" marT="9526" marB="0" anchor="b"/>
                </a:tc>
                <a:tc>
                  <a:txBody>
                    <a:bodyPr/>
                    <a:lstStyle/>
                    <a:p>
                      <a:pPr algn="r" fontAlgn="b"/>
                      <a:r>
                        <a:rPr lang="en-US" sz="1800" b="0" i="0" u="none" strike="noStrike">
                          <a:solidFill>
                            <a:srgbClr val="000000"/>
                          </a:solidFill>
                          <a:latin typeface="+mn-lt"/>
                        </a:rPr>
                        <a:t>2000</a:t>
                      </a:r>
                    </a:p>
                  </a:txBody>
                  <a:tcPr marL="9525" marR="9525" marT="9526" marB="0" anchor="b"/>
                </a:tc>
                <a:tc>
                  <a:txBody>
                    <a:bodyPr/>
                    <a:lstStyle/>
                    <a:p>
                      <a:pPr algn="r" fontAlgn="b"/>
                      <a:r>
                        <a:rPr lang="en-US" sz="1800" b="0" i="0" u="none" strike="noStrike">
                          <a:solidFill>
                            <a:srgbClr val="000000"/>
                          </a:solidFill>
                          <a:latin typeface="+mn-lt"/>
                        </a:rPr>
                        <a:t>50</a:t>
                      </a:r>
                    </a:p>
                  </a:txBody>
                  <a:tcPr marL="9525" marR="9525" marT="9526" marB="0" anchor="b"/>
                </a:tc>
                <a:tc>
                  <a:txBody>
                    <a:bodyPr/>
                    <a:lstStyle/>
                    <a:p>
                      <a:pPr algn="r" fontAlgn="b"/>
                      <a:r>
                        <a:rPr lang="en-US" sz="2400" b="1" i="0" u="none" strike="noStrike" dirty="0">
                          <a:solidFill>
                            <a:srgbClr val="FF0000"/>
                          </a:solidFill>
                          <a:latin typeface="+mn-lt"/>
                        </a:rPr>
                        <a:t>1500</a:t>
                      </a:r>
                    </a:p>
                  </a:txBody>
                  <a:tcPr marL="9525" marR="9525" marT="9526" marB="0" anchor="b"/>
                </a:tc>
                <a:tc>
                  <a:txBody>
                    <a:bodyPr/>
                    <a:lstStyle/>
                    <a:p>
                      <a:pPr algn="r" fontAlgn="b"/>
                      <a:r>
                        <a:rPr lang="en-US" sz="2400" b="1" i="0" u="none" strike="noStrike" dirty="0">
                          <a:solidFill>
                            <a:srgbClr val="7030A0"/>
                          </a:solidFill>
                          <a:latin typeface="+mn-lt"/>
                        </a:rPr>
                        <a:t>32</a:t>
                      </a: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9</a:t>
                      </a:r>
                      <a:endParaRPr lang="en-US" sz="1800" dirty="0" smtClean="0"/>
                    </a:p>
                  </a:txBody>
                  <a:tcPr marT="45724" marB="45724"/>
                </a:tc>
                <a:tc>
                  <a:txBody>
                    <a:bodyPr/>
                    <a:lstStyle/>
                    <a:p>
                      <a:pPr algn="l" fontAlgn="b"/>
                      <a:r>
                        <a:rPr lang="en-US" sz="1800" b="0" i="0" u="none" strike="noStrike" dirty="0">
                          <a:solidFill>
                            <a:srgbClr val="000000"/>
                          </a:solidFill>
                          <a:latin typeface="+mn-lt"/>
                        </a:rPr>
                        <a:t> </a:t>
                      </a:r>
                      <a:r>
                        <a:rPr lang="en-US" sz="1800" b="0" i="0" u="none" strike="noStrike" dirty="0" smtClean="0">
                          <a:solidFill>
                            <a:srgbClr val="000000"/>
                          </a:solidFill>
                          <a:latin typeface="+mn-lt"/>
                        </a:rPr>
                        <a:t>             623 </a:t>
                      </a:r>
                      <a:endParaRPr lang="en-US" sz="1800" b="0" i="0" u="none" strike="noStrike" dirty="0">
                        <a:solidFill>
                          <a:srgbClr val="000000"/>
                        </a:solidFill>
                        <a:latin typeface="+mn-lt"/>
                      </a:endParaRPr>
                    </a:p>
                  </a:txBody>
                  <a:tcPr marL="9525" marR="9525" marT="9526" marB="0" anchor="b"/>
                </a:tc>
                <a:tc>
                  <a:txBody>
                    <a:bodyPr/>
                    <a:lstStyle/>
                    <a:p>
                      <a:pPr algn="r" fontAlgn="b"/>
                      <a:r>
                        <a:rPr lang="en-US" sz="2400" b="1" i="0" u="none" strike="noStrike" dirty="0">
                          <a:solidFill>
                            <a:schemeClr val="accent3">
                              <a:lumMod val="50000"/>
                            </a:schemeClr>
                          </a:solidFill>
                          <a:latin typeface="+mn-lt"/>
                        </a:rPr>
                        <a:t>6655</a:t>
                      </a:r>
                    </a:p>
                  </a:txBody>
                  <a:tcPr marL="9525" marR="9525" marT="9526" marB="0" anchor="b"/>
                </a:tc>
                <a:tc>
                  <a:txBody>
                    <a:bodyPr/>
                    <a:lstStyle/>
                    <a:p>
                      <a:pPr algn="r" fontAlgn="b"/>
                      <a:r>
                        <a:rPr lang="en-US" sz="1800" b="0" i="0" u="none" strike="noStrike">
                          <a:solidFill>
                            <a:srgbClr val="000000"/>
                          </a:solidFill>
                          <a:latin typeface="+mn-lt"/>
                        </a:rPr>
                        <a:t>1777</a:t>
                      </a:r>
                    </a:p>
                  </a:txBody>
                  <a:tcPr marL="9525" marR="9525" marT="9526" marB="0" anchor="b"/>
                </a:tc>
                <a:tc>
                  <a:txBody>
                    <a:bodyPr/>
                    <a:lstStyle/>
                    <a:p>
                      <a:pPr algn="r" fontAlgn="b"/>
                      <a:r>
                        <a:rPr lang="en-US" sz="1800" b="0" i="0" u="none" strike="noStrike">
                          <a:solidFill>
                            <a:srgbClr val="000000"/>
                          </a:solidFill>
                          <a:latin typeface="+mn-lt"/>
                        </a:rPr>
                        <a:t>40</a:t>
                      </a:r>
                    </a:p>
                  </a:txBody>
                  <a:tcPr marL="9525" marR="9525" marT="9526" marB="0" anchor="b"/>
                </a:tc>
                <a:tc>
                  <a:txBody>
                    <a:bodyPr/>
                    <a:lstStyle/>
                    <a:p>
                      <a:pPr algn="r" fontAlgn="b"/>
                      <a:r>
                        <a:rPr lang="en-US" sz="2400" b="1" i="0" u="none" strike="noStrike" dirty="0">
                          <a:solidFill>
                            <a:srgbClr val="FF0000"/>
                          </a:solidFill>
                          <a:latin typeface="+mn-lt"/>
                        </a:rPr>
                        <a:t>200</a:t>
                      </a:r>
                    </a:p>
                  </a:txBody>
                  <a:tcPr marL="9525" marR="9525" marT="9526" marB="0" anchor="b"/>
                </a:tc>
                <a:tc>
                  <a:txBody>
                    <a:bodyPr/>
                    <a:lstStyle/>
                    <a:p>
                      <a:pPr algn="l" fontAlgn="b"/>
                      <a:r>
                        <a:rPr lang="en-US" sz="2400" b="1" i="0" u="none" strike="noStrike" dirty="0">
                          <a:solidFill>
                            <a:srgbClr val="7030A0"/>
                          </a:solidFill>
                          <a:latin typeface="+mn-lt"/>
                        </a:rPr>
                        <a:t> </a:t>
                      </a:r>
                      <a:r>
                        <a:rPr lang="en-US" sz="2400" b="1" i="0" u="none" strike="noStrike" dirty="0" smtClean="0">
                          <a:solidFill>
                            <a:srgbClr val="7030A0"/>
                          </a:solidFill>
                          <a:latin typeface="+mn-lt"/>
                        </a:rPr>
                        <a:t>                            120</a:t>
                      </a:r>
                      <a:endParaRPr lang="en-US" sz="2400" b="1" i="0" u="none" strike="noStrike" dirty="0">
                        <a:solidFill>
                          <a:srgbClr val="7030A0"/>
                        </a:solidFill>
                        <a:latin typeface="+mn-lt"/>
                      </a:endParaRPr>
                    </a:p>
                  </a:txBody>
                  <a:tcPr marL="9525" marR="9525" marT="9526" marB="0" anchor="b"/>
                </a:tc>
              </a:tr>
              <a:tr h="472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10</a:t>
                      </a:r>
                      <a:endParaRPr lang="en-US" sz="1800" dirty="0" smtClean="0"/>
                    </a:p>
                  </a:txBody>
                  <a:tcPr marT="45724" marB="45724"/>
                </a:tc>
                <a:tc>
                  <a:txBody>
                    <a:bodyPr/>
                    <a:lstStyle/>
                    <a:p>
                      <a:pPr algn="l" fontAlgn="b"/>
                      <a:r>
                        <a:rPr lang="en-US" sz="1800" b="0" i="0" u="none" strike="noStrike" dirty="0">
                          <a:solidFill>
                            <a:srgbClr val="000000"/>
                          </a:solidFill>
                          <a:latin typeface="+mn-lt"/>
                        </a:rPr>
                        <a:t> </a:t>
                      </a:r>
                      <a:r>
                        <a:rPr lang="en-US" sz="1800" b="0" i="0" u="none" strike="noStrike" dirty="0" smtClean="0">
                          <a:solidFill>
                            <a:srgbClr val="000000"/>
                          </a:solidFill>
                          <a:latin typeface="+mn-lt"/>
                        </a:rPr>
                        <a:t>            715 </a:t>
                      </a:r>
                      <a:endParaRPr lang="en-US" sz="1800" b="0" i="0" u="none" strike="noStrike" dirty="0">
                        <a:solidFill>
                          <a:srgbClr val="000000"/>
                        </a:solidFill>
                        <a:latin typeface="+mn-lt"/>
                      </a:endParaRPr>
                    </a:p>
                  </a:txBody>
                  <a:tcPr marL="9525" marR="9525" marT="9526" marB="0" anchor="b"/>
                </a:tc>
                <a:tc>
                  <a:txBody>
                    <a:bodyPr/>
                    <a:lstStyle/>
                    <a:p>
                      <a:pPr algn="r" fontAlgn="b"/>
                      <a:r>
                        <a:rPr lang="en-US" sz="2400" b="1" i="0" u="none" strike="noStrike" dirty="0">
                          <a:solidFill>
                            <a:schemeClr val="accent3">
                              <a:lumMod val="50000"/>
                            </a:schemeClr>
                          </a:solidFill>
                          <a:latin typeface="+mn-lt"/>
                        </a:rPr>
                        <a:t>28921</a:t>
                      </a:r>
                    </a:p>
                  </a:txBody>
                  <a:tcPr marL="9525" marR="9525" marT="9526" marB="0" anchor="b"/>
                </a:tc>
                <a:tc>
                  <a:txBody>
                    <a:bodyPr/>
                    <a:lstStyle/>
                    <a:p>
                      <a:pPr algn="r" fontAlgn="b"/>
                      <a:r>
                        <a:rPr lang="en-US" sz="1800" b="0" i="0" u="none" strike="noStrike">
                          <a:solidFill>
                            <a:srgbClr val="000000"/>
                          </a:solidFill>
                          <a:latin typeface="+mn-lt"/>
                        </a:rPr>
                        <a:t>2000</a:t>
                      </a:r>
                    </a:p>
                  </a:txBody>
                  <a:tcPr marL="9525" marR="9525" marT="9526" marB="0" anchor="b"/>
                </a:tc>
                <a:tc>
                  <a:txBody>
                    <a:bodyPr/>
                    <a:lstStyle/>
                    <a:p>
                      <a:pPr algn="l" fontAlgn="b"/>
                      <a:r>
                        <a:rPr lang="en-US" sz="1800" b="0" i="0" u="none" strike="noStrike" dirty="0">
                          <a:solidFill>
                            <a:srgbClr val="000000"/>
                          </a:solidFill>
                          <a:latin typeface="+mn-lt"/>
                        </a:rPr>
                        <a:t> </a:t>
                      </a:r>
                      <a:r>
                        <a:rPr lang="en-US" sz="1800" b="0" i="0" u="none" strike="noStrike" dirty="0" smtClean="0">
                          <a:solidFill>
                            <a:srgbClr val="000000"/>
                          </a:solidFill>
                          <a:latin typeface="+mn-lt"/>
                        </a:rPr>
                        <a:t>             500</a:t>
                      </a:r>
                      <a:endParaRPr lang="en-US" sz="1800" b="0" i="0" u="none" strike="noStrike" dirty="0">
                        <a:solidFill>
                          <a:srgbClr val="000000"/>
                        </a:solidFill>
                        <a:latin typeface="+mn-lt"/>
                      </a:endParaRPr>
                    </a:p>
                  </a:txBody>
                  <a:tcPr marL="9525" marR="9525" marT="9526" marB="0" anchor="b"/>
                </a:tc>
                <a:tc>
                  <a:txBody>
                    <a:bodyPr/>
                    <a:lstStyle/>
                    <a:p>
                      <a:pPr algn="r" fontAlgn="b"/>
                      <a:r>
                        <a:rPr lang="en-US" sz="2400" b="1" i="0" u="none" strike="noStrike" dirty="0">
                          <a:solidFill>
                            <a:srgbClr val="FF0000"/>
                          </a:solidFill>
                          <a:latin typeface="+mn-lt"/>
                        </a:rPr>
                        <a:t>1500</a:t>
                      </a:r>
                    </a:p>
                  </a:txBody>
                  <a:tcPr marL="9525" marR="9525" marT="9526" marB="0" anchor="b"/>
                </a:tc>
                <a:tc>
                  <a:txBody>
                    <a:bodyPr/>
                    <a:lstStyle/>
                    <a:p>
                      <a:pPr algn="l" fontAlgn="b"/>
                      <a:r>
                        <a:rPr lang="en-US" sz="2400" b="1" i="0" u="none" strike="noStrike" dirty="0">
                          <a:solidFill>
                            <a:srgbClr val="7030A0"/>
                          </a:solidFill>
                          <a:latin typeface="+mn-lt"/>
                        </a:rPr>
                        <a:t> </a:t>
                      </a:r>
                      <a:r>
                        <a:rPr lang="en-US" sz="2400" b="1" i="0" u="none" strike="noStrike" dirty="0" smtClean="0">
                          <a:solidFill>
                            <a:srgbClr val="7030A0"/>
                          </a:solidFill>
                          <a:latin typeface="+mn-lt"/>
                        </a:rPr>
                        <a:t>                            150</a:t>
                      </a:r>
                      <a:r>
                        <a:rPr lang="en-US" sz="2400" b="1" i="0" u="none" strike="noStrike" baseline="0" dirty="0" smtClean="0">
                          <a:solidFill>
                            <a:srgbClr val="7030A0"/>
                          </a:solidFill>
                          <a:latin typeface="+mn-lt"/>
                        </a:rPr>
                        <a:t> </a:t>
                      </a:r>
                      <a:endParaRPr lang="en-US" sz="2400" b="1" i="0" u="none" strike="noStrike" dirty="0">
                        <a:solidFill>
                          <a:srgbClr val="7030A0"/>
                        </a:solidFill>
                        <a:latin typeface="+mn-lt"/>
                      </a:endParaRPr>
                    </a:p>
                  </a:txBody>
                  <a:tcPr marL="9525" marR="9525" marT="9526" marB="0" anchor="b"/>
                </a:tc>
              </a:tr>
            </a:tbl>
          </a:graphicData>
        </a:graphic>
      </p:graphicFrame>
    </p:spTree>
    <p:extLst>
      <p:ext uri="{BB962C8B-B14F-4D97-AF65-F5344CB8AC3E}">
        <p14:creationId xmlns:p14="http://schemas.microsoft.com/office/powerpoint/2010/main" val="130623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838200"/>
            <a:ext cx="7772400" cy="5638800"/>
          </a:xfrm>
        </p:spPr>
        <p:txBody>
          <a:bodyPr/>
          <a:lstStyle/>
          <a:p>
            <a:pPr eaLnBrk="1" hangingPunct="1"/>
            <a:endParaRPr lang="en-US" smtClean="0"/>
          </a:p>
        </p:txBody>
      </p:sp>
      <p:graphicFrame>
        <p:nvGraphicFramePr>
          <p:cNvPr id="5" name="Table 4"/>
          <p:cNvGraphicFramePr>
            <a:graphicFrameLocks noGrp="1"/>
          </p:cNvGraphicFramePr>
          <p:nvPr>
            <p:extLst>
              <p:ext uri="{D42A27DB-BD31-4B8C-83A1-F6EECF244321}">
                <p14:modId xmlns:p14="http://schemas.microsoft.com/office/powerpoint/2010/main" val="2106777888"/>
              </p:ext>
            </p:extLst>
          </p:nvPr>
        </p:nvGraphicFramePr>
        <p:xfrm>
          <a:off x="380998" y="304804"/>
          <a:ext cx="8382002" cy="6211153"/>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62212"/>
                <a:gridCol w="1232645"/>
              </a:tblGrid>
              <a:tr h="1189767">
                <a:tc>
                  <a:txBody>
                    <a:bodyPr/>
                    <a:lstStyle/>
                    <a:p>
                      <a:endParaRPr lang="en-US" sz="1800" dirty="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t>No of students</a:t>
                      </a:r>
                      <a:endParaRPr lang="en-US" sz="1600" b="0" i="0" u="none" strike="noStrike" dirty="0">
                        <a:solidFill>
                          <a:schemeClr val="tx1"/>
                        </a:solidFill>
                        <a:latin typeface="Arial Black"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t>Books in Library</a:t>
                      </a:r>
                      <a:endParaRPr lang="en-US" sz="1600" b="0" i="0" u="none" strike="noStrike" dirty="0">
                        <a:solidFill>
                          <a:schemeClr val="tx1"/>
                        </a:solidFill>
                        <a:latin typeface="Arial Black"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t>Eng </a:t>
                      </a:r>
                      <a:r>
                        <a:rPr lang="en-US" sz="1600" u="none" strike="noStrike" dirty="0" smtClean="0"/>
                        <a:t>Lang</a:t>
                      </a:r>
                    </a:p>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err="1" smtClean="0"/>
                        <a:t>Bks</a:t>
                      </a:r>
                      <a:r>
                        <a:rPr lang="en-US" sz="1600" u="none" strike="noStrike" dirty="0" smtClean="0"/>
                        <a:t> in lib</a:t>
                      </a:r>
                    </a:p>
                    <a:p>
                      <a:pPr algn="l" fontAlgn="ctr"/>
                      <a:endParaRPr lang="en-US" sz="1600" b="0" i="0" u="none" strike="noStrike" dirty="0">
                        <a:solidFill>
                          <a:schemeClr val="tx1"/>
                        </a:solidFill>
                        <a:latin typeface="Arial Black"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t>Eng Lang </a:t>
                      </a:r>
                      <a:r>
                        <a:rPr lang="en-US" sz="1600" u="none" strike="noStrike" dirty="0" err="1"/>
                        <a:t>Bks</a:t>
                      </a:r>
                      <a:r>
                        <a:rPr lang="en-US" sz="1600" u="none" strike="noStrike" dirty="0"/>
                        <a:t> not in Lib</a:t>
                      </a:r>
                      <a:endParaRPr lang="en-US" sz="1600" b="0" i="0" u="none" strike="noStrike" dirty="0">
                        <a:solidFill>
                          <a:schemeClr val="tx1"/>
                        </a:solidFill>
                        <a:latin typeface="Arial Black"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t>Eng Fiction in School</a:t>
                      </a:r>
                      <a:endParaRPr lang="en-US" sz="1600" b="0" i="0" u="none" strike="noStrike" dirty="0">
                        <a:solidFill>
                          <a:schemeClr val="tx1"/>
                        </a:solidFill>
                        <a:latin typeface="Arial Black"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600" u="none" strike="noStrike" dirty="0" smtClean="0"/>
                    </a:p>
                    <a:p>
                      <a:pPr algn="l" fontAlgn="ctr"/>
                      <a:r>
                        <a:rPr lang="en-US" sz="1600" u="none" strike="noStrike" dirty="0" smtClean="0"/>
                        <a:t>Borrowers</a:t>
                      </a:r>
                    </a:p>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smtClean="0"/>
                        <a:t>Eng Lang </a:t>
                      </a:r>
                      <a:r>
                        <a:rPr lang="en-US" sz="1600" u="none" strike="noStrike" dirty="0" err="1" smtClean="0"/>
                        <a:t>Bk</a:t>
                      </a:r>
                      <a:r>
                        <a:rPr lang="en-US" sz="1600" u="none" strike="noStrike" dirty="0" smtClean="0"/>
                        <a:t> in 2011</a:t>
                      </a:r>
                    </a:p>
                    <a:p>
                      <a:pPr algn="l" fontAlgn="ctr"/>
                      <a:endParaRPr lang="en-US" sz="16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430">
                <a:tc>
                  <a:txBody>
                    <a:bodyPr/>
                    <a:lstStyle/>
                    <a:p>
                      <a:r>
                        <a:rPr lang="en-US" sz="1800" dirty="0" smtClean="0"/>
                        <a:t>School</a:t>
                      </a:r>
                      <a:r>
                        <a:rPr lang="en-US" sz="1800" baseline="0" dirty="0" smtClean="0"/>
                        <a:t> 11</a:t>
                      </a:r>
                      <a:endParaRPr lang="en-US" sz="1800" dirty="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308</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3141</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2564</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500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300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7030A0"/>
                          </a:solidFill>
                        </a:rPr>
                        <a:t>140</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12</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261</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13350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6630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1000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3710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7030A0"/>
                          </a:solidFill>
                        </a:rPr>
                        <a:t>180</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 1</a:t>
                      </a:r>
                      <a:r>
                        <a:rPr lang="en-US" sz="1800" baseline="0" dirty="0" smtClean="0"/>
                        <a:t>3</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baseline="0" dirty="0"/>
                        <a:t> </a:t>
                      </a:r>
                      <a:r>
                        <a:rPr lang="en-US" sz="1800" u="none" strike="noStrike" baseline="0" dirty="0" smtClean="0"/>
                        <a:t>     </a:t>
                      </a:r>
                      <a:r>
                        <a:rPr lang="en-US" sz="1800" u="none" strike="noStrike" dirty="0" smtClean="0"/>
                        <a:t>        170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5001</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2010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400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200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7030A0"/>
                          </a:solidFill>
                        </a:rPr>
                        <a:t>300</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14</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280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7000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2000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1000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1500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7030A0"/>
                          </a:solidFill>
                        </a:rPr>
                        <a:t>40</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r>
                        <a:rPr lang="en-US" sz="1800" dirty="0" smtClean="0"/>
                        <a:t>School</a:t>
                      </a:r>
                      <a:r>
                        <a:rPr lang="en-US" sz="1800" baseline="0" dirty="0" smtClean="0"/>
                        <a:t> 15</a:t>
                      </a:r>
                      <a:endParaRPr lang="en-US" sz="1800" dirty="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458</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u="none" strike="noStrike" dirty="0">
                          <a:solidFill>
                            <a:schemeClr val="accent3">
                              <a:lumMod val="50000"/>
                            </a:schemeClr>
                          </a:solidFill>
                        </a:rPr>
                        <a:t> </a:t>
                      </a:r>
                      <a:r>
                        <a:rPr lang="en-US" sz="2400" b="1" u="none" strike="noStrike" dirty="0" smtClean="0">
                          <a:solidFill>
                            <a:schemeClr val="accent3">
                              <a:lumMod val="50000"/>
                            </a:schemeClr>
                          </a:solidFill>
                        </a:rPr>
                        <a:t>    10000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t>2500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 </a:t>
                      </a:r>
                      <a:r>
                        <a:rPr lang="en-US" sz="1800" u="none" strike="noStrike" dirty="0" smtClean="0"/>
                        <a:t>          1000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u="none" strike="noStrike" dirty="0" smtClean="0">
                          <a:solidFill>
                            <a:srgbClr val="FF0000"/>
                          </a:solidFill>
                        </a:rPr>
                        <a:t>         600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u="none" strike="noStrike" dirty="0">
                          <a:solidFill>
                            <a:srgbClr val="7030A0"/>
                          </a:solidFill>
                        </a:rPr>
                        <a:t> </a:t>
                      </a:r>
                      <a:r>
                        <a:rPr lang="en-US" sz="2400" b="1" u="none" strike="noStrike" dirty="0" smtClean="0">
                          <a:solidFill>
                            <a:srgbClr val="7030A0"/>
                          </a:solidFill>
                        </a:rPr>
                        <a:t>            30</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16</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1034</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10000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700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200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350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7030A0"/>
                          </a:solidFill>
                        </a:rPr>
                        <a:t>5(0.48%)</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17</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1300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20000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5000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2000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1200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7030A0"/>
                          </a:solidFill>
                        </a:rPr>
                        <a:t>200(15.4)</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18</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1300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9000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2500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500</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1500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7030A0"/>
                          </a:solidFill>
                        </a:rPr>
                        <a:t>20(1.54)</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School</a:t>
                      </a:r>
                      <a:r>
                        <a:rPr lang="en-US" sz="1800" baseline="0" dirty="0" smtClean="0"/>
                        <a:t> 19</a:t>
                      </a:r>
                      <a:endParaRPr lang="en-US" sz="1800" dirty="0" smtClean="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715</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chemeClr val="accent3">
                              <a:lumMod val="50000"/>
                            </a:schemeClr>
                          </a:solidFill>
                        </a:rPr>
                        <a:t>8750</a:t>
                      </a:r>
                      <a:endParaRPr lang="en-US" sz="2400" b="1" i="0" u="none" strike="noStrike" dirty="0">
                        <a:solidFill>
                          <a:schemeClr val="accent3">
                            <a:lumMod val="50000"/>
                          </a:schemeClr>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t>1200</a:t>
                      </a:r>
                      <a:endParaRPr lang="en-US"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145</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FF0000"/>
                          </a:solidFill>
                        </a:rPr>
                        <a:t>530</a:t>
                      </a:r>
                      <a:endParaRPr lang="en-US" sz="2400" b="1" i="0" u="none" strike="noStrike" dirty="0">
                        <a:solidFill>
                          <a:srgbClr val="FF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7030A0"/>
                          </a:solidFill>
                        </a:rPr>
                        <a:t>110(15.4)</a:t>
                      </a:r>
                      <a:endParaRPr lang="en-US" sz="2400" b="1" i="0" u="none" strike="noStrike" dirty="0">
                        <a:solidFill>
                          <a:srgbClr val="7030A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Average</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C00000"/>
                          </a:solidFill>
                        </a:rPr>
                        <a:t>570.4</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C00000"/>
                          </a:solidFill>
                        </a:rPr>
                        <a:t>18077.42</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C00000"/>
                          </a:solidFill>
                        </a:rPr>
                        <a:t>3367.7</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a:solidFill>
                            <a:srgbClr val="C00000"/>
                          </a:solidFill>
                        </a:rPr>
                        <a:t>596</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C00000"/>
                          </a:solidFill>
                        </a:rPr>
                        <a:t>1683.2</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1" u="none" strike="noStrike" dirty="0" smtClean="0">
                          <a:solidFill>
                            <a:srgbClr val="C00000"/>
                          </a:solidFill>
                        </a:rPr>
                        <a:t>115.7</a:t>
                      </a:r>
                      <a:endParaRPr lang="en-US" sz="2400" b="1" i="0" u="none" strike="noStrike" dirty="0">
                        <a:solidFill>
                          <a:srgbClr val="C00000"/>
                        </a:solidFill>
                        <a:latin typeface="Arial Black"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0055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487362"/>
          </a:xfrm>
        </p:spPr>
        <p:txBody>
          <a:bodyPr>
            <a:normAutofit fontScale="90000"/>
          </a:bodyPr>
          <a:lstStyle/>
          <a:p>
            <a:pPr eaLnBrk="1" hangingPunct="1"/>
            <a:r>
              <a:rPr lang="en-US" sz="3200" b="1" dirty="0" smtClean="0">
                <a:solidFill>
                  <a:srgbClr val="C00000"/>
                </a:solidFill>
              </a:rPr>
              <a:t>Discussion of Findings</a:t>
            </a:r>
          </a:p>
        </p:txBody>
      </p:sp>
      <p:sp>
        <p:nvSpPr>
          <p:cNvPr id="7171" name="Content Placeholder 2"/>
          <p:cNvSpPr>
            <a:spLocks noGrp="1"/>
          </p:cNvSpPr>
          <p:nvPr>
            <p:ph idx="1"/>
          </p:nvPr>
        </p:nvSpPr>
        <p:spPr>
          <a:xfrm>
            <a:off x="457200" y="914400"/>
            <a:ext cx="8229600" cy="5211763"/>
          </a:xfrm>
        </p:spPr>
        <p:txBody>
          <a:bodyPr>
            <a:normAutofit/>
          </a:bodyPr>
          <a:lstStyle/>
          <a:p>
            <a:pPr eaLnBrk="1" hangingPunct="1"/>
            <a:r>
              <a:rPr lang="en-US" dirty="0" smtClean="0"/>
              <a:t> 19 out of 119 expected respondents(16%) </a:t>
            </a:r>
          </a:p>
          <a:p>
            <a:pPr eaLnBrk="1" hangingPunct="1"/>
            <a:r>
              <a:rPr lang="en-US" dirty="0" smtClean="0"/>
              <a:t>15 Primary schools : 4 secondary schools.</a:t>
            </a:r>
          </a:p>
          <a:p>
            <a:pPr eaLnBrk="1" hangingPunct="1"/>
            <a:r>
              <a:rPr lang="en-US" dirty="0" smtClean="0"/>
              <a:t>The average books : </a:t>
            </a:r>
            <a:r>
              <a:rPr lang="en-US" b="1" dirty="0" smtClean="0">
                <a:solidFill>
                  <a:srgbClr val="FF0000"/>
                </a:solidFill>
              </a:rPr>
              <a:t>18,077</a:t>
            </a:r>
            <a:r>
              <a:rPr lang="en-US" dirty="0" smtClean="0"/>
              <a:t> books.</a:t>
            </a:r>
          </a:p>
          <a:p>
            <a:pPr eaLnBrk="1" hangingPunct="1"/>
            <a:r>
              <a:rPr lang="en-US" dirty="0" smtClean="0"/>
              <a:t> The average number of English Language Books : </a:t>
            </a:r>
            <a:r>
              <a:rPr lang="en-US" b="1" dirty="0" smtClean="0">
                <a:solidFill>
                  <a:srgbClr val="FF0000"/>
                </a:solidFill>
              </a:rPr>
              <a:t>3,276</a:t>
            </a:r>
            <a:r>
              <a:rPr lang="en-US" dirty="0" smtClean="0"/>
              <a:t> books.</a:t>
            </a:r>
          </a:p>
          <a:p>
            <a:r>
              <a:rPr lang="en-US" dirty="0" smtClean="0"/>
              <a:t>Only </a:t>
            </a:r>
            <a:r>
              <a:rPr lang="en-US" b="1" dirty="0" smtClean="0">
                <a:solidFill>
                  <a:srgbClr val="C00000"/>
                </a:solidFill>
              </a:rPr>
              <a:t>1,683</a:t>
            </a:r>
            <a:r>
              <a:rPr lang="en-US" b="1" dirty="0" smtClean="0"/>
              <a:t> </a:t>
            </a:r>
            <a:r>
              <a:rPr lang="en-US" dirty="0" smtClean="0"/>
              <a:t>English Fiction </a:t>
            </a:r>
            <a:r>
              <a:rPr lang="en-US" b="1" dirty="0" smtClean="0">
                <a:solidFill>
                  <a:srgbClr val="C00000"/>
                </a:solidFill>
              </a:rPr>
              <a:t>9.3%</a:t>
            </a:r>
            <a:r>
              <a:rPr lang="en-US" b="1" dirty="0" smtClean="0"/>
              <a:t> </a:t>
            </a:r>
            <a:r>
              <a:rPr lang="en-US" dirty="0" smtClean="0"/>
              <a:t>of all the books in the library. </a:t>
            </a:r>
          </a:p>
          <a:p>
            <a:r>
              <a:rPr lang="en-US" dirty="0" smtClean="0"/>
              <a:t>In summary we have a </a:t>
            </a:r>
            <a:r>
              <a:rPr lang="en-US" b="1" dirty="0" smtClean="0">
                <a:solidFill>
                  <a:srgbClr val="C00000"/>
                </a:solidFill>
              </a:rPr>
              <a:t>RESULT: only 0.2 books per student who read English Fiction.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50530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eaLnBrk="1" hangingPunct="1"/>
            <a:r>
              <a:rPr lang="en-US" sz="3200" b="1" dirty="0" smtClean="0"/>
              <a:t>Reasons for Low Percentage of </a:t>
            </a:r>
            <a:br>
              <a:rPr lang="en-US" sz="3200" b="1" dirty="0" smtClean="0"/>
            </a:br>
            <a:r>
              <a:rPr lang="en-US" sz="3200" b="1" dirty="0" smtClean="0"/>
              <a:t>English Fiction Book Borrowers</a:t>
            </a:r>
          </a:p>
        </p:txBody>
      </p:sp>
      <p:sp>
        <p:nvSpPr>
          <p:cNvPr id="9219" name="Content Placeholder 2"/>
          <p:cNvSpPr>
            <a:spLocks noGrp="1"/>
          </p:cNvSpPr>
          <p:nvPr>
            <p:ph idx="1"/>
          </p:nvPr>
        </p:nvSpPr>
        <p:spPr>
          <a:xfrm>
            <a:off x="457200" y="1600200"/>
            <a:ext cx="8229600" cy="4876800"/>
          </a:xfrm>
        </p:spPr>
        <p:txBody>
          <a:bodyPr>
            <a:normAutofit/>
          </a:bodyPr>
          <a:lstStyle/>
          <a:p>
            <a:pPr eaLnBrk="1" hangingPunct="1"/>
            <a:r>
              <a:rPr lang="en-US" dirty="0" smtClean="0"/>
              <a:t>Difficulty in good  and interesting books - List of fiction book titles not easily available.</a:t>
            </a:r>
          </a:p>
          <a:p>
            <a:r>
              <a:rPr lang="en-US" dirty="0" smtClean="0"/>
              <a:t>English Fiction not available in bookshops in Kuala Terengganu</a:t>
            </a:r>
          </a:p>
          <a:p>
            <a:pPr eaLnBrk="1" hangingPunct="1"/>
            <a:r>
              <a:rPr lang="en-US" dirty="0" smtClean="0"/>
              <a:t>Not much book distributor or publisher promotion. </a:t>
            </a:r>
          </a:p>
          <a:p>
            <a:pPr eaLnBrk="1" hangingPunct="1"/>
            <a:endParaRPr lang="en-US" dirty="0" smtClean="0"/>
          </a:p>
        </p:txBody>
      </p:sp>
    </p:spTree>
    <p:extLst>
      <p:ext uri="{BB962C8B-B14F-4D97-AF65-F5344CB8AC3E}">
        <p14:creationId xmlns:p14="http://schemas.microsoft.com/office/powerpoint/2010/main" val="324721684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11162"/>
          </a:xfrm>
        </p:spPr>
        <p:txBody>
          <a:bodyPr>
            <a:normAutofit fontScale="90000"/>
          </a:bodyPr>
          <a:lstStyle/>
          <a:p>
            <a:pPr eaLnBrk="1" hangingPunct="1"/>
            <a:r>
              <a:rPr lang="en-US" dirty="0" smtClean="0">
                <a:solidFill>
                  <a:srgbClr val="C00000"/>
                </a:solidFill>
              </a:rPr>
              <a:t>Literature </a:t>
            </a:r>
          </a:p>
        </p:txBody>
      </p:sp>
      <p:sp>
        <p:nvSpPr>
          <p:cNvPr id="10243" name="Content Placeholder 2"/>
          <p:cNvSpPr>
            <a:spLocks noGrp="1"/>
          </p:cNvSpPr>
          <p:nvPr>
            <p:ph idx="1"/>
          </p:nvPr>
        </p:nvSpPr>
        <p:spPr>
          <a:xfrm>
            <a:off x="457200" y="914400"/>
            <a:ext cx="8229600" cy="2438400"/>
          </a:xfrm>
        </p:spPr>
        <p:txBody>
          <a:bodyPr>
            <a:normAutofit/>
          </a:bodyPr>
          <a:lstStyle/>
          <a:p>
            <a:pPr eaLnBrk="1" hangingPunct="1"/>
            <a:r>
              <a:rPr lang="en-US" sz="2400" dirty="0" smtClean="0"/>
              <a:t>2003 Reading </a:t>
            </a:r>
            <a:r>
              <a:rPr lang="en-US" sz="2400" dirty="0" err="1" smtClean="0"/>
              <a:t>Programme</a:t>
            </a:r>
            <a:r>
              <a:rPr lang="en-US" sz="2400" dirty="0" smtClean="0"/>
              <a:t> by the KPM </a:t>
            </a:r>
          </a:p>
          <a:p>
            <a:pPr eaLnBrk="1" hangingPunct="1"/>
            <a:endParaRPr lang="en-US" sz="2400" dirty="0" smtClean="0"/>
          </a:p>
          <a:p>
            <a:pPr eaLnBrk="1" hangingPunct="1"/>
            <a:r>
              <a:rPr lang="en-US" sz="2400" dirty="0" smtClean="0"/>
              <a:t>Structured Early Reading(Ladybird and Sound Start series for Year 1) , Extensive Reading(year 3,4,5,6) and Contemporary Literature Reading (Year 4,5,6)</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673710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2472" y="1295400"/>
            <a:ext cx="5699061" cy="923330"/>
          </a:xfrm>
          <a:prstGeom prst="rect">
            <a:avLst/>
          </a:prstGeom>
          <a:noFill/>
          <a:ln>
            <a:solidFill>
              <a:srgbClr val="FFFF00"/>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Possible Solutions</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1219200" y="2967335"/>
            <a:ext cx="7239000"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1. Book Club</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9" name="Rectangle 8"/>
          <p:cNvSpPr/>
          <p:nvPr/>
        </p:nvSpPr>
        <p:spPr>
          <a:xfrm>
            <a:off x="1219200" y="4114800"/>
            <a:ext cx="7239000"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www.scholastic.com</a:t>
            </a:r>
            <a:endParaRPr 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6316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087" y="609600"/>
            <a:ext cx="4077108" cy="51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5988364"/>
            <a:ext cx="6400800" cy="369332"/>
          </a:xfrm>
          <a:prstGeom prst="rect">
            <a:avLst/>
          </a:prstGeom>
        </p:spPr>
        <p:txBody>
          <a:bodyPr wrap="square">
            <a:spAutoFit/>
          </a:bodyPr>
          <a:lstStyle/>
          <a:p>
            <a:r>
              <a:rPr lang="en-US" dirty="0"/>
              <a:t>http://scholastic-asia.com/scholastic/images/cC320_2988.jpg</a:t>
            </a:r>
          </a:p>
        </p:txBody>
      </p:sp>
    </p:spTree>
    <p:extLst>
      <p:ext uri="{BB962C8B-B14F-4D97-AF65-F5344CB8AC3E}">
        <p14:creationId xmlns:p14="http://schemas.microsoft.com/office/powerpoint/2010/main" val="14445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holastic-asia.com/scholastic/images/cC1335_53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594" y="287740"/>
            <a:ext cx="3962400" cy="5609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6098946"/>
            <a:ext cx="6625988" cy="369332"/>
          </a:xfrm>
          <a:prstGeom prst="rect">
            <a:avLst/>
          </a:prstGeom>
        </p:spPr>
        <p:txBody>
          <a:bodyPr wrap="square">
            <a:spAutoFit/>
          </a:bodyPr>
          <a:lstStyle/>
          <a:p>
            <a:r>
              <a:rPr lang="en-US" dirty="0"/>
              <a:t>http://www.scholastic-asia.com/scholastic/images/cC1335_5383.jpg</a:t>
            </a:r>
          </a:p>
        </p:txBody>
      </p:sp>
    </p:spTree>
    <p:extLst>
      <p:ext uri="{BB962C8B-B14F-4D97-AF65-F5344CB8AC3E}">
        <p14:creationId xmlns:p14="http://schemas.microsoft.com/office/powerpoint/2010/main" val="4004657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82089" y="2967335"/>
            <a:ext cx="7579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KTF2012.weebly.com</a:t>
            </a:r>
            <a:endParaRPr lang="en-US" sz="6600" b="1" cap="none" spc="0" dirty="0">
              <a:ln w="11430">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1447800" y="1295400"/>
            <a:ext cx="5486400" cy="523220"/>
          </a:xfrm>
          <a:prstGeom prst="rect">
            <a:avLst/>
          </a:prstGeom>
          <a:noFill/>
        </p:spPr>
        <p:txBody>
          <a:bodyPr wrap="square" rtlCol="0">
            <a:spAutoFit/>
          </a:bodyPr>
          <a:lstStyle/>
          <a:p>
            <a:r>
              <a:rPr lang="en-US" sz="2800" b="1" dirty="0" smtClean="0">
                <a:solidFill>
                  <a:srgbClr val="FF0000"/>
                </a:solidFill>
              </a:rPr>
              <a:t>Kuala Terengganu Fellows</a:t>
            </a:r>
            <a:endParaRPr lang="en-US" sz="2800" b="1" dirty="0">
              <a:solidFill>
                <a:srgbClr val="FF0000"/>
              </a:solidFill>
            </a:endParaRPr>
          </a:p>
        </p:txBody>
      </p:sp>
    </p:spTree>
    <p:extLst>
      <p:ext uri="{BB962C8B-B14F-4D97-AF65-F5344CB8AC3E}">
        <p14:creationId xmlns:p14="http://schemas.microsoft.com/office/powerpoint/2010/main" val="550888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147"/>
            <a:ext cx="8610600" cy="6615705"/>
          </a:xfrm>
          <a:prstGeom prst="rect">
            <a:avLst/>
          </a:prstGeom>
        </p:spPr>
      </p:pic>
    </p:spTree>
    <p:extLst>
      <p:ext uri="{BB962C8B-B14F-4D97-AF65-F5344CB8AC3E}">
        <p14:creationId xmlns:p14="http://schemas.microsoft.com/office/powerpoint/2010/main" val="256945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2472" y="1295400"/>
            <a:ext cx="5699061" cy="923330"/>
          </a:xfrm>
          <a:prstGeom prst="rect">
            <a:avLst/>
          </a:prstGeom>
          <a:noFill/>
          <a:ln>
            <a:solidFill>
              <a:srgbClr val="FFFF00"/>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Possible Solutions</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1722472" y="2967335"/>
            <a:ext cx="5699061"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1. Book Club</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4" name="Rectangle 3"/>
          <p:cNvSpPr/>
          <p:nvPr/>
        </p:nvSpPr>
        <p:spPr>
          <a:xfrm>
            <a:off x="1734982" y="4419600"/>
            <a:ext cx="5699061"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2. Make your own</a:t>
            </a:r>
            <a:endParaRPr 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0508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collectionofteslresources.weebly.com/uploads/8/7/6/1/8761106/92264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3" y="381000"/>
            <a:ext cx="16859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collectionofteslresources.weebly.com/uploads/8/7/6/1/8761106/1298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436" y="38100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collectionofteslresources.weebly.com/uploads/8/7/6/1/8761106/68368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38100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acollectionofteslresources.weebly.com/uploads/8/7/6/1/8761106/61452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0594" y="407158"/>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acollectionofteslresources.weebly.com/uploads/8/7/6/1/8761106/40336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927" y="312420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acollectionofteslresources.weebly.com/uploads/8/7/6/1/8761106/843808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4149" y="312420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acollectionofteslresources.weebly.com/uploads/8/7/6/1/8761106/906368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221" y="312420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collectionofteslresources.weebly.com/uploads/8/7/6/1/8761106/407148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0118" y="3124200"/>
            <a:ext cx="168592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1" y="5542981"/>
            <a:ext cx="86868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spc="150" dirty="0">
                <a:ln w="11430"/>
                <a:solidFill>
                  <a:srgbClr val="F8F8F8"/>
                </a:solidFill>
                <a:effectLst>
                  <a:outerShdw blurRad="25400" algn="tl" rotWithShape="0">
                    <a:srgbClr val="000000">
                      <a:alpha val="43000"/>
                    </a:srgbClr>
                  </a:outerShdw>
                </a:effectLst>
              </a:rPr>
              <a:t>s</a:t>
            </a:r>
            <a:r>
              <a:rPr lang="en-US" sz="3600" b="1" spc="150" dirty="0" smtClean="0">
                <a:ln w="11430"/>
                <a:solidFill>
                  <a:srgbClr val="F8F8F8"/>
                </a:solidFill>
                <a:effectLst>
                  <a:outerShdw blurRad="25400" algn="tl" rotWithShape="0">
                    <a:srgbClr val="000000">
                      <a:alpha val="43000"/>
                    </a:srgbClr>
                  </a:outerShdw>
                </a:effectLst>
              </a:rPr>
              <a:t>toriesformalaysiankids.weebly.com</a:t>
            </a:r>
            <a:endParaRPr lang="en-US" sz="36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49062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9939"/>
            <a:ext cx="4843463" cy="6404768"/>
          </a:xfrm>
          <a:prstGeom prst="rect">
            <a:avLst/>
          </a:prstGeom>
        </p:spPr>
      </p:pic>
    </p:spTree>
    <p:extLst>
      <p:ext uri="{BB962C8B-B14F-4D97-AF65-F5344CB8AC3E}">
        <p14:creationId xmlns:p14="http://schemas.microsoft.com/office/powerpoint/2010/main" val="1014877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collectionofteslresources.weebly.com/uploads/8/7/6/1/8761106/4193798.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576262" y="609600"/>
            <a:ext cx="3579449" cy="26765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collectionofteslresources.weebly.com/uploads/8/7/6/1/8761106/6549106.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953000" y="482541"/>
            <a:ext cx="2971800" cy="28035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acollectionofteslresources.weebly.com/uploads/8/7/6/1/8761106/9830332.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738225" y="3581399"/>
            <a:ext cx="3417485" cy="30955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collectionofteslresources.weebly.com/uploads/8/7/6/1/8761106/7451201.jp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a:off x="5105400" y="3406629"/>
            <a:ext cx="2895600" cy="332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0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gle.com/url?source=imglanding&amp;ct=img&amp;q=http://disabilityrightsgalaxy.com/wordpress/wp-content/uploads/2011/09/Laptop-Computer.jpg&amp;sa=X&amp;ei=zRWnT4WnLIirrAej0_GFAg&amp;ved=0CAkQ8wc4DA&amp;usg=AFQjCNGM-SVLOQejrn18CUIiXyYiOMIk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2" y="1051749"/>
            <a:ext cx="3852223" cy="3042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indlemalaysia.com/wp-content/uploads/2011/10/KT-aag-02__V166741203_-65x65.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5000" contrast="26000"/>
                    </a14:imgEffect>
                  </a14:imgLayer>
                </a14:imgProps>
              </a:ext>
              <a:ext uri="{28A0092B-C50C-407E-A947-70E740481C1C}">
                <a14:useLocalDpi xmlns:a14="http://schemas.microsoft.com/office/drawing/2010/main" val="0"/>
              </a:ext>
            </a:extLst>
          </a:blip>
          <a:srcRect/>
          <a:stretch>
            <a:fillRect/>
          </a:stretch>
        </p:blipFill>
        <p:spPr bwMode="auto">
          <a:xfrm>
            <a:off x="5257800" y="1524000"/>
            <a:ext cx="3588918" cy="3588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3276600"/>
            <a:ext cx="1838324" cy="2799791"/>
          </a:xfrm>
          <a:prstGeom prst="rect">
            <a:avLst/>
          </a:prstGeom>
        </p:spPr>
      </p:pic>
    </p:spTree>
    <p:extLst>
      <p:ext uri="{BB962C8B-B14F-4D97-AF65-F5344CB8AC3E}">
        <p14:creationId xmlns:p14="http://schemas.microsoft.com/office/powerpoint/2010/main" val="4112979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92" y="990600"/>
            <a:ext cx="7530778" cy="4495799"/>
          </a:xfrm>
          <a:prstGeom prst="rect">
            <a:avLst/>
          </a:prstGeom>
        </p:spPr>
      </p:pic>
      <p:sp>
        <p:nvSpPr>
          <p:cNvPr id="5" name="Rectangle 4"/>
          <p:cNvSpPr/>
          <p:nvPr/>
        </p:nvSpPr>
        <p:spPr>
          <a:xfrm>
            <a:off x="1295400" y="5569527"/>
            <a:ext cx="6476999" cy="646331"/>
          </a:xfrm>
          <a:prstGeom prst="rect">
            <a:avLst/>
          </a:prstGeom>
        </p:spPr>
        <p:txBody>
          <a:bodyPr wrap="square">
            <a:spAutoFit/>
          </a:bodyPr>
          <a:lstStyle/>
          <a:p>
            <a:r>
              <a:rPr lang="en-US" dirty="0"/>
              <a:t>http://www.huffingtonpost.com/2011/05/19/amazon-ebook-sales-surpas_n_864387.html</a:t>
            </a:r>
          </a:p>
        </p:txBody>
      </p:sp>
    </p:spTree>
    <p:extLst>
      <p:ext uri="{BB962C8B-B14F-4D97-AF65-F5344CB8AC3E}">
        <p14:creationId xmlns:p14="http://schemas.microsoft.com/office/powerpoint/2010/main" val="310969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collectionofteslresources.weebly.com/uploads/8/7/6/1/8761106/8240595.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46000"/>
                    </a14:imgEffect>
                  </a14:imgLayer>
                </a14:imgProps>
              </a:ext>
              <a:ext uri="{28A0092B-C50C-407E-A947-70E740481C1C}">
                <a14:useLocalDpi xmlns:a14="http://schemas.microsoft.com/office/drawing/2010/main" val="0"/>
              </a:ext>
            </a:extLst>
          </a:blip>
          <a:srcRect/>
          <a:stretch>
            <a:fillRect/>
          </a:stretch>
        </p:blipFill>
        <p:spPr bwMode="auto">
          <a:xfrm>
            <a:off x="1295400" y="685800"/>
            <a:ext cx="6172200" cy="4615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599" y="5362980"/>
            <a:ext cx="8001000" cy="369332"/>
          </a:xfrm>
          <a:prstGeom prst="rect">
            <a:avLst/>
          </a:prstGeom>
        </p:spPr>
        <p:txBody>
          <a:bodyPr wrap="square">
            <a:spAutoFit/>
          </a:bodyPr>
          <a:lstStyle/>
          <a:p>
            <a:r>
              <a:rPr lang="en-US" dirty="0"/>
              <a:t>http://acollectionofteslresources.weebly.com/making-little-books-basic-book.html</a:t>
            </a:r>
          </a:p>
        </p:txBody>
      </p:sp>
    </p:spTree>
    <p:extLst>
      <p:ext uri="{BB962C8B-B14F-4D97-AF65-F5344CB8AC3E}">
        <p14:creationId xmlns:p14="http://schemas.microsoft.com/office/powerpoint/2010/main" val="2086695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143000" y="1066800"/>
            <a:ext cx="7162800" cy="4190891"/>
          </a:xfrm>
          <a:prstGeom prst="rect">
            <a:avLst/>
          </a:prstGeom>
        </p:spPr>
        <p:txBody>
          <a:bodyPr wrap="square">
            <a:spAutoFit/>
          </a:bodyPr>
          <a:lstStyle/>
          <a:p>
            <a:pPr>
              <a:spcAft>
                <a:spcPts val="1000"/>
              </a:spcAft>
            </a:pPr>
            <a:r>
              <a:rPr lang="en-AU" sz="4000" i="1" dirty="0">
                <a:latin typeface="Britannic Bold" pitchFamily="34" charset="0"/>
                <a:ea typeface="Calibri"/>
              </a:rPr>
              <a:t>The best methods are therefore those that supply 'comprehensible input' in low anxiety situations, containing messages that students really want to hear</a:t>
            </a:r>
            <a:r>
              <a:rPr lang="en-AU" sz="4000" i="1" dirty="0" smtClean="0">
                <a:latin typeface="Britannic Bold" pitchFamily="34" charset="0"/>
                <a:ea typeface="Calibri"/>
              </a:rPr>
              <a:t>.</a:t>
            </a:r>
          </a:p>
          <a:p>
            <a:pPr>
              <a:spcAft>
                <a:spcPts val="1000"/>
              </a:spcAft>
            </a:pPr>
            <a:r>
              <a:rPr lang="en-AU" i="1" dirty="0" smtClean="0">
                <a:effectLst/>
                <a:latin typeface="Arial"/>
                <a:ea typeface="Calibri"/>
              </a:rPr>
              <a:t>- Krashen, S. (1987)</a:t>
            </a:r>
            <a:endParaRPr lang="en-US" dirty="0">
              <a:effectLst/>
              <a:latin typeface="Arial"/>
              <a:ea typeface="Calibri"/>
            </a:endParaRPr>
          </a:p>
        </p:txBody>
      </p:sp>
    </p:spTree>
    <p:extLst>
      <p:ext uri="{BB962C8B-B14F-4D97-AF65-F5344CB8AC3E}">
        <p14:creationId xmlns:p14="http://schemas.microsoft.com/office/powerpoint/2010/main" val="1759427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58588" y="838200"/>
            <a:ext cx="7696200" cy="4457631"/>
          </a:xfrm>
          <a:prstGeom prst="rect">
            <a:avLst/>
          </a:prstGeom>
        </p:spPr>
        <p:txBody>
          <a:bodyPr wrap="square">
            <a:spAutoFit/>
          </a:bodyPr>
          <a:lstStyle/>
          <a:p>
            <a:pPr marL="457200" lvl="0" indent="-457200">
              <a:spcAft>
                <a:spcPts val="1000"/>
              </a:spcAft>
            </a:pPr>
            <a:r>
              <a:rPr lang="en-AU" sz="3200" b="1" dirty="0">
                <a:solidFill>
                  <a:srgbClr val="FF0000"/>
                </a:solidFill>
                <a:latin typeface="Arial Black" pitchFamily="34" charset="0"/>
                <a:ea typeface="Calibri"/>
              </a:rPr>
              <a:t>Susser, B., &amp; Robb, T. (</a:t>
            </a:r>
            <a:r>
              <a:rPr lang="en-AU" sz="3200" b="1" dirty="0" smtClean="0">
                <a:solidFill>
                  <a:srgbClr val="FF0000"/>
                </a:solidFill>
                <a:latin typeface="Arial Black" pitchFamily="34" charset="0"/>
                <a:ea typeface="Calibri"/>
              </a:rPr>
              <a:t>1990).</a:t>
            </a:r>
          </a:p>
          <a:p>
            <a:pPr marL="457200" lvl="0" indent="-457200">
              <a:spcAft>
                <a:spcPts val="1000"/>
              </a:spcAft>
            </a:pPr>
            <a:r>
              <a:rPr lang="en-AU" sz="3200" b="1" dirty="0" smtClean="0">
                <a:solidFill>
                  <a:srgbClr val="FF0000"/>
                </a:solidFill>
                <a:latin typeface="Arial Black" pitchFamily="34" charset="0"/>
                <a:ea typeface="Calibri"/>
              </a:rPr>
              <a:t>EFL </a:t>
            </a:r>
            <a:r>
              <a:rPr lang="en-AU" sz="3200" b="1" dirty="0">
                <a:solidFill>
                  <a:srgbClr val="FF0000"/>
                </a:solidFill>
                <a:latin typeface="Arial Black" pitchFamily="34" charset="0"/>
                <a:ea typeface="Calibri"/>
              </a:rPr>
              <a:t>Extensive </a:t>
            </a:r>
            <a:r>
              <a:rPr lang="en-AU" sz="3200" b="1" dirty="0" smtClean="0">
                <a:solidFill>
                  <a:srgbClr val="FF0000"/>
                </a:solidFill>
                <a:latin typeface="Arial Black" pitchFamily="34" charset="0"/>
                <a:ea typeface="Calibri"/>
              </a:rPr>
              <a:t>Reading </a:t>
            </a:r>
            <a:r>
              <a:rPr lang="en-AU" sz="3200" b="1" dirty="0">
                <a:solidFill>
                  <a:srgbClr val="FF0000"/>
                </a:solidFill>
                <a:latin typeface="Arial Black" pitchFamily="34" charset="0"/>
                <a:ea typeface="Calibri"/>
              </a:rPr>
              <a:t> </a:t>
            </a:r>
            <a:r>
              <a:rPr lang="en-AU" sz="3200" b="1" dirty="0" smtClean="0">
                <a:solidFill>
                  <a:srgbClr val="FF0000"/>
                </a:solidFill>
                <a:latin typeface="Arial Black" pitchFamily="34" charset="0"/>
                <a:ea typeface="Calibri"/>
              </a:rPr>
              <a:t>Instruction:</a:t>
            </a:r>
          </a:p>
          <a:p>
            <a:pPr marL="457200" lvl="0" indent="-457200">
              <a:spcAft>
                <a:spcPts val="1000"/>
              </a:spcAft>
            </a:pPr>
            <a:r>
              <a:rPr lang="en-AU" sz="3200" b="1" dirty="0" smtClean="0">
                <a:solidFill>
                  <a:srgbClr val="FF0000"/>
                </a:solidFill>
                <a:latin typeface="Arial Black" pitchFamily="34" charset="0"/>
                <a:ea typeface="Calibri"/>
              </a:rPr>
              <a:t>Research and Procedure</a:t>
            </a:r>
            <a:r>
              <a:rPr lang="en-AU" sz="3200" b="1" dirty="0">
                <a:solidFill>
                  <a:srgbClr val="FF0000"/>
                </a:solidFill>
                <a:latin typeface="Arial Black" pitchFamily="34" charset="0"/>
                <a:ea typeface="Calibri"/>
              </a:rPr>
              <a:t>. </a:t>
            </a:r>
            <a:r>
              <a:rPr lang="en-AU" sz="3200" b="1" i="1" dirty="0">
                <a:solidFill>
                  <a:srgbClr val="FF0000"/>
                </a:solidFill>
                <a:latin typeface="Arial Black" pitchFamily="34" charset="0"/>
                <a:ea typeface="Calibri"/>
              </a:rPr>
              <a:t>JALT </a:t>
            </a:r>
            <a:r>
              <a:rPr lang="en-AU" sz="3200" b="1" i="1" dirty="0" smtClean="0">
                <a:solidFill>
                  <a:srgbClr val="FF0000"/>
                </a:solidFill>
                <a:latin typeface="Arial Black" pitchFamily="34" charset="0"/>
                <a:ea typeface="Calibri"/>
              </a:rPr>
              <a:t>Journal,</a:t>
            </a:r>
          </a:p>
          <a:p>
            <a:pPr marL="457200" lvl="0" indent="-457200">
              <a:spcAft>
                <a:spcPts val="1000"/>
              </a:spcAft>
            </a:pPr>
            <a:r>
              <a:rPr lang="en-AU" sz="3200" b="1" i="1" dirty="0" smtClean="0">
                <a:solidFill>
                  <a:srgbClr val="FF0000"/>
                </a:solidFill>
                <a:latin typeface="Arial Black" pitchFamily="34" charset="0"/>
                <a:ea typeface="Calibri"/>
              </a:rPr>
              <a:t>Vol</a:t>
            </a:r>
            <a:r>
              <a:rPr lang="en-AU" sz="3200" b="1" i="1" dirty="0">
                <a:solidFill>
                  <a:srgbClr val="FF0000"/>
                </a:solidFill>
                <a:latin typeface="Arial Black" pitchFamily="34" charset="0"/>
                <a:ea typeface="Calibri"/>
              </a:rPr>
              <a:t>. 12, No. 2 (</a:t>
            </a:r>
            <a:r>
              <a:rPr lang="en-AU" sz="3200" b="1" i="1" dirty="0" smtClean="0">
                <a:solidFill>
                  <a:srgbClr val="FF0000"/>
                </a:solidFill>
                <a:latin typeface="Arial Black" pitchFamily="34" charset="0"/>
                <a:ea typeface="Calibri"/>
              </a:rPr>
              <a:t>November 1990)</a:t>
            </a:r>
            <a:r>
              <a:rPr lang="en-AU" sz="3200" b="1" dirty="0" smtClean="0">
                <a:solidFill>
                  <a:srgbClr val="FF0000"/>
                </a:solidFill>
                <a:latin typeface="Arial Black" pitchFamily="34" charset="0"/>
                <a:ea typeface="Calibri"/>
              </a:rPr>
              <a:t>.</a:t>
            </a:r>
          </a:p>
          <a:p>
            <a:pPr marL="457200" lvl="0" indent="-457200">
              <a:spcAft>
                <a:spcPts val="1000"/>
              </a:spcAft>
            </a:pPr>
            <a:endParaRPr lang="en-AU" sz="3200" b="1" i="1" dirty="0">
              <a:solidFill>
                <a:srgbClr val="FF0000"/>
              </a:solidFill>
              <a:latin typeface="Arial Black" pitchFamily="34" charset="0"/>
              <a:ea typeface="Calibri"/>
            </a:endParaRPr>
          </a:p>
          <a:p>
            <a:pPr marL="457200" lvl="0" indent="-457200">
              <a:spcAft>
                <a:spcPts val="1000"/>
              </a:spcAft>
            </a:pPr>
            <a:endParaRPr lang="en-AU" b="1" i="1" dirty="0">
              <a:solidFill>
                <a:srgbClr val="FF0000"/>
              </a:solidFill>
              <a:latin typeface="Arial"/>
              <a:ea typeface="Calibri"/>
            </a:endParaRPr>
          </a:p>
        </p:txBody>
      </p:sp>
      <p:sp>
        <p:nvSpPr>
          <p:cNvPr id="3" name="TextBox 2"/>
          <p:cNvSpPr txBox="1"/>
          <p:nvPr/>
        </p:nvSpPr>
        <p:spPr>
          <a:xfrm>
            <a:off x="1752600" y="1468628"/>
            <a:ext cx="4419600" cy="584775"/>
          </a:xfrm>
          <a:prstGeom prst="rect">
            <a:avLst/>
          </a:prstGeom>
          <a:solidFill>
            <a:schemeClr val="bg1"/>
          </a:solidFill>
        </p:spPr>
        <p:txBody>
          <a:bodyPr wrap="square" rtlCol="0">
            <a:spAutoFit/>
          </a:bodyPr>
          <a:lstStyle/>
          <a:p>
            <a:r>
              <a:rPr lang="en-AU" sz="3200" b="1" dirty="0" smtClean="0">
                <a:solidFill>
                  <a:srgbClr val="FF0000"/>
                </a:solidFill>
                <a:latin typeface="Arial Black" pitchFamily="34" charset="0"/>
                <a:ea typeface="Calibri"/>
              </a:rPr>
              <a:t>Extensive Reading</a:t>
            </a:r>
            <a:endParaRPr lang="en-US" dirty="0"/>
          </a:p>
        </p:txBody>
      </p:sp>
    </p:spTree>
    <p:extLst>
      <p:ext uri="{BB962C8B-B14F-4D97-AF65-F5344CB8AC3E}">
        <p14:creationId xmlns:p14="http://schemas.microsoft.com/office/powerpoint/2010/main" val="3038891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4.14431E-6 L 0.0625 -4.14431E-6 C 0.09028 -4.14431E-6 0.125 0.13437 0.125 0.24422 L 0.125 0.48844 " pathEditMode="relative" rAng="0" ptsTypes="FfFF">
                                      <p:cBhvr>
                                        <p:cTn id="6" dur="2000" fill="hold"/>
                                        <p:tgtEl>
                                          <p:spTgt spid="3"/>
                                        </p:tgtEl>
                                        <p:attrNameLst>
                                          <p:attrName>ppt_x</p:attrName>
                                          <p:attrName>ppt_y</p:attrName>
                                        </p:attrNameLst>
                                      </p:cBhvr>
                                      <p:rCtr x="6250" y="24422"/>
                                    </p:animMotion>
                                  </p:childTnLst>
                                </p:cTn>
                              </p:par>
                              <p:par>
                                <p:cTn id="7" presetID="22" presetClass="emph" presetSubtype="0" fill="hold" grpId="1" nodeType="withEffect">
                                  <p:stCondLst>
                                    <p:cond delay="0"/>
                                  </p:stCondLst>
                                  <p:childTnLst>
                                    <p:animClr clrSpc="hsl" dir="cw">
                                      <p:cBhvr override="childStyle">
                                        <p:cTn id="8" dur="500" fill="hold"/>
                                        <p:tgtEl>
                                          <p:spTgt spid="3"/>
                                        </p:tgtEl>
                                        <p:attrNameLst>
                                          <p:attrName>style.color</p:attrName>
                                        </p:attrNameLst>
                                      </p:cBhvr>
                                      <p:by>
                                        <p:hsl h="-7200000" s="0" l="0"/>
                                      </p:by>
                                    </p:animClr>
                                    <p:animClr clrSpc="hsl" dir="cw">
                                      <p:cBhvr>
                                        <p:cTn id="9" dur="500" fill="hold"/>
                                        <p:tgtEl>
                                          <p:spTgt spid="3"/>
                                        </p:tgtEl>
                                        <p:attrNameLst>
                                          <p:attrName>fillcolor</p:attrName>
                                        </p:attrNameLst>
                                      </p:cBhvr>
                                      <p:by>
                                        <p:hsl h="-7200000" s="0" l="0"/>
                                      </p:by>
                                    </p:animClr>
                                    <p:animClr clrSpc="hsl" dir="cw">
                                      <p:cBhvr>
                                        <p:cTn id="10" dur="500" fill="hold"/>
                                        <p:tgtEl>
                                          <p:spTgt spid="3"/>
                                        </p:tgtEl>
                                        <p:attrNameLst>
                                          <p:attrName>stroke.color</p:attrName>
                                        </p:attrNameLst>
                                      </p:cBhvr>
                                      <p:by>
                                        <p:hsl h="-7200000" s="0" l="0"/>
                                      </p:by>
                                    </p:animClr>
                                    <p:set>
                                      <p:cBhvr>
                                        <p:cTn id="11" dur="500" fill="hold"/>
                                        <p:tgtEl>
                                          <p:spTgt spid="3"/>
                                        </p:tgtEl>
                                        <p:attrNameLst>
                                          <p:attrName>fill.type</p:attrName>
                                        </p:attrNameLst>
                                      </p:cBhvr>
                                      <p:to>
                                        <p:strVal val="solid"/>
                                      </p:to>
                                    </p:set>
                                  </p:childTnLst>
                                </p:cTn>
                              </p:par>
                              <p:par>
                                <p:cTn id="12" presetID="6" presetClass="emph" presetSubtype="0" fill="hold" grpId="2" nodeType="with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62000" y="838200"/>
            <a:ext cx="7696200" cy="5329664"/>
          </a:xfrm>
          <a:prstGeom prst="rect">
            <a:avLst/>
          </a:prstGeom>
        </p:spPr>
        <p:txBody>
          <a:bodyPr wrap="square">
            <a:spAutoFit/>
          </a:bodyPr>
          <a:lstStyle/>
          <a:p>
            <a:pPr>
              <a:spcAft>
                <a:spcPts val="1000"/>
              </a:spcAft>
            </a:pPr>
            <a:r>
              <a:rPr lang="en-AU" sz="2400" i="1" dirty="0" smtClean="0">
                <a:latin typeface="Arial"/>
                <a:ea typeface="Calibri"/>
              </a:rPr>
              <a:t>Our </a:t>
            </a:r>
            <a:r>
              <a:rPr lang="en-AU" sz="2400" i="1" dirty="0">
                <a:latin typeface="Arial"/>
                <a:ea typeface="Calibri"/>
              </a:rPr>
              <a:t>working definition of </a:t>
            </a:r>
            <a:r>
              <a:rPr lang="en-AU" sz="2400" b="1" i="1" dirty="0">
                <a:solidFill>
                  <a:srgbClr val="FF0000"/>
                </a:solidFill>
                <a:latin typeface="Arial"/>
                <a:ea typeface="Calibri"/>
              </a:rPr>
              <a:t>"extensive reading" </a:t>
            </a:r>
            <a:r>
              <a:rPr lang="en-AU" sz="2400" i="1" dirty="0">
                <a:latin typeface="Arial"/>
                <a:ea typeface="Calibri"/>
              </a:rPr>
              <a:t>as a language teaching/learning procedure is that it is reading </a:t>
            </a:r>
            <a:endParaRPr lang="en-AU" sz="2400" i="1" dirty="0" smtClean="0">
              <a:latin typeface="Arial"/>
              <a:ea typeface="Calibri"/>
            </a:endParaRPr>
          </a:p>
          <a:p>
            <a:pPr marL="342900" indent="-342900">
              <a:spcAft>
                <a:spcPts val="1000"/>
              </a:spcAft>
              <a:buAutoNum type="alphaLcParenBoth"/>
            </a:pPr>
            <a:r>
              <a:rPr lang="en-AU" sz="2400" i="1" dirty="0" smtClean="0">
                <a:latin typeface="Arial"/>
                <a:ea typeface="Calibri"/>
              </a:rPr>
              <a:t> </a:t>
            </a:r>
            <a:r>
              <a:rPr lang="en-AU" sz="2400" b="1" i="1" dirty="0" smtClean="0">
                <a:solidFill>
                  <a:schemeClr val="tx2">
                    <a:lumMod val="60000"/>
                    <a:lumOff val="40000"/>
                  </a:schemeClr>
                </a:solidFill>
                <a:latin typeface="Arial"/>
                <a:ea typeface="Calibri"/>
              </a:rPr>
              <a:t>of </a:t>
            </a:r>
            <a:r>
              <a:rPr lang="en-AU" sz="2400" b="1" i="1" dirty="0">
                <a:solidFill>
                  <a:schemeClr val="tx2">
                    <a:lumMod val="60000"/>
                    <a:lumOff val="40000"/>
                  </a:schemeClr>
                </a:solidFill>
                <a:latin typeface="Arial"/>
                <a:ea typeface="Calibri"/>
              </a:rPr>
              <a:t>large quantities of material or long texts; </a:t>
            </a:r>
            <a:endParaRPr lang="en-AU" sz="2400" b="1" i="1" dirty="0" smtClean="0">
              <a:solidFill>
                <a:schemeClr val="tx2">
                  <a:lumMod val="60000"/>
                  <a:lumOff val="40000"/>
                </a:schemeClr>
              </a:solidFill>
              <a:latin typeface="Arial"/>
              <a:ea typeface="Calibri"/>
            </a:endParaRPr>
          </a:p>
          <a:p>
            <a:pPr marL="342900" indent="-342900">
              <a:spcAft>
                <a:spcPts val="1000"/>
              </a:spcAft>
              <a:buAutoNum type="alphaLcParenBoth"/>
            </a:pPr>
            <a:r>
              <a:rPr lang="en-AU" sz="2400" i="1" dirty="0" smtClean="0">
                <a:latin typeface="Arial"/>
                <a:ea typeface="Calibri"/>
              </a:rPr>
              <a:t> </a:t>
            </a:r>
            <a:r>
              <a:rPr lang="en-AU" sz="2400" b="1" i="1" dirty="0">
                <a:solidFill>
                  <a:schemeClr val="accent2">
                    <a:lumMod val="75000"/>
                  </a:schemeClr>
                </a:solidFill>
                <a:latin typeface="Arial"/>
                <a:ea typeface="Calibri"/>
              </a:rPr>
              <a:t>for global or general understanding; </a:t>
            </a:r>
            <a:endParaRPr lang="en-AU" sz="2400" b="1" i="1" dirty="0" smtClean="0">
              <a:solidFill>
                <a:schemeClr val="accent2">
                  <a:lumMod val="75000"/>
                </a:schemeClr>
              </a:solidFill>
              <a:latin typeface="Arial"/>
              <a:ea typeface="Calibri"/>
            </a:endParaRPr>
          </a:p>
          <a:p>
            <a:pPr marL="342900" indent="-342900">
              <a:spcAft>
                <a:spcPts val="1000"/>
              </a:spcAft>
              <a:buAutoNum type="alphaLcParenBoth"/>
            </a:pPr>
            <a:r>
              <a:rPr lang="en-AU" sz="2400" i="1" dirty="0" smtClean="0">
                <a:latin typeface="Arial"/>
                <a:ea typeface="Calibri"/>
              </a:rPr>
              <a:t> </a:t>
            </a:r>
            <a:r>
              <a:rPr lang="en-AU" sz="2400" b="1" i="1" dirty="0">
                <a:solidFill>
                  <a:srgbClr val="00B050"/>
                </a:solidFill>
                <a:latin typeface="Arial"/>
                <a:ea typeface="Calibri"/>
              </a:rPr>
              <a:t>with the intention of obtaining pleasure from the </a:t>
            </a:r>
            <a:r>
              <a:rPr lang="en-AU" sz="2400" b="1" i="1" dirty="0" smtClean="0">
                <a:solidFill>
                  <a:srgbClr val="00B050"/>
                </a:solidFill>
                <a:latin typeface="Arial"/>
                <a:ea typeface="Calibri"/>
              </a:rPr>
              <a:t>text…</a:t>
            </a:r>
          </a:p>
          <a:p>
            <a:pPr marL="342900" indent="-342900">
              <a:spcAft>
                <a:spcPts val="1000"/>
              </a:spcAft>
              <a:buAutoNum type="alphaLcParenBoth"/>
            </a:pPr>
            <a:r>
              <a:rPr lang="en-AU" sz="2400" i="1" dirty="0" smtClean="0">
                <a:latin typeface="Arial"/>
                <a:ea typeface="Calibri"/>
              </a:rPr>
              <a:t> </a:t>
            </a:r>
            <a:r>
              <a:rPr lang="en-AU" sz="2400" b="1" i="1" dirty="0">
                <a:solidFill>
                  <a:srgbClr val="7030A0"/>
                </a:solidFill>
                <a:latin typeface="Arial"/>
                <a:ea typeface="Calibri"/>
              </a:rPr>
              <a:t>reading is individualized, with students choosing the books they want to read, </a:t>
            </a:r>
            <a:endParaRPr lang="en-AU" sz="2400" b="1" i="1" dirty="0" smtClean="0">
              <a:solidFill>
                <a:srgbClr val="7030A0"/>
              </a:solidFill>
              <a:latin typeface="Arial"/>
              <a:ea typeface="Calibri"/>
            </a:endParaRPr>
          </a:p>
          <a:p>
            <a:pPr marL="342900" indent="-342900">
              <a:spcAft>
                <a:spcPts val="1000"/>
              </a:spcAft>
              <a:buAutoNum type="alphaLcParenBoth"/>
            </a:pPr>
            <a:r>
              <a:rPr lang="en-AU" sz="2400" i="1" dirty="0" smtClean="0">
                <a:latin typeface="Arial"/>
                <a:ea typeface="Calibri"/>
              </a:rPr>
              <a:t> </a:t>
            </a:r>
            <a:r>
              <a:rPr lang="en-AU" sz="2400" b="1" i="1" dirty="0">
                <a:solidFill>
                  <a:srgbClr val="C00000"/>
                </a:solidFill>
                <a:latin typeface="Arial"/>
                <a:ea typeface="Calibri"/>
              </a:rPr>
              <a:t>the books are not discussed in class.   </a:t>
            </a:r>
          </a:p>
          <a:p>
            <a:pPr>
              <a:spcAft>
                <a:spcPts val="1000"/>
              </a:spcAft>
            </a:pPr>
            <a:endParaRPr lang="en-AU" sz="2400" b="1" dirty="0" smtClean="0">
              <a:solidFill>
                <a:srgbClr val="FF0000"/>
              </a:solidFill>
              <a:latin typeface="Arial"/>
              <a:ea typeface="Calibri"/>
            </a:endParaRPr>
          </a:p>
          <a:p>
            <a:pPr>
              <a:spcAft>
                <a:spcPts val="1000"/>
              </a:spcAft>
            </a:pPr>
            <a:endParaRPr lang="en-US" dirty="0">
              <a:effectLst/>
              <a:latin typeface="Arial"/>
              <a:ea typeface="Calibri"/>
            </a:endParaRPr>
          </a:p>
        </p:txBody>
      </p:sp>
    </p:spTree>
    <p:extLst>
      <p:ext uri="{BB962C8B-B14F-4D97-AF65-F5344CB8AC3E}">
        <p14:creationId xmlns:p14="http://schemas.microsoft.com/office/powerpoint/2010/main" val="1325727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2133600" y="1295400"/>
            <a:ext cx="4572000" cy="1047979"/>
          </a:xfrm>
          <a:prstGeom prst="rect">
            <a:avLst/>
          </a:prstGeom>
        </p:spPr>
        <p:txBody>
          <a:bodyPr>
            <a:spAutoFit/>
          </a:bodyPr>
          <a:lstStyle/>
          <a:p>
            <a:pPr algn="ctr">
              <a:lnSpc>
                <a:spcPct val="115000"/>
              </a:lnSpc>
              <a:spcAft>
                <a:spcPts val="0"/>
              </a:spcAft>
            </a:pPr>
            <a:r>
              <a:rPr lang="en-US" dirty="0">
                <a:latin typeface="Times New Roman"/>
                <a:ea typeface="Times New Roman"/>
                <a:cs typeface="Times New Roman"/>
              </a:rPr>
              <a:t>The Internet TESL Journal, Vol. IV, No. 12, December 1998</a:t>
            </a:r>
            <a:br>
              <a:rPr lang="en-US" dirty="0">
                <a:latin typeface="Times New Roman"/>
                <a:ea typeface="Times New Roman"/>
                <a:cs typeface="Times New Roman"/>
              </a:rPr>
            </a:br>
            <a:r>
              <a:rPr lang="en-US" u="sng" dirty="0">
                <a:solidFill>
                  <a:srgbClr val="0000FF"/>
                </a:solidFill>
                <a:latin typeface="Times New Roman"/>
                <a:ea typeface="Times New Roman"/>
                <a:cs typeface="Times New Roman"/>
                <a:hlinkClick r:id="rId3"/>
              </a:rPr>
              <a:t>http://iteslj.org/</a:t>
            </a:r>
            <a:r>
              <a:rPr lang="en-US" dirty="0">
                <a:latin typeface="Times New Roman"/>
                <a:ea typeface="Times New Roman"/>
                <a:cs typeface="Times New Roman"/>
              </a:rPr>
              <a:t> </a:t>
            </a:r>
            <a:endParaRPr lang="en-US" sz="1600" dirty="0">
              <a:ea typeface="Calibri"/>
              <a:cs typeface="Times New Roman"/>
            </a:endParaRPr>
          </a:p>
        </p:txBody>
      </p:sp>
      <p:sp>
        <p:nvSpPr>
          <p:cNvPr id="4" name="Rectangle 3"/>
          <p:cNvSpPr/>
          <p:nvPr/>
        </p:nvSpPr>
        <p:spPr>
          <a:xfrm>
            <a:off x="2133600" y="2667000"/>
            <a:ext cx="4572000" cy="2450414"/>
          </a:xfrm>
          <a:prstGeom prst="rect">
            <a:avLst/>
          </a:prstGeom>
        </p:spPr>
        <p:txBody>
          <a:bodyPr>
            <a:spAutoFit/>
          </a:bodyPr>
          <a:lstStyle/>
          <a:p>
            <a:pPr algn="ctr">
              <a:lnSpc>
                <a:spcPct val="115000"/>
              </a:lnSpc>
              <a:spcAft>
                <a:spcPts val="1000"/>
              </a:spcAft>
            </a:pPr>
            <a:r>
              <a:rPr lang="en-US" sz="3600" b="1" kern="1800" dirty="0">
                <a:latin typeface="Times New Roman"/>
                <a:ea typeface="Times New Roman"/>
                <a:cs typeface="Times New Roman"/>
              </a:rPr>
              <a:t>Extensive Reading: Why? and How?</a:t>
            </a:r>
            <a:endParaRPr lang="en-US" sz="1600" dirty="0">
              <a:ea typeface="Calibri"/>
              <a:cs typeface="Times New Roman"/>
            </a:endParaRPr>
          </a:p>
          <a:p>
            <a:pPr algn="ctr">
              <a:lnSpc>
                <a:spcPct val="115000"/>
              </a:lnSpc>
              <a:spcAft>
                <a:spcPts val="0"/>
              </a:spcAft>
            </a:pPr>
            <a:r>
              <a:rPr lang="en-US" dirty="0">
                <a:latin typeface="Times New Roman"/>
                <a:ea typeface="Times New Roman"/>
                <a:cs typeface="Times New Roman"/>
              </a:rPr>
              <a:t>Timothy Bell</a:t>
            </a:r>
            <a:br>
              <a:rPr lang="en-US" dirty="0">
                <a:latin typeface="Times New Roman"/>
                <a:ea typeface="Times New Roman"/>
                <a:cs typeface="Times New Roman"/>
              </a:rPr>
            </a:br>
            <a:r>
              <a:rPr lang="en-US" dirty="0">
                <a:latin typeface="Times New Roman"/>
                <a:ea typeface="Times New Roman"/>
                <a:cs typeface="Times New Roman"/>
              </a:rPr>
              <a:t>timothy [at] hsc.kuniv.edu.kw</a:t>
            </a:r>
            <a:br>
              <a:rPr lang="en-US" dirty="0">
                <a:latin typeface="Times New Roman"/>
                <a:ea typeface="Times New Roman"/>
                <a:cs typeface="Times New Roman"/>
              </a:rPr>
            </a:br>
            <a:r>
              <a:rPr lang="en-US" dirty="0">
                <a:latin typeface="Times New Roman"/>
                <a:ea typeface="Times New Roman"/>
                <a:cs typeface="Times New Roman"/>
              </a:rPr>
              <a:t>Kuwait University</a:t>
            </a:r>
            <a:endParaRPr lang="en-US" sz="1600" dirty="0">
              <a:ea typeface="Calibri"/>
              <a:cs typeface="Times New Roman"/>
            </a:endParaRPr>
          </a:p>
        </p:txBody>
      </p:sp>
    </p:spTree>
    <p:extLst>
      <p:ext uri="{BB962C8B-B14F-4D97-AF65-F5344CB8AC3E}">
        <p14:creationId xmlns:p14="http://schemas.microsoft.com/office/powerpoint/2010/main" val="2950886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825690" y="1600200"/>
            <a:ext cx="7696200" cy="4312784"/>
          </a:xfrm>
          <a:prstGeom prst="rect">
            <a:avLst/>
          </a:prstGeom>
          <a:noFill/>
        </p:spPr>
        <p:txBody>
          <a:bodyPr wrap="square" rtlCol="0">
            <a:spAutoFit/>
          </a:bodyPr>
          <a:lstStyle/>
          <a:p>
            <a:pPr marL="342900" indent="-342900">
              <a:lnSpc>
                <a:spcPct val="115000"/>
              </a:lnSpc>
              <a:spcAft>
                <a:spcPts val="0"/>
              </a:spcAft>
              <a:buAutoNum type="arabicPeriod"/>
            </a:pPr>
            <a:r>
              <a:rPr lang="en-US" sz="2400" dirty="0" smtClean="0">
                <a:latin typeface="Times New Roman"/>
                <a:ea typeface="Times New Roman"/>
                <a:cs typeface="Times New Roman"/>
              </a:rPr>
              <a:t> can </a:t>
            </a:r>
            <a:r>
              <a:rPr lang="en-US" sz="2400" dirty="0">
                <a:latin typeface="Times New Roman"/>
                <a:ea typeface="Times New Roman"/>
                <a:cs typeface="Times New Roman"/>
              </a:rPr>
              <a:t>provide </a:t>
            </a:r>
            <a:r>
              <a:rPr lang="en-US" sz="2400" b="1" dirty="0">
                <a:solidFill>
                  <a:schemeClr val="accent2"/>
                </a:solidFill>
                <a:latin typeface="Times New Roman"/>
                <a:ea typeface="Times New Roman"/>
                <a:cs typeface="Times New Roman"/>
              </a:rPr>
              <a:t>'comprehensible input</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342900" indent="-342900">
              <a:lnSpc>
                <a:spcPct val="115000"/>
              </a:lnSpc>
              <a:spcAft>
                <a:spcPts val="0"/>
              </a:spcAft>
              <a:buAutoNum type="arabicPeriod"/>
            </a:pPr>
            <a:r>
              <a:rPr lang="en-US" sz="2400" dirty="0" smtClean="0">
                <a:latin typeface="Times New Roman"/>
                <a:ea typeface="Times New Roman"/>
              </a:rPr>
              <a:t> can </a:t>
            </a:r>
            <a:r>
              <a:rPr lang="en-US" sz="2400" dirty="0">
                <a:latin typeface="Times New Roman"/>
                <a:ea typeface="Times New Roman"/>
              </a:rPr>
              <a:t>enhance learners' </a:t>
            </a:r>
            <a:r>
              <a:rPr lang="en-US" sz="2400" b="1" dirty="0">
                <a:solidFill>
                  <a:schemeClr val="accent2"/>
                </a:solidFill>
                <a:latin typeface="Times New Roman"/>
                <a:ea typeface="Times New Roman"/>
              </a:rPr>
              <a:t>general language </a:t>
            </a:r>
            <a:r>
              <a:rPr lang="en-US" sz="2400" b="1" dirty="0" smtClean="0">
                <a:solidFill>
                  <a:schemeClr val="accent2"/>
                </a:solidFill>
                <a:latin typeface="Times New Roman"/>
                <a:ea typeface="Times New Roman"/>
              </a:rPr>
              <a:t>competence</a:t>
            </a:r>
          </a:p>
          <a:p>
            <a:pPr marL="342900" indent="-342900">
              <a:lnSpc>
                <a:spcPct val="115000"/>
              </a:lnSpc>
              <a:spcAft>
                <a:spcPts val="0"/>
              </a:spcAft>
              <a:buAutoNum type="arabicPeriod" startAt="3"/>
            </a:pPr>
            <a:r>
              <a:rPr lang="en-US" sz="2400" dirty="0" smtClean="0">
                <a:latin typeface="Times New Roman"/>
                <a:ea typeface="Times New Roman"/>
              </a:rPr>
              <a:t> increases </a:t>
            </a:r>
            <a:r>
              <a:rPr lang="en-US" sz="2400" dirty="0">
                <a:latin typeface="Times New Roman"/>
                <a:ea typeface="Times New Roman"/>
              </a:rPr>
              <a:t>the students' </a:t>
            </a:r>
            <a:r>
              <a:rPr lang="en-US" sz="2400" b="1" dirty="0">
                <a:solidFill>
                  <a:schemeClr val="accent2"/>
                </a:solidFill>
                <a:latin typeface="Times New Roman"/>
                <a:ea typeface="Times New Roman"/>
              </a:rPr>
              <a:t>exposure to the </a:t>
            </a:r>
            <a:r>
              <a:rPr lang="en-US" sz="2400" b="1" dirty="0" smtClean="0">
                <a:solidFill>
                  <a:schemeClr val="accent2"/>
                </a:solidFill>
                <a:latin typeface="Times New Roman"/>
                <a:ea typeface="Times New Roman"/>
              </a:rPr>
              <a:t>language</a:t>
            </a:r>
          </a:p>
          <a:p>
            <a:pPr marL="342900" indent="-342900">
              <a:lnSpc>
                <a:spcPct val="115000"/>
              </a:lnSpc>
              <a:spcAft>
                <a:spcPts val="0"/>
              </a:spcAft>
              <a:buAutoNum type="arabicPeriod" startAt="3"/>
            </a:pPr>
            <a:r>
              <a:rPr lang="en-US" sz="2400" dirty="0" smtClean="0">
                <a:latin typeface="Times New Roman"/>
                <a:ea typeface="Times New Roman"/>
              </a:rPr>
              <a:t> can </a:t>
            </a:r>
            <a:r>
              <a:rPr lang="en-US" sz="2400" dirty="0">
                <a:latin typeface="Times New Roman"/>
                <a:ea typeface="Times New Roman"/>
              </a:rPr>
              <a:t>increase knowledge of </a:t>
            </a:r>
            <a:r>
              <a:rPr lang="en-US" sz="2400" b="1" dirty="0" smtClean="0">
                <a:solidFill>
                  <a:schemeClr val="accent2"/>
                </a:solidFill>
                <a:latin typeface="Times New Roman"/>
                <a:ea typeface="Times New Roman"/>
              </a:rPr>
              <a:t>vocabulary</a:t>
            </a:r>
          </a:p>
          <a:p>
            <a:pPr marL="342900" indent="-342900">
              <a:lnSpc>
                <a:spcPct val="115000"/>
              </a:lnSpc>
              <a:spcAft>
                <a:spcPts val="0"/>
              </a:spcAft>
              <a:buAutoNum type="arabicPeriod" startAt="3"/>
            </a:pPr>
            <a:r>
              <a:rPr lang="en-US" sz="2400" dirty="0" smtClean="0">
                <a:latin typeface="Times New Roman"/>
                <a:ea typeface="Times New Roman"/>
              </a:rPr>
              <a:t> can </a:t>
            </a:r>
            <a:r>
              <a:rPr lang="en-US" sz="2400" dirty="0">
                <a:latin typeface="Times New Roman"/>
                <a:ea typeface="Times New Roman"/>
              </a:rPr>
              <a:t>lead to </a:t>
            </a:r>
            <a:r>
              <a:rPr lang="en-US" sz="2400" b="1" dirty="0">
                <a:solidFill>
                  <a:schemeClr val="accent2"/>
                </a:solidFill>
                <a:latin typeface="Times New Roman"/>
                <a:ea typeface="Times New Roman"/>
              </a:rPr>
              <a:t>improvement in </a:t>
            </a:r>
            <a:r>
              <a:rPr lang="en-US" sz="2400" b="1" dirty="0" smtClean="0">
                <a:solidFill>
                  <a:schemeClr val="accent2"/>
                </a:solidFill>
                <a:latin typeface="Times New Roman"/>
                <a:ea typeface="Times New Roman"/>
              </a:rPr>
              <a:t>writing</a:t>
            </a:r>
          </a:p>
          <a:p>
            <a:pPr marL="342900" indent="-342900">
              <a:lnSpc>
                <a:spcPct val="115000"/>
              </a:lnSpc>
              <a:spcAft>
                <a:spcPts val="0"/>
              </a:spcAft>
              <a:buAutoNum type="arabicPeriod" startAt="3"/>
            </a:pPr>
            <a:r>
              <a:rPr lang="en-US" sz="2400" dirty="0" smtClean="0">
                <a:latin typeface="Times New Roman"/>
                <a:ea typeface="Times New Roman"/>
              </a:rPr>
              <a:t> can </a:t>
            </a:r>
            <a:r>
              <a:rPr lang="en-US" sz="2400" b="1" dirty="0">
                <a:solidFill>
                  <a:schemeClr val="accent2"/>
                </a:solidFill>
                <a:latin typeface="Times New Roman"/>
                <a:ea typeface="Times New Roman"/>
              </a:rPr>
              <a:t>motivate</a:t>
            </a:r>
            <a:r>
              <a:rPr lang="en-US" sz="2400" dirty="0">
                <a:latin typeface="Times New Roman"/>
                <a:ea typeface="Times New Roman"/>
              </a:rPr>
              <a:t> learners to read </a:t>
            </a:r>
            <a:endParaRPr lang="en-US" sz="2400" dirty="0" smtClean="0">
              <a:latin typeface="Times New Roman"/>
              <a:ea typeface="Times New Roman"/>
            </a:endParaRPr>
          </a:p>
          <a:p>
            <a:pPr marL="342900" indent="-342900">
              <a:lnSpc>
                <a:spcPct val="115000"/>
              </a:lnSpc>
              <a:spcAft>
                <a:spcPts val="0"/>
              </a:spcAft>
              <a:buAutoNum type="arabicPeriod" startAt="3"/>
            </a:pPr>
            <a:r>
              <a:rPr lang="en-US" sz="2400" dirty="0" smtClean="0">
                <a:latin typeface="Times New Roman"/>
                <a:ea typeface="Times New Roman"/>
              </a:rPr>
              <a:t> can </a:t>
            </a:r>
            <a:r>
              <a:rPr lang="en-US" sz="2400" b="1" dirty="0">
                <a:solidFill>
                  <a:schemeClr val="accent2"/>
                </a:solidFill>
                <a:latin typeface="Times New Roman"/>
                <a:ea typeface="Times New Roman"/>
              </a:rPr>
              <a:t>consolidate</a:t>
            </a:r>
            <a:r>
              <a:rPr lang="en-US" sz="2400" dirty="0">
                <a:solidFill>
                  <a:srgbClr val="FF0000"/>
                </a:solidFill>
                <a:latin typeface="Times New Roman"/>
                <a:ea typeface="Times New Roman"/>
              </a:rPr>
              <a:t> </a:t>
            </a:r>
            <a:r>
              <a:rPr lang="en-US" sz="2400" dirty="0">
                <a:latin typeface="Times New Roman"/>
                <a:ea typeface="Times New Roman"/>
              </a:rPr>
              <a:t>previously learned language </a:t>
            </a:r>
            <a:endParaRPr lang="en-US" sz="2400" dirty="0" smtClean="0">
              <a:latin typeface="Times New Roman"/>
              <a:ea typeface="Times New Roman"/>
            </a:endParaRPr>
          </a:p>
          <a:p>
            <a:pPr marL="342900" indent="-342900">
              <a:lnSpc>
                <a:spcPct val="115000"/>
              </a:lnSpc>
              <a:spcAft>
                <a:spcPts val="0"/>
              </a:spcAft>
              <a:buAutoNum type="arabicPeriod" startAt="3"/>
            </a:pPr>
            <a:r>
              <a:rPr lang="en-US" sz="2400" dirty="0" smtClean="0">
                <a:latin typeface="Times New Roman"/>
                <a:ea typeface="Times New Roman"/>
              </a:rPr>
              <a:t> helps </a:t>
            </a:r>
            <a:r>
              <a:rPr lang="en-US" sz="2400" dirty="0">
                <a:latin typeface="Times New Roman"/>
                <a:ea typeface="Times New Roman"/>
              </a:rPr>
              <a:t>to </a:t>
            </a:r>
            <a:r>
              <a:rPr lang="en-US" sz="2400" b="1" dirty="0">
                <a:solidFill>
                  <a:schemeClr val="accent2"/>
                </a:solidFill>
                <a:latin typeface="Times New Roman"/>
                <a:ea typeface="Times New Roman"/>
              </a:rPr>
              <a:t>build confidence </a:t>
            </a:r>
            <a:r>
              <a:rPr lang="en-US" sz="2400" dirty="0">
                <a:latin typeface="Times New Roman"/>
                <a:ea typeface="Times New Roman"/>
              </a:rPr>
              <a:t>with extended texts </a:t>
            </a:r>
            <a:endParaRPr lang="en-US" sz="2400" dirty="0" smtClean="0">
              <a:latin typeface="Times New Roman"/>
              <a:ea typeface="Times New Roman"/>
            </a:endParaRPr>
          </a:p>
          <a:p>
            <a:pPr marL="342900" indent="-342900">
              <a:lnSpc>
                <a:spcPct val="115000"/>
              </a:lnSpc>
              <a:spcAft>
                <a:spcPts val="0"/>
              </a:spcAft>
              <a:buAutoNum type="arabicPeriod" startAt="3"/>
            </a:pPr>
            <a:r>
              <a:rPr lang="en-US" sz="2400" dirty="0" smtClean="0">
                <a:latin typeface="Times New Roman"/>
                <a:ea typeface="Times New Roman"/>
              </a:rPr>
              <a:t> encourages </a:t>
            </a:r>
            <a:r>
              <a:rPr lang="en-US" sz="2400" dirty="0">
                <a:latin typeface="Times New Roman"/>
                <a:ea typeface="Times New Roman"/>
              </a:rPr>
              <a:t>the </a:t>
            </a:r>
            <a:r>
              <a:rPr lang="en-US" sz="2400" b="1" dirty="0">
                <a:solidFill>
                  <a:schemeClr val="accent2"/>
                </a:solidFill>
                <a:latin typeface="Times New Roman"/>
                <a:ea typeface="Times New Roman"/>
              </a:rPr>
              <a:t>exploitation of textual redundancy </a:t>
            </a:r>
            <a:endParaRPr lang="en-US" sz="2400" b="1" dirty="0" smtClean="0">
              <a:solidFill>
                <a:schemeClr val="accent2"/>
              </a:solidFill>
              <a:latin typeface="Times New Roman"/>
              <a:ea typeface="Times New Roman"/>
            </a:endParaRPr>
          </a:p>
          <a:p>
            <a:pPr marL="342900" indent="-342900">
              <a:lnSpc>
                <a:spcPct val="115000"/>
              </a:lnSpc>
              <a:spcAft>
                <a:spcPts val="0"/>
              </a:spcAft>
              <a:buAutoNum type="arabicPeriod" startAt="3"/>
            </a:pPr>
            <a:r>
              <a:rPr lang="en-US" sz="2400" dirty="0" smtClean="0">
                <a:latin typeface="Times New Roman"/>
                <a:ea typeface="Times New Roman"/>
              </a:rPr>
              <a:t> facilitates </a:t>
            </a:r>
            <a:r>
              <a:rPr lang="en-US" sz="2400" dirty="0">
                <a:latin typeface="Times New Roman"/>
                <a:ea typeface="Times New Roman"/>
              </a:rPr>
              <a:t>the development of </a:t>
            </a:r>
            <a:r>
              <a:rPr lang="en-US" sz="2400" b="1" dirty="0">
                <a:solidFill>
                  <a:schemeClr val="accent2"/>
                </a:solidFill>
                <a:latin typeface="Times New Roman"/>
                <a:ea typeface="Times New Roman"/>
              </a:rPr>
              <a:t>prediction skills </a:t>
            </a:r>
            <a:r>
              <a:rPr lang="en-US" sz="2400" b="1" dirty="0" smtClean="0">
                <a:solidFill>
                  <a:schemeClr val="accent2"/>
                </a:solidFill>
                <a:latin typeface="Times New Roman"/>
                <a:ea typeface="Times New Roman"/>
              </a:rPr>
              <a:t> </a:t>
            </a:r>
            <a:endParaRPr lang="en-US" sz="2400" b="1" dirty="0">
              <a:solidFill>
                <a:schemeClr val="accent2"/>
              </a:solidFill>
              <a:ea typeface="Calibri"/>
              <a:cs typeface="Times New Roman"/>
            </a:endParaRPr>
          </a:p>
        </p:txBody>
      </p:sp>
      <p:sp>
        <p:nvSpPr>
          <p:cNvPr id="4" name="Rectangle 3"/>
          <p:cNvSpPr/>
          <p:nvPr/>
        </p:nvSpPr>
        <p:spPr>
          <a:xfrm>
            <a:off x="2438400" y="838200"/>
            <a:ext cx="5030416" cy="523220"/>
          </a:xfrm>
          <a:prstGeom prst="rect">
            <a:avLst/>
          </a:prstGeom>
        </p:spPr>
        <p:txBody>
          <a:bodyPr wrap="none">
            <a:spAutoFit/>
          </a:bodyPr>
          <a:lstStyle/>
          <a:p>
            <a:pPr lvl="0"/>
            <a:r>
              <a:rPr lang="en-AU" sz="2800" b="1" dirty="0" smtClean="0">
                <a:solidFill>
                  <a:srgbClr val="FF0000"/>
                </a:solidFill>
                <a:latin typeface="Arial"/>
                <a:ea typeface="Calibri"/>
              </a:rPr>
              <a:t>Extensive Reading </a:t>
            </a:r>
            <a:r>
              <a:rPr lang="en-AU" sz="2800" dirty="0" smtClean="0">
                <a:latin typeface="Arial"/>
                <a:ea typeface="Calibri"/>
              </a:rPr>
              <a:t>-</a:t>
            </a:r>
            <a:r>
              <a:rPr lang="en-AU" sz="2800" b="1" dirty="0" smtClean="0">
                <a:solidFill>
                  <a:srgbClr val="FF0000"/>
                </a:solidFill>
                <a:latin typeface="Arial"/>
                <a:ea typeface="Calibri"/>
              </a:rPr>
              <a:t> </a:t>
            </a:r>
            <a:r>
              <a:rPr lang="en-US" dirty="0" smtClean="0">
                <a:solidFill>
                  <a:prstClr val="black"/>
                </a:solidFill>
                <a:latin typeface="Times New Roman"/>
                <a:ea typeface="Times New Roman"/>
                <a:cs typeface="Times New Roman"/>
              </a:rPr>
              <a:t>Timothy </a:t>
            </a:r>
            <a:r>
              <a:rPr lang="en-US" dirty="0">
                <a:solidFill>
                  <a:prstClr val="black"/>
                </a:solidFill>
                <a:latin typeface="Times New Roman"/>
                <a:ea typeface="Times New Roman"/>
                <a:cs typeface="Times New Roman"/>
              </a:rPr>
              <a:t>Bell</a:t>
            </a:r>
            <a:r>
              <a:rPr lang="en-AU" sz="2800" b="1" dirty="0" smtClean="0">
                <a:solidFill>
                  <a:srgbClr val="FF0000"/>
                </a:solidFill>
                <a:latin typeface="Arial"/>
                <a:ea typeface="Calibri"/>
              </a:rPr>
              <a:t> </a:t>
            </a:r>
            <a:endParaRPr lang="en-US" dirty="0">
              <a:solidFill>
                <a:prstClr val="black"/>
              </a:solidFill>
            </a:endParaRPr>
          </a:p>
        </p:txBody>
      </p:sp>
    </p:spTree>
    <p:extLst>
      <p:ext uri="{BB962C8B-B14F-4D97-AF65-F5344CB8AC3E}">
        <p14:creationId xmlns:p14="http://schemas.microsoft.com/office/powerpoint/2010/main" val="4062021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3A07F3"/>
                                      </p:to>
                                    </p:animClr>
                                    <p:animClr clrSpc="rgb" dir="cw">
                                      <p:cBhvr>
                                        <p:cTn id="7" dur="500" fill="hold"/>
                                        <p:tgtEl>
                                          <p:spTgt spid="3">
                                            <p:txEl>
                                              <p:pRg st="4" end="4"/>
                                            </p:txEl>
                                          </p:spTgt>
                                        </p:tgtEl>
                                        <p:attrNameLst>
                                          <p:attrName>fillcolor</p:attrName>
                                        </p:attrNameLst>
                                      </p:cBhvr>
                                      <p:to>
                                        <a:srgbClr val="3A07F3"/>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8" end="8"/>
                                            </p:txEl>
                                          </p:spTgt>
                                        </p:tgtEl>
                                        <p:attrNameLst>
                                          <p:attrName>style.color</p:attrName>
                                        </p:attrNameLst>
                                      </p:cBhvr>
                                      <p:to>
                                        <a:srgbClr val="3A07F3"/>
                                      </p:to>
                                    </p:animClr>
                                    <p:animClr clrSpc="rgb" dir="cw">
                                      <p:cBhvr>
                                        <p:cTn id="14" dur="500" fill="hold"/>
                                        <p:tgtEl>
                                          <p:spTgt spid="3">
                                            <p:txEl>
                                              <p:pRg st="8" end="8"/>
                                            </p:txEl>
                                          </p:spTgt>
                                        </p:tgtEl>
                                        <p:attrNameLst>
                                          <p:attrName>fillcolor</p:attrName>
                                        </p:attrNameLst>
                                      </p:cBhvr>
                                      <p:to>
                                        <a:srgbClr val="3A07F3"/>
                                      </p:to>
                                    </p:animClr>
                                    <p:set>
                                      <p:cBhvr>
                                        <p:cTn id="15" dur="500" fill="hold"/>
                                        <p:tgtEl>
                                          <p:spTgt spid="3">
                                            <p:txEl>
                                              <p:pRg st="8" end="8"/>
                                            </p:txEl>
                                          </p:spTgt>
                                        </p:tgtEl>
                                        <p:attrNameLst>
                                          <p:attrName>fill.type</p:attrName>
                                        </p:attrNameLst>
                                      </p:cBhvr>
                                      <p:to>
                                        <p:strVal val="solid"/>
                                      </p:to>
                                    </p:set>
                                    <p:set>
                                      <p:cBhvr>
                                        <p:cTn id="16" dur="500" fill="hold"/>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143000" y="1066800"/>
            <a:ext cx="7162800" cy="4190891"/>
          </a:xfrm>
          <a:prstGeom prst="rect">
            <a:avLst/>
          </a:prstGeom>
        </p:spPr>
        <p:txBody>
          <a:bodyPr wrap="square">
            <a:spAutoFit/>
          </a:bodyPr>
          <a:lstStyle/>
          <a:p>
            <a:pPr>
              <a:spcAft>
                <a:spcPts val="1000"/>
              </a:spcAft>
            </a:pPr>
            <a:r>
              <a:rPr lang="en-AU" sz="4000" i="1" dirty="0">
                <a:latin typeface="Britannic Bold" pitchFamily="34" charset="0"/>
                <a:ea typeface="Calibri"/>
              </a:rPr>
              <a:t>The best methods are therefore those that supply 'comprehensible input' in low anxiety situations, containing messages that students really want to hear</a:t>
            </a:r>
            <a:r>
              <a:rPr lang="en-AU" sz="4000" i="1" dirty="0" smtClean="0">
                <a:latin typeface="Britannic Bold" pitchFamily="34" charset="0"/>
                <a:ea typeface="Calibri"/>
              </a:rPr>
              <a:t>.</a:t>
            </a:r>
          </a:p>
          <a:p>
            <a:pPr>
              <a:spcAft>
                <a:spcPts val="1000"/>
              </a:spcAft>
            </a:pPr>
            <a:r>
              <a:rPr lang="en-AU" i="1" dirty="0" smtClean="0">
                <a:effectLst/>
                <a:latin typeface="Arial"/>
                <a:ea typeface="Calibri"/>
              </a:rPr>
              <a:t>- Krashen, S. (1987)</a:t>
            </a:r>
            <a:endParaRPr lang="en-US" dirty="0">
              <a:effectLst/>
              <a:latin typeface="Arial"/>
              <a:ea typeface="Calibri"/>
            </a:endParaRPr>
          </a:p>
        </p:txBody>
      </p:sp>
    </p:spTree>
    <p:extLst>
      <p:ext uri="{BB962C8B-B14F-4D97-AF65-F5344CB8AC3E}">
        <p14:creationId xmlns:p14="http://schemas.microsoft.com/office/powerpoint/2010/main" val="1329374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4563" y="788789"/>
            <a:ext cx="6858000" cy="2862322"/>
          </a:xfrm>
          <a:prstGeom prst="rect">
            <a:avLst/>
          </a:prstGeom>
          <a:noFill/>
        </p:spPr>
        <p:txBody>
          <a:bodyPr wrap="square" rtlCol="0">
            <a:spAutoFit/>
          </a:bodyPr>
          <a:lstStyle/>
          <a:p>
            <a:r>
              <a:rPr lang="en-US" sz="6000" b="1" dirty="0" smtClean="0">
                <a:solidFill>
                  <a:srgbClr val="0070C0"/>
                </a:solidFill>
                <a:latin typeface="Aharoni" pitchFamily="2" charset="-79"/>
                <a:cs typeface="Aharoni" pitchFamily="2" charset="-79"/>
              </a:rPr>
              <a:t>How do I provide for Extensive Reading?</a:t>
            </a:r>
            <a:endParaRPr lang="en-US" sz="6000" b="1" dirty="0">
              <a:solidFill>
                <a:srgbClr val="0070C0"/>
              </a:solidFill>
              <a:latin typeface="Aharoni" pitchFamily="2" charset="-79"/>
              <a:cs typeface="Aharoni" pitchFamily="2" charset="-79"/>
            </a:endParaRPr>
          </a:p>
        </p:txBody>
      </p:sp>
      <p:sp>
        <p:nvSpPr>
          <p:cNvPr id="4" name="TextBox 3"/>
          <p:cNvSpPr txBox="1"/>
          <p:nvPr/>
        </p:nvSpPr>
        <p:spPr>
          <a:xfrm>
            <a:off x="1219199" y="3886200"/>
            <a:ext cx="6858000" cy="1938992"/>
          </a:xfrm>
          <a:prstGeom prst="rect">
            <a:avLst/>
          </a:prstGeom>
          <a:noFill/>
        </p:spPr>
        <p:txBody>
          <a:bodyPr wrap="square" rtlCol="0">
            <a:spAutoFit/>
          </a:bodyPr>
          <a:lstStyle/>
          <a:p>
            <a:r>
              <a:rPr lang="en-US" sz="6000" b="1" dirty="0" smtClean="0">
                <a:solidFill>
                  <a:srgbClr val="FF0000"/>
                </a:solidFill>
                <a:latin typeface="Aharoni" pitchFamily="2" charset="-79"/>
                <a:cs typeface="Aharoni" pitchFamily="2" charset="-79"/>
              </a:rPr>
              <a:t>How do I assess it?</a:t>
            </a:r>
            <a:endParaRPr lang="en-US" sz="6000"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79935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19200"/>
            <a:ext cx="6477000" cy="4524315"/>
          </a:xfrm>
          <a:prstGeom prst="rect">
            <a:avLst/>
          </a:prstGeom>
          <a:noFill/>
        </p:spPr>
        <p:txBody>
          <a:bodyPr wrap="square" rtlCol="0">
            <a:spAutoFit/>
          </a:bodyPr>
          <a:lstStyle/>
          <a:p>
            <a:r>
              <a:rPr lang="en-US" sz="7200" b="1" dirty="0" smtClean="0">
                <a:solidFill>
                  <a:srgbClr val="FFFF00"/>
                </a:solidFill>
                <a:latin typeface="Aparajita" pitchFamily="34" charset="0"/>
                <a:cs typeface="Aparajita" pitchFamily="34" charset="0"/>
              </a:rPr>
              <a:t>Interest?</a:t>
            </a:r>
          </a:p>
          <a:p>
            <a:endParaRPr lang="en-US" sz="7200" b="1" dirty="0">
              <a:solidFill>
                <a:srgbClr val="FFFF00"/>
              </a:solidFill>
              <a:latin typeface="Aparajita" pitchFamily="34" charset="0"/>
              <a:cs typeface="Aparajita" pitchFamily="34" charset="0"/>
            </a:endParaRPr>
          </a:p>
          <a:p>
            <a:endParaRPr lang="en-US" sz="7200" b="1" dirty="0" smtClean="0">
              <a:solidFill>
                <a:srgbClr val="FFFF00"/>
              </a:solidFill>
              <a:latin typeface="Aparajita" pitchFamily="34" charset="0"/>
              <a:cs typeface="Aparajita" pitchFamily="34" charset="0"/>
            </a:endParaRPr>
          </a:p>
          <a:p>
            <a:r>
              <a:rPr lang="en-US" sz="7200" b="1" dirty="0" smtClean="0">
                <a:solidFill>
                  <a:srgbClr val="FFFF00"/>
                </a:solidFill>
                <a:latin typeface="Aparajita" pitchFamily="34" charset="0"/>
                <a:cs typeface="Aparajita" pitchFamily="34" charset="0"/>
              </a:rPr>
              <a:t>Engagement?</a:t>
            </a:r>
            <a:endParaRPr lang="en-US" sz="7200" b="1" dirty="0">
              <a:solidFill>
                <a:srgbClr val="FFFF00"/>
              </a:solidFill>
              <a:latin typeface="Aparajita" pitchFamily="34" charset="0"/>
              <a:cs typeface="Aparajita" pitchFamily="34" charset="0"/>
            </a:endParaRPr>
          </a:p>
        </p:txBody>
      </p:sp>
      <p:sp>
        <p:nvSpPr>
          <p:cNvPr id="3" name="Rectangle 2"/>
          <p:cNvSpPr/>
          <p:nvPr/>
        </p:nvSpPr>
        <p:spPr>
          <a:xfrm>
            <a:off x="588598" y="2514600"/>
            <a:ext cx="7938392" cy="1446550"/>
          </a:xfrm>
          <a:prstGeom prst="rect">
            <a:avLst/>
          </a:prstGeom>
          <a:noFill/>
          <a:ln>
            <a:solidFill>
              <a:schemeClr val="tx1"/>
            </a:solid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1" i="0" u="none" strike="noStrike" kern="0" cap="none" spc="0" normalizeH="0" baseline="0" noProof="0" dirty="0" smtClean="0">
                <a:ln w="17780" cmpd="sng">
                  <a:solidFill>
                    <a:srgbClr val="FFFFFF"/>
                  </a:solidFill>
                  <a:prstDash val="solid"/>
                  <a:miter lim="800000"/>
                </a:ln>
                <a:solidFill>
                  <a:schemeClr val="accent5">
                    <a:lumMod val="20000"/>
                    <a:lumOff val="80000"/>
                  </a:schemeClr>
                </a:solidFill>
                <a:effectLst>
                  <a:outerShdw blurRad="50800" algn="tl" rotWithShape="0">
                    <a:srgbClr val="000000"/>
                  </a:outerShdw>
                </a:effectLst>
                <a:uLnTx/>
                <a:uFillTx/>
              </a:rPr>
              <a:t>reading material</a:t>
            </a:r>
          </a:p>
        </p:txBody>
      </p:sp>
    </p:spTree>
    <p:extLst>
      <p:ext uri="{BB962C8B-B14F-4D97-AF65-F5344CB8AC3E}">
        <p14:creationId xmlns:p14="http://schemas.microsoft.com/office/powerpoint/2010/main" val="34963007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4046</Words>
  <Application>Microsoft Office PowerPoint</Application>
  <PresentationFormat>On-screen Show (4:3)</PresentationFormat>
  <Paragraphs>362</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Concourse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Findings</vt:lpstr>
      <vt:lpstr>Reasons for Low Percentage of  English Fiction Book Borrowers</vt:lpstr>
      <vt:lpstr>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116</cp:revision>
  <dcterms:created xsi:type="dcterms:W3CDTF">2006-08-16T00:00:00Z</dcterms:created>
  <dcterms:modified xsi:type="dcterms:W3CDTF">2013-10-18T13:31:10Z</dcterms:modified>
</cp:coreProperties>
</file>