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62" r:id="rId5"/>
    <p:sldId id="271" r:id="rId6"/>
    <p:sldId id="260" r:id="rId7"/>
    <p:sldId id="263" r:id="rId8"/>
    <p:sldId id="272" r:id="rId9"/>
    <p:sldId id="257" r:id="rId10"/>
    <p:sldId id="267" r:id="rId11"/>
    <p:sldId id="268" r:id="rId12"/>
    <p:sldId id="273" r:id="rId13"/>
    <p:sldId id="270" r:id="rId14"/>
    <p:sldId id="274"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FF"/>
    <a:srgbClr val="FFFFF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12" autoAdjust="0"/>
  </p:normalViewPr>
  <p:slideViewPr>
    <p:cSldViewPr>
      <p:cViewPr varScale="1">
        <p:scale>
          <a:sx n="51" d="100"/>
          <a:sy n="51" d="100"/>
        </p:scale>
        <p:origin x="-124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A4B8A5-93D5-41CB-815B-26F8AFA23EE1}" type="datetimeFigureOut">
              <a:rPr lang="en-AU" smtClean="0"/>
              <a:t>8/11/2013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9F4C07-491E-4189-84C4-2F10B656E3B1}" type="slidenum">
              <a:rPr lang="en-AU" smtClean="0"/>
              <a:t>‹#›</a:t>
            </a:fld>
            <a:endParaRPr lang="en-AU"/>
          </a:p>
        </p:txBody>
      </p:sp>
    </p:spTree>
    <p:extLst>
      <p:ext uri="{BB962C8B-B14F-4D97-AF65-F5344CB8AC3E}">
        <p14:creationId xmlns:p14="http://schemas.microsoft.com/office/powerpoint/2010/main" val="3840154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Asking and answering questions is a vital part of conversing. However,</a:t>
            </a:r>
            <a:r>
              <a:rPr lang="en-AU" baseline="0" dirty="0" smtClean="0"/>
              <a:t> forming an appropriate question can be quite complex.</a:t>
            </a:r>
            <a:endParaRPr lang="en-AU" dirty="0"/>
          </a:p>
        </p:txBody>
      </p:sp>
      <p:sp>
        <p:nvSpPr>
          <p:cNvPr id="4" name="Slide Number Placeholder 3"/>
          <p:cNvSpPr>
            <a:spLocks noGrp="1"/>
          </p:cNvSpPr>
          <p:nvPr>
            <p:ph type="sldNum" sz="quarter" idx="10"/>
          </p:nvPr>
        </p:nvSpPr>
        <p:spPr/>
        <p:txBody>
          <a:bodyPr/>
          <a:lstStyle/>
          <a:p>
            <a:fld id="{989F4C07-491E-4189-84C4-2F10B656E3B1}" type="slidenum">
              <a:rPr lang="en-AU" smtClean="0"/>
              <a:t>1</a:t>
            </a:fld>
            <a:endParaRPr lang="en-AU"/>
          </a:p>
        </p:txBody>
      </p:sp>
    </p:spTree>
    <p:extLst>
      <p:ext uri="{BB962C8B-B14F-4D97-AF65-F5344CB8AC3E}">
        <p14:creationId xmlns:p14="http://schemas.microsoft.com/office/powerpoint/2010/main" val="3151346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There are a number of different types of questions in the English language, which can be confusing and frustrating for learners of English. The type of question depends on the expected type of answer.</a:t>
            </a:r>
          </a:p>
          <a:p>
            <a:r>
              <a:rPr lang="en-AU" sz="1200" kern="1200" dirty="0" smtClean="0">
                <a:solidFill>
                  <a:schemeClr val="tx1"/>
                </a:solidFill>
                <a:effectLst/>
                <a:latin typeface="+mn-lt"/>
                <a:ea typeface="+mn-ea"/>
                <a:cs typeface="+mn-cs"/>
              </a:rPr>
              <a:t>And</a:t>
            </a:r>
            <a:r>
              <a:rPr lang="en-AU" sz="1200" kern="1200" baseline="0" dirty="0" smtClean="0">
                <a:solidFill>
                  <a:schemeClr val="tx1"/>
                </a:solidFill>
                <a:effectLst/>
                <a:latin typeface="+mn-lt"/>
                <a:ea typeface="+mn-ea"/>
                <a:cs typeface="+mn-cs"/>
              </a:rPr>
              <a:t> then f</a:t>
            </a:r>
            <a:r>
              <a:rPr lang="en-AU" sz="1200" kern="1200" dirty="0" smtClean="0">
                <a:solidFill>
                  <a:schemeClr val="tx1"/>
                </a:solidFill>
                <a:effectLst/>
                <a:latin typeface="+mn-lt"/>
                <a:ea typeface="+mn-ea"/>
                <a:cs typeface="+mn-cs"/>
              </a:rPr>
              <a:t>urther complications can be encountered in selecting the appropriate verb tense in the question form. </a:t>
            </a:r>
          </a:p>
          <a:p>
            <a:r>
              <a:rPr lang="en-AU" sz="1200" kern="1200" dirty="0" smtClean="0">
                <a:solidFill>
                  <a:schemeClr val="tx1"/>
                </a:solidFill>
                <a:effectLst/>
                <a:latin typeface="+mn-lt"/>
                <a:ea typeface="+mn-ea"/>
                <a:cs typeface="+mn-cs"/>
              </a:rPr>
              <a:t>(This session does not cover all types of questions, just a few that will be useful for our survey.)</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9F4C07-491E-4189-84C4-2F10B656E3B1}" type="slidenum">
              <a:rPr lang="en-AU" smtClean="0"/>
              <a:t>2</a:t>
            </a:fld>
            <a:endParaRPr lang="en-AU"/>
          </a:p>
        </p:txBody>
      </p:sp>
    </p:spTree>
    <p:extLst>
      <p:ext uri="{BB962C8B-B14F-4D97-AF65-F5344CB8AC3E}">
        <p14:creationId xmlns:p14="http://schemas.microsoft.com/office/powerpoint/2010/main" val="1544108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simple</a:t>
            </a:r>
            <a:r>
              <a:rPr lang="en-AU" baseline="0" dirty="0" smtClean="0"/>
              <a:t> question expects a ‘yes’ or ‘no’ answer.</a:t>
            </a:r>
          </a:p>
          <a:p>
            <a:r>
              <a:rPr lang="en-AU" baseline="0" dirty="0" smtClean="0"/>
              <a:t>DO YOU … ? (simple present tense) for when you are asking about habits and routines.</a:t>
            </a:r>
          </a:p>
          <a:p>
            <a:r>
              <a:rPr lang="en-AU" baseline="0" dirty="0" smtClean="0"/>
              <a:t>DID YOU … ? (simple past tense) for when you are asking about an even at a specific time in the past.</a:t>
            </a:r>
          </a:p>
        </p:txBody>
      </p:sp>
      <p:sp>
        <p:nvSpPr>
          <p:cNvPr id="4" name="Slide Number Placeholder 3"/>
          <p:cNvSpPr>
            <a:spLocks noGrp="1"/>
          </p:cNvSpPr>
          <p:nvPr>
            <p:ph type="sldNum" sz="quarter" idx="10"/>
          </p:nvPr>
        </p:nvSpPr>
        <p:spPr/>
        <p:txBody>
          <a:bodyPr/>
          <a:lstStyle/>
          <a:p>
            <a:fld id="{989F4C07-491E-4189-84C4-2F10B656E3B1}" type="slidenum">
              <a:rPr lang="en-AU" smtClean="0"/>
              <a:t>3</a:t>
            </a:fld>
            <a:endParaRPr lang="en-AU"/>
          </a:p>
        </p:txBody>
      </p:sp>
    </p:spTree>
    <p:extLst>
      <p:ext uri="{BB962C8B-B14F-4D97-AF65-F5344CB8AC3E}">
        <p14:creationId xmlns:p14="http://schemas.microsoft.com/office/powerpoint/2010/main" val="2906283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The answer is “yes, I do/did” or “no, I don’t/didn’t”.</a:t>
            </a:r>
            <a:endParaRPr lang="en-AU" dirty="0" smtClean="0"/>
          </a:p>
          <a:p>
            <a:endParaRPr lang="en-AU" dirty="0"/>
          </a:p>
        </p:txBody>
      </p:sp>
      <p:sp>
        <p:nvSpPr>
          <p:cNvPr id="4" name="Slide Number Placeholder 3"/>
          <p:cNvSpPr>
            <a:spLocks noGrp="1"/>
          </p:cNvSpPr>
          <p:nvPr>
            <p:ph type="sldNum" sz="quarter" idx="10"/>
          </p:nvPr>
        </p:nvSpPr>
        <p:spPr/>
        <p:txBody>
          <a:bodyPr/>
          <a:lstStyle/>
          <a:p>
            <a:fld id="{989F4C07-491E-4189-84C4-2F10B656E3B1}" type="slidenum">
              <a:rPr lang="en-AU" smtClean="0"/>
              <a:t>4</a:t>
            </a:fld>
            <a:endParaRPr lang="en-AU"/>
          </a:p>
        </p:txBody>
      </p:sp>
    </p:spTree>
    <p:extLst>
      <p:ext uri="{BB962C8B-B14F-4D97-AF65-F5344CB8AC3E}">
        <p14:creationId xmlns:p14="http://schemas.microsoft.com/office/powerpoint/2010/main" val="2906283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present perfect tense is a confusing mixture</a:t>
            </a:r>
            <a:r>
              <a:rPr lang="en-AU" baseline="0" dirty="0" smtClean="0"/>
              <a:t> of present and past! We use ‘have’ as an auxiliary, and the past participle form of the verb.</a:t>
            </a:r>
          </a:p>
          <a:p>
            <a:r>
              <a:rPr lang="en-AU" baseline="0" dirty="0" smtClean="0"/>
              <a:t>An easy way to use this form – especially for our survey – is to ask the question “Have you ever …?”</a:t>
            </a:r>
            <a:endParaRPr lang="en-AU" dirty="0"/>
          </a:p>
        </p:txBody>
      </p:sp>
      <p:sp>
        <p:nvSpPr>
          <p:cNvPr id="4" name="Slide Number Placeholder 3"/>
          <p:cNvSpPr>
            <a:spLocks noGrp="1"/>
          </p:cNvSpPr>
          <p:nvPr>
            <p:ph type="sldNum" sz="quarter" idx="10"/>
          </p:nvPr>
        </p:nvSpPr>
        <p:spPr/>
        <p:txBody>
          <a:bodyPr/>
          <a:lstStyle/>
          <a:p>
            <a:fld id="{989F4C07-491E-4189-84C4-2F10B656E3B1}" type="slidenum">
              <a:rPr lang="en-AU" smtClean="0"/>
              <a:t>6</a:t>
            </a:fld>
            <a:endParaRPr lang="en-AU"/>
          </a:p>
        </p:txBody>
      </p:sp>
    </p:spTree>
    <p:extLst>
      <p:ext uri="{BB962C8B-B14F-4D97-AF65-F5344CB8AC3E}">
        <p14:creationId xmlns:p14="http://schemas.microsoft.com/office/powerpoint/2010/main" val="766850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It’s a yes/no question, and the answer is “Yes, I have.” or “No, I haven’t.”</a:t>
            </a:r>
            <a:endParaRPr lang="en-AU" dirty="0"/>
          </a:p>
        </p:txBody>
      </p:sp>
      <p:sp>
        <p:nvSpPr>
          <p:cNvPr id="4" name="Slide Number Placeholder 3"/>
          <p:cNvSpPr>
            <a:spLocks noGrp="1"/>
          </p:cNvSpPr>
          <p:nvPr>
            <p:ph type="sldNum" sz="quarter" idx="10"/>
          </p:nvPr>
        </p:nvSpPr>
        <p:spPr/>
        <p:txBody>
          <a:bodyPr/>
          <a:lstStyle/>
          <a:p>
            <a:fld id="{989F4C07-491E-4189-84C4-2F10B656E3B1}" type="slidenum">
              <a:rPr lang="en-AU" smtClean="0"/>
              <a:t>7</a:t>
            </a:fld>
            <a:endParaRPr lang="en-AU"/>
          </a:p>
        </p:txBody>
      </p:sp>
    </p:spTree>
    <p:extLst>
      <p:ext uri="{BB962C8B-B14F-4D97-AF65-F5344CB8AC3E}">
        <p14:creationId xmlns:p14="http://schemas.microsoft.com/office/powerpoint/2010/main" val="2330237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u="none" kern="1200" dirty="0" smtClean="0">
                <a:solidFill>
                  <a:schemeClr val="tx1"/>
                </a:solidFill>
                <a:effectLst/>
                <a:latin typeface="+mn-lt"/>
                <a:ea typeface="+mn-ea"/>
                <a:cs typeface="+mn-cs"/>
              </a:rPr>
              <a:t>We</a:t>
            </a:r>
            <a:r>
              <a:rPr lang="en-AU" sz="1200" u="none" kern="1200" baseline="0" dirty="0" smtClean="0">
                <a:solidFill>
                  <a:schemeClr val="tx1"/>
                </a:solidFill>
                <a:effectLst/>
                <a:latin typeface="+mn-lt"/>
                <a:ea typeface="+mn-ea"/>
                <a:cs typeface="+mn-cs"/>
              </a:rPr>
              <a:t> do a lot of practice with o</a:t>
            </a:r>
            <a:r>
              <a:rPr lang="en-AU" sz="1200" kern="1200" dirty="0" smtClean="0">
                <a:solidFill>
                  <a:schemeClr val="tx1"/>
                </a:solidFill>
                <a:effectLst/>
                <a:latin typeface="+mn-lt"/>
                <a:ea typeface="+mn-ea"/>
                <a:cs typeface="+mn-cs"/>
              </a:rPr>
              <a:t>pen questions, which are characterised by using question words such as</a:t>
            </a:r>
          </a:p>
          <a:p>
            <a:pPr lvl="0"/>
            <a:r>
              <a:rPr lang="en-AU" sz="1200" kern="1200" dirty="0" smtClean="0">
                <a:solidFill>
                  <a:schemeClr val="tx1"/>
                </a:solidFill>
                <a:effectLst/>
                <a:latin typeface="+mn-lt"/>
                <a:ea typeface="+mn-ea"/>
                <a:cs typeface="+mn-cs"/>
              </a:rPr>
              <a:t>Why?</a:t>
            </a:r>
          </a:p>
          <a:p>
            <a:pPr lvl="0"/>
            <a:r>
              <a:rPr lang="en-AU" sz="1200" kern="1200" dirty="0" smtClean="0">
                <a:solidFill>
                  <a:schemeClr val="tx1"/>
                </a:solidFill>
                <a:effectLst/>
                <a:latin typeface="+mn-lt"/>
                <a:ea typeface="+mn-ea"/>
                <a:cs typeface="+mn-cs"/>
              </a:rPr>
              <a:t>When?</a:t>
            </a:r>
          </a:p>
          <a:p>
            <a:pPr lvl="0"/>
            <a:r>
              <a:rPr lang="en-AU" sz="1200" kern="1200" dirty="0" smtClean="0">
                <a:solidFill>
                  <a:schemeClr val="tx1"/>
                </a:solidFill>
                <a:effectLst/>
                <a:latin typeface="+mn-lt"/>
                <a:ea typeface="+mn-ea"/>
                <a:cs typeface="+mn-cs"/>
              </a:rPr>
              <a:t>Where?</a:t>
            </a:r>
          </a:p>
          <a:p>
            <a:pPr lvl="0"/>
            <a:r>
              <a:rPr lang="en-AU" sz="1200" kern="1200" dirty="0" smtClean="0">
                <a:solidFill>
                  <a:schemeClr val="tx1"/>
                </a:solidFill>
                <a:effectLst/>
                <a:latin typeface="+mn-lt"/>
                <a:ea typeface="+mn-ea"/>
                <a:cs typeface="+mn-cs"/>
              </a:rPr>
              <a:t>What?</a:t>
            </a:r>
          </a:p>
          <a:p>
            <a:pPr lvl="0"/>
            <a:r>
              <a:rPr lang="en-AU" sz="1200" kern="1200" dirty="0" smtClean="0">
                <a:solidFill>
                  <a:schemeClr val="tx1"/>
                </a:solidFill>
                <a:effectLst/>
                <a:latin typeface="+mn-lt"/>
                <a:ea typeface="+mn-ea"/>
                <a:cs typeface="+mn-cs"/>
              </a:rPr>
              <a:t>Which?</a:t>
            </a:r>
          </a:p>
          <a:p>
            <a:pPr lvl="0"/>
            <a:r>
              <a:rPr lang="en-AU" sz="1200" kern="1200" dirty="0" smtClean="0">
                <a:solidFill>
                  <a:schemeClr val="tx1"/>
                </a:solidFill>
                <a:effectLst/>
                <a:latin typeface="+mn-lt"/>
                <a:ea typeface="+mn-ea"/>
                <a:cs typeface="+mn-cs"/>
              </a:rPr>
              <a:t>Who?</a:t>
            </a:r>
          </a:p>
          <a:p>
            <a:pPr lvl="0"/>
            <a:r>
              <a:rPr lang="en-AU" sz="1200" kern="1200" dirty="0" smtClean="0">
                <a:solidFill>
                  <a:schemeClr val="tx1"/>
                </a:solidFill>
                <a:effectLst/>
                <a:latin typeface="+mn-lt"/>
                <a:ea typeface="+mn-ea"/>
                <a:cs typeface="+mn-cs"/>
              </a:rPr>
              <a:t>How?</a:t>
            </a:r>
          </a:p>
          <a:p>
            <a:pPr lvl="0"/>
            <a:r>
              <a:rPr lang="en-AU" sz="1200" kern="1200" dirty="0" smtClean="0">
                <a:solidFill>
                  <a:schemeClr val="tx1"/>
                </a:solidFill>
                <a:effectLst/>
                <a:latin typeface="+mn-lt"/>
                <a:ea typeface="+mn-ea"/>
                <a:cs typeface="+mn-cs"/>
              </a:rPr>
              <a:t>How many?</a:t>
            </a:r>
          </a:p>
          <a:p>
            <a:pPr lvl="0"/>
            <a:r>
              <a:rPr lang="en-AU" sz="1200" kern="1200" dirty="0" smtClean="0">
                <a:solidFill>
                  <a:schemeClr val="tx1"/>
                </a:solidFill>
                <a:effectLst/>
                <a:latin typeface="+mn-lt"/>
                <a:ea typeface="+mn-ea"/>
                <a:cs typeface="+mn-cs"/>
              </a:rPr>
              <a:t>How often?</a:t>
            </a:r>
          </a:p>
          <a:p>
            <a:r>
              <a:rPr lang="en-AU" sz="1200" i="1"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r>
              <a:rPr lang="en-AU" sz="1200" i="1" kern="1200" dirty="0" smtClean="0">
                <a:solidFill>
                  <a:schemeClr val="tx1"/>
                </a:solidFill>
                <a:effectLst/>
                <a:latin typeface="+mn-lt"/>
                <a:ea typeface="+mn-ea"/>
                <a:cs typeface="+mn-cs"/>
              </a:rPr>
              <a:t>Note</a:t>
            </a:r>
            <a:r>
              <a:rPr lang="en-AU" sz="1200" kern="1200" dirty="0" smtClean="0">
                <a:solidFill>
                  <a:schemeClr val="tx1"/>
                </a:solidFill>
                <a:effectLst/>
                <a:latin typeface="+mn-lt"/>
                <a:ea typeface="+mn-ea"/>
                <a:cs typeface="+mn-cs"/>
              </a:rPr>
              <a:t>: In most situations the question word is followed by ‘do’ or ‘did’. </a:t>
            </a:r>
          </a:p>
          <a:p>
            <a:endParaRPr lang="en-AU" sz="1200" kern="1200" dirty="0" smtClean="0">
              <a:solidFill>
                <a:schemeClr val="tx1"/>
              </a:solidFill>
              <a:effectLst/>
              <a:latin typeface="+mn-lt"/>
              <a:ea typeface="+mn-ea"/>
              <a:cs typeface="+mn-cs"/>
            </a:endParaRPr>
          </a:p>
          <a:p>
            <a:r>
              <a:rPr lang="en-AU" sz="1200" u="sng" kern="1200" dirty="0" smtClean="0">
                <a:solidFill>
                  <a:schemeClr val="tx1"/>
                </a:solidFill>
                <a:effectLst/>
                <a:latin typeface="+mn-lt"/>
                <a:ea typeface="+mn-ea"/>
                <a:cs typeface="+mn-cs"/>
              </a:rPr>
              <a:t>If the answer is the subject of the sentence, there is no do/did</a:t>
            </a:r>
            <a:r>
              <a:rPr lang="en-AU" sz="1200" kern="1200" dirty="0" smtClean="0">
                <a:solidFill>
                  <a:schemeClr val="tx1"/>
                </a:solidFill>
                <a:effectLst/>
                <a:latin typeface="+mn-lt"/>
                <a:ea typeface="+mn-ea"/>
                <a:cs typeface="+mn-cs"/>
              </a:rPr>
              <a:t>. E.g. ‘Who hit you?’ In the question ‘Who did you hit?’ the answer is the object of the sentence.</a:t>
            </a:r>
          </a:p>
          <a:p>
            <a:endParaRPr lang="en-AU" dirty="0"/>
          </a:p>
        </p:txBody>
      </p:sp>
      <p:sp>
        <p:nvSpPr>
          <p:cNvPr id="4" name="Slide Number Placeholder 3"/>
          <p:cNvSpPr>
            <a:spLocks noGrp="1"/>
          </p:cNvSpPr>
          <p:nvPr>
            <p:ph type="sldNum" sz="quarter" idx="10"/>
          </p:nvPr>
        </p:nvSpPr>
        <p:spPr/>
        <p:txBody>
          <a:bodyPr/>
          <a:lstStyle/>
          <a:p>
            <a:fld id="{989F4C07-491E-4189-84C4-2F10B656E3B1}" type="slidenum">
              <a:rPr lang="en-AU" smtClean="0"/>
              <a:t>9</a:t>
            </a:fld>
            <a:endParaRPr lang="en-AU"/>
          </a:p>
        </p:txBody>
      </p:sp>
    </p:spTree>
    <p:extLst>
      <p:ext uri="{BB962C8B-B14F-4D97-AF65-F5344CB8AC3E}">
        <p14:creationId xmlns:p14="http://schemas.microsoft.com/office/powerpoint/2010/main" val="1679478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 problem that arises with using </a:t>
            </a:r>
            <a:r>
              <a:rPr lang="en-AU" sz="1200" b="1" kern="1200" dirty="0" smtClean="0">
                <a:solidFill>
                  <a:schemeClr val="tx1"/>
                </a:solidFill>
                <a:effectLst/>
                <a:latin typeface="+mn-lt"/>
                <a:ea typeface="+mn-ea"/>
                <a:cs typeface="+mn-cs"/>
              </a:rPr>
              <a:t>open questions in a survey</a:t>
            </a:r>
            <a:r>
              <a:rPr lang="en-AU" sz="1200" kern="1200" dirty="0" smtClean="0">
                <a:solidFill>
                  <a:schemeClr val="tx1"/>
                </a:solidFill>
                <a:effectLst/>
                <a:latin typeface="+mn-lt"/>
                <a:ea typeface="+mn-ea"/>
                <a:cs typeface="+mn-cs"/>
              </a:rPr>
              <a:t> is that you can get such a large range of answers it makes your data unmanageable. </a:t>
            </a:r>
            <a:r>
              <a:rPr lang="en-AU" sz="1200" kern="1200" smtClean="0">
                <a:solidFill>
                  <a:schemeClr val="tx1"/>
                </a:solidFill>
                <a:effectLst/>
                <a:latin typeface="+mn-lt"/>
                <a:ea typeface="+mn-ea"/>
                <a:cs typeface="+mn-cs"/>
              </a:rPr>
              <a:t>The solution is to then classify and group the answers, or start by asking multiple choice questions.</a:t>
            </a:r>
          </a:p>
          <a:p>
            <a:endParaRPr lang="en-AU" dirty="0"/>
          </a:p>
        </p:txBody>
      </p:sp>
      <p:sp>
        <p:nvSpPr>
          <p:cNvPr id="4" name="Slide Number Placeholder 3"/>
          <p:cNvSpPr>
            <a:spLocks noGrp="1"/>
          </p:cNvSpPr>
          <p:nvPr>
            <p:ph type="sldNum" sz="quarter" idx="10"/>
          </p:nvPr>
        </p:nvSpPr>
        <p:spPr/>
        <p:txBody>
          <a:bodyPr/>
          <a:lstStyle/>
          <a:p>
            <a:fld id="{989F4C07-491E-4189-84C4-2F10B656E3B1}" type="slidenum">
              <a:rPr lang="en-AU" smtClean="0"/>
              <a:t>10</a:t>
            </a:fld>
            <a:endParaRPr lang="en-AU"/>
          </a:p>
        </p:txBody>
      </p:sp>
    </p:spTree>
    <p:extLst>
      <p:ext uri="{BB962C8B-B14F-4D97-AF65-F5344CB8AC3E}">
        <p14:creationId xmlns:p14="http://schemas.microsoft.com/office/powerpoint/2010/main" val="1061286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When you get ten</a:t>
            </a:r>
            <a:r>
              <a:rPr lang="en-AU" baseline="0" dirty="0" smtClean="0"/>
              <a:t> totally different answers, you could try to reduce it to 3 or 4 groups of similar answers.</a:t>
            </a:r>
          </a:p>
          <a:p>
            <a:r>
              <a:rPr lang="en-AU" baseline="0" dirty="0" smtClean="0"/>
              <a:t>OR when design the question with a few Multiple Choice options (one of them could be ‘other’).</a:t>
            </a:r>
            <a:endParaRPr lang="en-AU" dirty="0"/>
          </a:p>
        </p:txBody>
      </p:sp>
      <p:sp>
        <p:nvSpPr>
          <p:cNvPr id="4" name="Slide Number Placeholder 3"/>
          <p:cNvSpPr>
            <a:spLocks noGrp="1"/>
          </p:cNvSpPr>
          <p:nvPr>
            <p:ph type="sldNum" sz="quarter" idx="10"/>
          </p:nvPr>
        </p:nvSpPr>
        <p:spPr/>
        <p:txBody>
          <a:bodyPr/>
          <a:lstStyle/>
          <a:p>
            <a:fld id="{989F4C07-491E-4189-84C4-2F10B656E3B1}" type="slidenum">
              <a:rPr lang="en-AU" smtClean="0"/>
              <a:t>11</a:t>
            </a:fld>
            <a:endParaRPr lang="en-AU"/>
          </a:p>
        </p:txBody>
      </p:sp>
    </p:spTree>
    <p:extLst>
      <p:ext uri="{BB962C8B-B14F-4D97-AF65-F5344CB8AC3E}">
        <p14:creationId xmlns:p14="http://schemas.microsoft.com/office/powerpoint/2010/main" val="4125313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533400" y="4038600"/>
            <a:ext cx="7772400" cy="1470025"/>
          </a:xfrm>
          <a:solidFill>
            <a:srgbClr val="7F7F7F">
              <a:alpha val="50196"/>
            </a:srgbClr>
          </a:solidFill>
        </p:spPr>
        <p:txBody>
          <a:bodyPr>
            <a:noAutofit/>
          </a:bodyPr>
          <a:lstStyle/>
          <a:p>
            <a:r>
              <a:rPr lang="en-AU"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Strategies to Improve Conversational English</a:t>
            </a:r>
            <a:endParaRPr lang="en-AU" sz="4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ubtitle 2"/>
          <p:cNvSpPr>
            <a:spLocks noGrp="1"/>
          </p:cNvSpPr>
          <p:nvPr>
            <p:ph type="subTitle" idx="1"/>
          </p:nvPr>
        </p:nvSpPr>
        <p:spPr>
          <a:xfrm>
            <a:off x="1371600" y="5867400"/>
            <a:ext cx="6400800" cy="762000"/>
          </a:xfrm>
          <a:solidFill>
            <a:srgbClr val="7F7F7F">
              <a:alpha val="50196"/>
            </a:srgbClr>
          </a:solidFill>
        </p:spPr>
        <p:txBody>
          <a:bodyPr>
            <a:normAutofit/>
          </a:bodyPr>
          <a:lstStyle/>
          <a:p>
            <a:r>
              <a:rPr lang="en-A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Session: “Ask Around”</a:t>
            </a:r>
            <a:endParaRPr lang="en-AU"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834752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3" y="0"/>
            <a:ext cx="9130473" cy="6858000"/>
          </a:xfrm>
          <a:prstGeom prst="rect">
            <a:avLst/>
          </a:prstGeom>
        </p:spPr>
      </p:pic>
      <p:sp>
        <p:nvSpPr>
          <p:cNvPr id="3" name="TextBox 2"/>
          <p:cNvSpPr txBox="1"/>
          <p:nvPr/>
        </p:nvSpPr>
        <p:spPr>
          <a:xfrm>
            <a:off x="1028700" y="304800"/>
            <a:ext cx="7086600" cy="1123712"/>
          </a:xfrm>
          <a:prstGeom prst="roundRect">
            <a:avLst/>
          </a:prstGeom>
          <a:solidFill>
            <a:srgbClr val="0000FF">
              <a:alpha val="60000"/>
            </a:srgbClr>
          </a:solidFill>
          <a:ln w="28575">
            <a:solidFill>
              <a:schemeClr val="bg1"/>
            </a:solidFill>
          </a:ln>
        </p:spPr>
        <p:txBody>
          <a:bodyPr wrap="square" rtlCol="0">
            <a:spAutoFit/>
          </a:bodyPr>
          <a:lstStyle/>
          <a:p>
            <a:pPr algn="ctr"/>
            <a:r>
              <a:rPr lang="en-AU" sz="6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 questions - </a:t>
            </a:r>
            <a:endParaRPr lang="en-AU" sz="6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TextBox 3"/>
          <p:cNvSpPr txBox="1"/>
          <p:nvPr/>
        </p:nvSpPr>
        <p:spPr>
          <a:xfrm>
            <a:off x="609600" y="5281866"/>
            <a:ext cx="8000999" cy="919401"/>
          </a:xfrm>
          <a:prstGeom prst="roundRect">
            <a:avLst/>
          </a:prstGeom>
          <a:solidFill>
            <a:srgbClr val="00B050">
              <a:alpha val="60000"/>
            </a:srgbClr>
          </a:solidFill>
          <a:ln w="28575">
            <a:solidFill>
              <a:schemeClr val="bg1"/>
            </a:solidFill>
          </a:ln>
        </p:spPr>
        <p:txBody>
          <a:bodyPr wrap="square" rtlCol="0">
            <a:spAutoFit/>
          </a:bodyPr>
          <a:lstStyle/>
          <a:p>
            <a:pPr algn="ctr"/>
            <a:r>
              <a:rPr lang="en-AU"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many different answers</a:t>
            </a:r>
            <a:endParaRPr lang="en-AU" sz="48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2543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2" y="25878"/>
            <a:ext cx="9139687" cy="6965489"/>
          </a:xfrm>
          <a:prstGeom prst="rect">
            <a:avLst/>
          </a:prstGeom>
        </p:spPr>
      </p:pic>
      <p:sp>
        <p:nvSpPr>
          <p:cNvPr id="3" name="TextBox 2"/>
          <p:cNvSpPr txBox="1"/>
          <p:nvPr/>
        </p:nvSpPr>
        <p:spPr>
          <a:xfrm>
            <a:off x="573655" y="152400"/>
            <a:ext cx="8001000" cy="919401"/>
          </a:xfrm>
          <a:prstGeom prst="roundRect">
            <a:avLst/>
          </a:prstGeom>
          <a:solidFill>
            <a:srgbClr val="000099">
              <a:alpha val="50196"/>
            </a:srgbClr>
          </a:solidFill>
          <a:ln w="28575">
            <a:solidFill>
              <a:schemeClr val="bg1"/>
            </a:solidFill>
          </a:ln>
        </p:spPr>
        <p:txBody>
          <a:bodyPr wrap="square" rtlCol="0">
            <a:spAutoFit/>
          </a:bodyPr>
          <a:lstStyle/>
          <a:p>
            <a:pPr algn="ctr"/>
            <a:r>
              <a:rPr lang="en-AU"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For a survey it may be best</a:t>
            </a:r>
            <a:endParaRPr lang="en-AU"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TextBox 3"/>
          <p:cNvSpPr txBox="1"/>
          <p:nvPr/>
        </p:nvSpPr>
        <p:spPr>
          <a:xfrm>
            <a:off x="1190130" y="6007330"/>
            <a:ext cx="6741545" cy="919401"/>
          </a:xfrm>
          <a:prstGeom prst="roundRect">
            <a:avLst/>
          </a:prstGeom>
          <a:solidFill>
            <a:srgbClr val="000099">
              <a:alpha val="50196"/>
            </a:srgbClr>
          </a:solidFill>
          <a:ln w="28575">
            <a:solidFill>
              <a:schemeClr val="bg1"/>
            </a:solidFill>
          </a:ln>
        </p:spPr>
        <p:txBody>
          <a:bodyPr wrap="square" rtlCol="0">
            <a:spAutoFit/>
          </a:bodyPr>
          <a:lstStyle/>
          <a:p>
            <a:pPr algn="ctr"/>
            <a:r>
              <a:rPr lang="en-AU"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give multiple choice.</a:t>
            </a:r>
            <a:endParaRPr lang="en-AU"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00618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1" fill="hold" grpId="0" nodeType="afterEffect">
                                  <p:stCondLst>
                                    <p:cond delay="25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52700" y="274638"/>
            <a:ext cx="4038600" cy="944562"/>
          </a:xfrm>
          <a:solidFill>
            <a:schemeClr val="bg1"/>
          </a:solidFill>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A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Practice 4</a:t>
            </a:r>
            <a:endParaRPr lang="en-A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362200"/>
            <a:ext cx="7872414" cy="37957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8289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1000" fill="hold"/>
                                        <p:tgtEl>
                                          <p:spTgt spid="3074"/>
                                        </p:tgtEl>
                                        <p:attrNameLst>
                                          <p:attrName>ppt_x</p:attrName>
                                        </p:attrNameLst>
                                      </p:cBhvr>
                                      <p:tavLst>
                                        <p:tav tm="0">
                                          <p:val>
                                            <p:strVal val="#ppt_x"/>
                                          </p:val>
                                        </p:tav>
                                        <p:tav tm="100000">
                                          <p:val>
                                            <p:strVal val="#ppt_x"/>
                                          </p:val>
                                        </p:tav>
                                      </p:tavLst>
                                    </p:anim>
                                    <p:anim calcmode="lin" valueType="num">
                                      <p:cBhvr additive="base">
                                        <p:cTn id="8" dur="10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6600" y="556419"/>
            <a:ext cx="1600200" cy="5745162"/>
          </a:xfrm>
        </p:spPr>
        <p:txBody>
          <a:bodyPr>
            <a:normAutofit fontScale="90000"/>
          </a:bodyPr>
          <a:lstStyle/>
          <a:p>
            <a:r>
              <a:rPr lang="en-A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a:t>
            </a:r>
            <a:br>
              <a:rPr lang="en-A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en-A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a:t>
            </a:r>
            <a:br>
              <a:rPr lang="en-A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en-A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a:t>
            </a:r>
            <a:br>
              <a:rPr lang="en-A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en-A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a:t>
            </a:r>
            <a:br>
              <a:rPr lang="en-A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en-A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a:t>
            </a:r>
            <a:br>
              <a:rPr lang="en-A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en-AU" sz="7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a:t>
            </a:r>
          </a:p>
        </p:txBody>
      </p:sp>
      <p:sp>
        <p:nvSpPr>
          <p:cNvPr id="3" name="Rectangle 2"/>
          <p:cNvSpPr/>
          <p:nvPr/>
        </p:nvSpPr>
        <p:spPr>
          <a:xfrm>
            <a:off x="152400" y="335846"/>
            <a:ext cx="6553200" cy="6186309"/>
          </a:xfrm>
          <a:prstGeom prst="rect">
            <a:avLst/>
          </a:prstGeom>
        </p:spPr>
        <p:txBody>
          <a:bodyPr wrap="square">
            <a:spAutoFit/>
          </a:bodyPr>
          <a:lstStyle/>
          <a:p>
            <a:pPr lvl="0"/>
            <a:r>
              <a:rPr lang="en-AU" sz="3600" b="1" dirty="0" smtClean="0">
                <a:solidFill>
                  <a:schemeClr val="accent6">
                    <a:lumMod val="50000"/>
                  </a:schemeClr>
                </a:solidFill>
              </a:rPr>
              <a:t>Food </a:t>
            </a:r>
            <a:r>
              <a:rPr lang="en-AU" sz="3600" b="1" dirty="0">
                <a:solidFill>
                  <a:schemeClr val="accent6">
                    <a:lumMod val="50000"/>
                  </a:schemeClr>
                </a:solidFill>
              </a:rPr>
              <a:t>and eating habits</a:t>
            </a:r>
          </a:p>
          <a:p>
            <a:pPr lvl="0"/>
            <a:r>
              <a:rPr lang="en-AU" sz="3600" b="1" dirty="0">
                <a:solidFill>
                  <a:srgbClr val="00B050"/>
                </a:solidFill>
              </a:rPr>
              <a:t>Transport and travel</a:t>
            </a:r>
          </a:p>
          <a:p>
            <a:pPr lvl="0"/>
            <a:r>
              <a:rPr lang="en-AU" sz="3600" b="1" dirty="0">
                <a:solidFill>
                  <a:schemeClr val="accent2">
                    <a:lumMod val="75000"/>
                  </a:schemeClr>
                </a:solidFill>
              </a:rPr>
              <a:t>Clothing and fashions</a:t>
            </a:r>
          </a:p>
          <a:p>
            <a:pPr lvl="0"/>
            <a:r>
              <a:rPr lang="en-AU" sz="3600" b="1" dirty="0">
                <a:solidFill>
                  <a:srgbClr val="0070C0"/>
                </a:solidFill>
              </a:rPr>
              <a:t>Family and friends</a:t>
            </a:r>
          </a:p>
          <a:p>
            <a:pPr lvl="0"/>
            <a:r>
              <a:rPr lang="en-AU" sz="3600" b="1" dirty="0">
                <a:solidFill>
                  <a:srgbClr val="7030A0"/>
                </a:solidFill>
              </a:rPr>
              <a:t>Houses, rooms, furniture</a:t>
            </a:r>
          </a:p>
          <a:p>
            <a:pPr lvl="0"/>
            <a:r>
              <a:rPr lang="en-AU" sz="3600" b="1" dirty="0"/>
              <a:t>Work and employment</a:t>
            </a:r>
          </a:p>
          <a:p>
            <a:pPr lvl="0"/>
            <a:r>
              <a:rPr lang="en-AU" sz="3600" b="1" dirty="0">
                <a:solidFill>
                  <a:srgbClr val="FF0000"/>
                </a:solidFill>
              </a:rPr>
              <a:t>Education</a:t>
            </a:r>
          </a:p>
          <a:p>
            <a:pPr lvl="0"/>
            <a:r>
              <a:rPr lang="en-AU" sz="3600" b="1" dirty="0">
                <a:solidFill>
                  <a:srgbClr val="00B0F0"/>
                </a:solidFill>
              </a:rPr>
              <a:t>The future</a:t>
            </a:r>
          </a:p>
          <a:p>
            <a:pPr lvl="0"/>
            <a:r>
              <a:rPr lang="en-AU" sz="3600" b="1" dirty="0">
                <a:solidFill>
                  <a:srgbClr val="92D050"/>
                </a:solidFill>
              </a:rPr>
              <a:t>TV and movies</a:t>
            </a:r>
          </a:p>
          <a:p>
            <a:pPr lvl="0"/>
            <a:r>
              <a:rPr lang="en-AU" sz="3600" b="1" dirty="0">
                <a:solidFill>
                  <a:srgbClr val="002060"/>
                </a:solidFill>
              </a:rPr>
              <a:t>Reading books and novels</a:t>
            </a:r>
          </a:p>
          <a:p>
            <a:pPr lvl="0"/>
            <a:r>
              <a:rPr lang="en-AU" sz="3600" b="1" dirty="0">
                <a:solidFill>
                  <a:srgbClr val="7030A0"/>
                </a:solidFill>
              </a:rPr>
              <a:t>Favourite music</a:t>
            </a:r>
          </a:p>
        </p:txBody>
      </p:sp>
    </p:spTree>
    <p:extLst>
      <p:ext uri="{BB962C8B-B14F-4D97-AF65-F5344CB8AC3E}">
        <p14:creationId xmlns:p14="http://schemas.microsoft.com/office/powerpoint/2010/main" val="2716403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AU" sz="6000" b="1" spc="50" dirty="0" smtClean="0">
                <a:ln w="11430"/>
                <a:solidFill>
                  <a:schemeClr val="bg2"/>
                </a:solidFill>
                <a:effectLst>
                  <a:outerShdw blurRad="76200" dist="50800" dir="5400000" algn="tl" rotWithShape="0">
                    <a:srgbClr val="000000">
                      <a:alpha val="65000"/>
                    </a:srgbClr>
                  </a:outerShdw>
                </a:effectLst>
              </a:rPr>
              <a:t>Create Your Survey</a:t>
            </a:r>
            <a:endParaRPr lang="en-AU" sz="6000" b="1" spc="50" dirty="0">
              <a:ln w="11430"/>
              <a:solidFill>
                <a:schemeClr val="bg2"/>
              </a:solidFill>
              <a:effectLst>
                <a:outerShdw blurRad="76200" dist="50800" dir="5400000" algn="tl" rotWithShape="0">
                  <a:srgbClr val="000000">
                    <a:alpha val="65000"/>
                  </a:srgbClr>
                </a:outerShdw>
              </a:effectLs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847" y="1907852"/>
            <a:ext cx="8114953" cy="462153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619055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162800" y="228599"/>
            <a:ext cx="1752600" cy="6480359"/>
          </a:xfrm>
          <a:solidFill>
            <a:schemeClr val="bg1"/>
          </a:solidFill>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a:t>
            </a:r>
            <a:b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a:t>
            </a:r>
            <a:b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b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a:t>
            </a:r>
            <a:b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a:t>
            </a:r>
            <a:b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a:t>
            </a:r>
            <a:b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A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endParaRPr lang="en-AU"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6553200" cy="648035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48345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1752600" cy="5943600"/>
          </a:xfrm>
          <a:solidFill>
            <a:schemeClr val="bg1"/>
          </a:solidFill>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AU" sz="6000" b="1" spc="50" dirty="0" smtClean="0">
                <a:ln w="11430"/>
                <a:solidFill>
                  <a:srgbClr val="00B050"/>
                </a:solidFill>
                <a:effectLst>
                  <a:outerShdw blurRad="76200" dist="50800" dir="5400000" algn="tl" rotWithShape="0">
                    <a:srgbClr val="000000">
                      <a:alpha val="65000"/>
                    </a:srgbClr>
                  </a:outerShdw>
                </a:effectLst>
              </a:rPr>
              <a:t>R</a:t>
            </a:r>
            <a:br>
              <a:rPr lang="en-AU" sz="6000" b="1" spc="50" dirty="0" smtClean="0">
                <a:ln w="11430"/>
                <a:solidFill>
                  <a:srgbClr val="00B050"/>
                </a:solidFill>
                <a:effectLst>
                  <a:outerShdw blurRad="76200" dist="50800" dir="5400000" algn="tl" rotWithShape="0">
                    <a:srgbClr val="000000">
                      <a:alpha val="65000"/>
                    </a:srgbClr>
                  </a:outerShdw>
                </a:effectLst>
              </a:rPr>
            </a:br>
            <a:r>
              <a:rPr lang="en-AU" sz="6000" b="1" spc="50" dirty="0" smtClean="0">
                <a:ln w="11430"/>
                <a:solidFill>
                  <a:srgbClr val="00B050"/>
                </a:solidFill>
                <a:effectLst>
                  <a:outerShdw blurRad="76200" dist="50800" dir="5400000" algn="tl" rotWithShape="0">
                    <a:srgbClr val="000000">
                      <a:alpha val="65000"/>
                    </a:srgbClr>
                  </a:outerShdw>
                </a:effectLst>
              </a:rPr>
              <a:t>E</a:t>
            </a:r>
            <a:br>
              <a:rPr lang="en-AU" sz="6000" b="1" spc="50" dirty="0" smtClean="0">
                <a:ln w="11430"/>
                <a:solidFill>
                  <a:srgbClr val="00B050"/>
                </a:solidFill>
                <a:effectLst>
                  <a:outerShdw blurRad="76200" dist="50800" dir="5400000" algn="tl" rotWithShape="0">
                    <a:srgbClr val="000000">
                      <a:alpha val="65000"/>
                    </a:srgbClr>
                  </a:outerShdw>
                </a:effectLst>
              </a:rPr>
            </a:br>
            <a:r>
              <a:rPr lang="en-AU" sz="6000" b="1" spc="50" dirty="0" smtClean="0">
                <a:ln w="11430"/>
                <a:solidFill>
                  <a:srgbClr val="00B050"/>
                </a:solidFill>
                <a:effectLst>
                  <a:outerShdw blurRad="76200" dist="50800" dir="5400000" algn="tl" rotWithShape="0">
                    <a:srgbClr val="000000">
                      <a:alpha val="65000"/>
                    </a:srgbClr>
                  </a:outerShdw>
                </a:effectLst>
              </a:rPr>
              <a:t>P</a:t>
            </a:r>
            <a:br>
              <a:rPr lang="en-AU" sz="6000" b="1" spc="50" dirty="0" smtClean="0">
                <a:ln w="11430"/>
                <a:solidFill>
                  <a:srgbClr val="00B050"/>
                </a:solidFill>
                <a:effectLst>
                  <a:outerShdw blurRad="76200" dist="50800" dir="5400000" algn="tl" rotWithShape="0">
                    <a:srgbClr val="000000">
                      <a:alpha val="65000"/>
                    </a:srgbClr>
                  </a:outerShdw>
                </a:effectLst>
              </a:rPr>
            </a:br>
            <a:r>
              <a:rPr lang="en-AU" sz="6000" b="1" spc="50" dirty="0" smtClean="0">
                <a:ln w="11430"/>
                <a:solidFill>
                  <a:srgbClr val="00B050"/>
                </a:solidFill>
                <a:effectLst>
                  <a:outerShdw blurRad="76200" dist="50800" dir="5400000" algn="tl" rotWithShape="0">
                    <a:srgbClr val="000000">
                      <a:alpha val="65000"/>
                    </a:srgbClr>
                  </a:outerShdw>
                </a:effectLst>
              </a:rPr>
              <a:t>O</a:t>
            </a:r>
            <a:br>
              <a:rPr lang="en-AU" sz="6000" b="1" spc="50" dirty="0" smtClean="0">
                <a:ln w="11430"/>
                <a:solidFill>
                  <a:srgbClr val="00B050"/>
                </a:solidFill>
                <a:effectLst>
                  <a:outerShdw blurRad="76200" dist="50800" dir="5400000" algn="tl" rotWithShape="0">
                    <a:srgbClr val="000000">
                      <a:alpha val="65000"/>
                    </a:srgbClr>
                  </a:outerShdw>
                </a:effectLst>
              </a:rPr>
            </a:br>
            <a:r>
              <a:rPr lang="en-AU" sz="6000" b="1" spc="50" dirty="0" smtClean="0">
                <a:ln w="11430"/>
                <a:solidFill>
                  <a:srgbClr val="00B050"/>
                </a:solidFill>
                <a:effectLst>
                  <a:outerShdw blurRad="76200" dist="50800" dir="5400000" algn="tl" rotWithShape="0">
                    <a:srgbClr val="000000">
                      <a:alpha val="65000"/>
                    </a:srgbClr>
                  </a:outerShdw>
                </a:effectLst>
              </a:rPr>
              <a:t>R</a:t>
            </a:r>
            <a:br>
              <a:rPr lang="en-AU" sz="6000" b="1" spc="50" dirty="0" smtClean="0">
                <a:ln w="11430"/>
                <a:solidFill>
                  <a:srgbClr val="00B050"/>
                </a:solidFill>
                <a:effectLst>
                  <a:outerShdw blurRad="76200" dist="50800" dir="5400000" algn="tl" rotWithShape="0">
                    <a:srgbClr val="000000">
                      <a:alpha val="65000"/>
                    </a:srgbClr>
                  </a:outerShdw>
                </a:effectLst>
              </a:rPr>
            </a:br>
            <a:r>
              <a:rPr lang="en-AU" sz="6000" b="1" spc="50" dirty="0" smtClean="0">
                <a:ln w="11430"/>
                <a:solidFill>
                  <a:srgbClr val="00B050"/>
                </a:solidFill>
                <a:effectLst>
                  <a:outerShdw blurRad="76200" dist="50800" dir="5400000" algn="tl" rotWithShape="0">
                    <a:srgbClr val="000000">
                      <a:alpha val="65000"/>
                    </a:srgbClr>
                  </a:outerShdw>
                </a:effectLst>
              </a:rPr>
              <a:t>T</a:t>
            </a:r>
            <a:endParaRPr lang="en-AU" sz="6000" b="1" spc="50" dirty="0">
              <a:ln w="11430"/>
              <a:solidFill>
                <a:srgbClr val="00B050"/>
              </a:solidFill>
              <a:effectLst>
                <a:outerShdw blurRad="76200" dist="50800" dir="5400000" algn="tl" rotWithShape="0">
                  <a:srgbClr val="000000">
                    <a:alpha val="65000"/>
                  </a:srgbClr>
                </a:outerShdw>
              </a:effectLs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1" y="533401"/>
            <a:ext cx="5829300" cy="612457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6240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0"/>
            <a:ext cx="9144000"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1066800" y="3962400"/>
            <a:ext cx="7010400" cy="1200329"/>
          </a:xfrm>
          <a:prstGeom prst="rect">
            <a:avLst/>
          </a:prstGeom>
          <a:solidFill>
            <a:schemeClr val="accent3">
              <a:lumMod val="75000"/>
            </a:schemeClr>
          </a:solidFill>
          <a:ln>
            <a:solidFill>
              <a:schemeClr val="accent2">
                <a:lumMod val="50000"/>
              </a:schemeClr>
            </a:solidFill>
          </a:ln>
        </p:spPr>
        <p:txBody>
          <a:bodyPr wrap="square" rtlCol="0">
            <a:spAutoFit/>
          </a:bodyPr>
          <a:lstStyle/>
          <a:p>
            <a:pPr algn="ctr"/>
            <a:r>
              <a:rPr lang="en-AU" sz="7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Asking questions</a:t>
            </a:r>
            <a:endParaRPr lang="en-AU" sz="7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262991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439" y="14377"/>
            <a:ext cx="9144000" cy="6890619"/>
          </a:xfrm>
          <a:prstGeom prst="rect">
            <a:avLst/>
          </a:prstGeom>
        </p:spPr>
      </p:pic>
      <p:sp>
        <p:nvSpPr>
          <p:cNvPr id="3" name="TextBox 2"/>
          <p:cNvSpPr txBox="1"/>
          <p:nvPr/>
        </p:nvSpPr>
        <p:spPr>
          <a:xfrm>
            <a:off x="2248618" y="3276600"/>
            <a:ext cx="4761781" cy="2554545"/>
          </a:xfrm>
          <a:prstGeom prst="rect">
            <a:avLst/>
          </a:prstGeom>
          <a:noFill/>
        </p:spPr>
        <p:txBody>
          <a:bodyPr wrap="square" rtlCol="0">
            <a:spAutoFit/>
          </a:bodyPr>
          <a:lstStyle/>
          <a:p>
            <a:pPr algn="ctr"/>
            <a:r>
              <a:rPr lang="en-AU" sz="8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Yes  /  No questions</a:t>
            </a:r>
            <a:endParaRPr lang="en-AU" sz="8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377324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439" y="14377"/>
            <a:ext cx="9144000" cy="6890619"/>
          </a:xfrm>
          <a:prstGeom prst="rect">
            <a:avLst/>
          </a:prstGeom>
        </p:spPr>
      </p:pic>
      <p:sp>
        <p:nvSpPr>
          <p:cNvPr id="4" name="TextBox 3"/>
          <p:cNvSpPr txBox="1"/>
          <p:nvPr/>
        </p:nvSpPr>
        <p:spPr>
          <a:xfrm>
            <a:off x="533400" y="457200"/>
            <a:ext cx="3048000" cy="830997"/>
          </a:xfrm>
          <a:prstGeom prst="rect">
            <a:avLst/>
          </a:prstGeom>
          <a:noFill/>
        </p:spPr>
        <p:txBody>
          <a:bodyPr wrap="square" rtlCol="0">
            <a:spAutoFit/>
          </a:bodyPr>
          <a:lstStyle/>
          <a:p>
            <a:r>
              <a:rPr lang="en-AU" sz="4800" b="1"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Do you … ?</a:t>
            </a:r>
            <a:endParaRPr lang="en-AU" sz="4800" b="1"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sp>
        <p:nvSpPr>
          <p:cNvPr id="5" name="TextBox 4"/>
          <p:cNvSpPr txBox="1"/>
          <p:nvPr/>
        </p:nvSpPr>
        <p:spPr>
          <a:xfrm>
            <a:off x="533400" y="3442667"/>
            <a:ext cx="3429000" cy="830997"/>
          </a:xfrm>
          <a:prstGeom prst="rect">
            <a:avLst/>
          </a:prstGeom>
          <a:noFill/>
        </p:spPr>
        <p:txBody>
          <a:bodyPr wrap="square" rtlCol="0">
            <a:spAutoFit/>
          </a:bodyPr>
          <a:lstStyle/>
          <a:p>
            <a:r>
              <a:rPr lang="en-AU" sz="4800" b="1"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Did you … ?</a:t>
            </a:r>
            <a:endParaRPr lang="en-AU" sz="4800" b="1"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sp>
        <p:nvSpPr>
          <p:cNvPr id="6" name="TextBox 5"/>
          <p:cNvSpPr txBox="1"/>
          <p:nvPr/>
        </p:nvSpPr>
        <p:spPr>
          <a:xfrm>
            <a:off x="5257800" y="457200"/>
            <a:ext cx="3429000" cy="830997"/>
          </a:xfrm>
          <a:prstGeom prst="rect">
            <a:avLst/>
          </a:prstGeom>
          <a:noFill/>
        </p:spPr>
        <p:txBody>
          <a:bodyPr wrap="square" rtlCol="0">
            <a:spAutoFit/>
          </a:bodyPr>
          <a:lstStyle/>
          <a:p>
            <a:r>
              <a:rPr lang="en-AU" sz="4800" b="1"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Yes, I do.</a:t>
            </a:r>
            <a:endParaRPr lang="en-AU" sz="4800" b="1"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sp>
        <p:nvSpPr>
          <p:cNvPr id="7" name="TextBox 6"/>
          <p:cNvSpPr txBox="1"/>
          <p:nvPr/>
        </p:nvSpPr>
        <p:spPr>
          <a:xfrm>
            <a:off x="5257800" y="1848884"/>
            <a:ext cx="3429000" cy="830997"/>
          </a:xfrm>
          <a:prstGeom prst="rect">
            <a:avLst/>
          </a:prstGeom>
          <a:noFill/>
        </p:spPr>
        <p:txBody>
          <a:bodyPr wrap="square" rtlCol="0">
            <a:spAutoFit/>
          </a:bodyPr>
          <a:lstStyle/>
          <a:p>
            <a:r>
              <a:rPr lang="en-AU" sz="4800" b="1"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No, I don’t.</a:t>
            </a:r>
            <a:endParaRPr lang="en-AU" sz="4800" b="1"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sp>
        <p:nvSpPr>
          <p:cNvPr id="8" name="TextBox 7"/>
          <p:cNvSpPr txBox="1"/>
          <p:nvPr/>
        </p:nvSpPr>
        <p:spPr>
          <a:xfrm>
            <a:off x="5272177" y="3442667"/>
            <a:ext cx="3429000" cy="830997"/>
          </a:xfrm>
          <a:prstGeom prst="rect">
            <a:avLst/>
          </a:prstGeom>
          <a:noFill/>
        </p:spPr>
        <p:txBody>
          <a:bodyPr wrap="square" rtlCol="0">
            <a:spAutoFit/>
          </a:bodyPr>
          <a:lstStyle/>
          <a:p>
            <a:r>
              <a:rPr lang="en-AU" sz="4800" b="1"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Yes, I did.</a:t>
            </a:r>
            <a:endParaRPr lang="en-AU" sz="4800" b="1"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sp>
        <p:nvSpPr>
          <p:cNvPr id="9" name="TextBox 8"/>
          <p:cNvSpPr txBox="1"/>
          <p:nvPr/>
        </p:nvSpPr>
        <p:spPr>
          <a:xfrm>
            <a:off x="5272177" y="4572000"/>
            <a:ext cx="3429000" cy="830997"/>
          </a:xfrm>
          <a:prstGeom prst="rect">
            <a:avLst/>
          </a:prstGeom>
          <a:noFill/>
        </p:spPr>
        <p:txBody>
          <a:bodyPr wrap="square" rtlCol="0">
            <a:spAutoFit/>
          </a:bodyPr>
          <a:lstStyle/>
          <a:p>
            <a:r>
              <a:rPr lang="en-AU" sz="4800" b="1"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No, I didn’t.</a:t>
            </a:r>
            <a:endParaRPr lang="en-AU" sz="4800" b="1"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72782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grpId="0" nodeType="afterEffect">
                                  <p:stCondLst>
                                    <p:cond delay="50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grpId="0" nodeType="afterEffect">
                                  <p:stCondLst>
                                    <p:cond delay="50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ppt_x"/>
                                          </p:val>
                                        </p:tav>
                                        <p:tav tm="100000">
                                          <p:val>
                                            <p:strVal val="#ppt_x"/>
                                          </p:val>
                                        </p:tav>
                                      </p:tavLst>
                                    </p:anim>
                                    <p:anim calcmode="lin" valueType="num">
                                      <p:cBhvr additive="base">
                                        <p:cTn id="1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1000" fill="hold"/>
                                        <p:tgtEl>
                                          <p:spTgt spid="5"/>
                                        </p:tgtEl>
                                        <p:attrNameLst>
                                          <p:attrName>ppt_x</p:attrName>
                                        </p:attrNameLst>
                                      </p:cBhvr>
                                      <p:tavLst>
                                        <p:tav tm="0">
                                          <p:val>
                                            <p:strVal val="#ppt_x"/>
                                          </p:val>
                                        </p:tav>
                                        <p:tav tm="100000">
                                          <p:val>
                                            <p:strVal val="#ppt_x"/>
                                          </p:val>
                                        </p:tav>
                                      </p:tavLst>
                                    </p:anim>
                                    <p:anim calcmode="lin" valueType="num">
                                      <p:cBhvr additive="base">
                                        <p:cTn id="24" dur="1000" fill="hold"/>
                                        <p:tgtEl>
                                          <p:spTgt spid="5"/>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 presetClass="entr" presetSubtype="4" fill="hold" grpId="0" nodeType="afterEffect">
                                  <p:stCondLst>
                                    <p:cond delay="50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1000" fill="hold"/>
                                        <p:tgtEl>
                                          <p:spTgt spid="8"/>
                                        </p:tgtEl>
                                        <p:attrNameLst>
                                          <p:attrName>ppt_x</p:attrName>
                                        </p:attrNameLst>
                                      </p:cBhvr>
                                      <p:tavLst>
                                        <p:tav tm="0">
                                          <p:val>
                                            <p:strVal val="#ppt_x"/>
                                          </p:val>
                                        </p:tav>
                                        <p:tav tm="100000">
                                          <p:val>
                                            <p:strVal val="#ppt_x"/>
                                          </p:val>
                                        </p:tav>
                                      </p:tavLst>
                                    </p:anim>
                                    <p:anim calcmode="lin" valueType="num">
                                      <p:cBhvr additive="base">
                                        <p:cTn id="29" dur="10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2" presetClass="entr" presetSubtype="4" fill="hold" grpId="0" nodeType="afterEffect">
                                  <p:stCondLst>
                                    <p:cond delay="50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1000" fill="hold"/>
                                        <p:tgtEl>
                                          <p:spTgt spid="9"/>
                                        </p:tgtEl>
                                        <p:attrNameLst>
                                          <p:attrName>ppt_x</p:attrName>
                                        </p:attrNameLst>
                                      </p:cBhvr>
                                      <p:tavLst>
                                        <p:tav tm="0">
                                          <p:val>
                                            <p:strVal val="#ppt_x"/>
                                          </p:val>
                                        </p:tav>
                                        <p:tav tm="100000">
                                          <p:val>
                                            <p:strVal val="#ppt_x"/>
                                          </p:val>
                                        </p:tav>
                                      </p:tavLst>
                                    </p:anim>
                                    <p:anim calcmode="lin" valueType="num">
                                      <p:cBhvr additive="base">
                                        <p:cTn id="34"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85" y="1447800"/>
            <a:ext cx="8052148" cy="2133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552700" y="274638"/>
            <a:ext cx="4038600" cy="944562"/>
          </a:xfrm>
          <a:solidFill>
            <a:schemeClr val="bg1"/>
          </a:solidFill>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A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Practice 1 &amp; 2</a:t>
            </a:r>
            <a:endParaRPr lang="en-A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085" y="4045510"/>
            <a:ext cx="8052148" cy="235529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554995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1000" fill="hold"/>
                                        <p:tgtEl>
                                          <p:spTgt spid="1026"/>
                                        </p:tgtEl>
                                        <p:attrNameLst>
                                          <p:attrName>ppt_x</p:attrName>
                                        </p:attrNameLst>
                                      </p:cBhvr>
                                      <p:tavLst>
                                        <p:tav tm="0">
                                          <p:val>
                                            <p:strVal val="#ppt_x"/>
                                          </p:val>
                                        </p:tav>
                                        <p:tav tm="100000">
                                          <p:val>
                                            <p:strVal val="#ppt_x"/>
                                          </p:val>
                                        </p:tav>
                                      </p:tavLst>
                                    </p:anim>
                                    <p:anim calcmode="lin" valueType="num">
                                      <p:cBhvr additive="base">
                                        <p:cTn id="8" dur="10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1000" fill="hold"/>
                                        <p:tgtEl>
                                          <p:spTgt spid="1027"/>
                                        </p:tgtEl>
                                        <p:attrNameLst>
                                          <p:attrName>ppt_x</p:attrName>
                                        </p:attrNameLst>
                                      </p:cBhvr>
                                      <p:tavLst>
                                        <p:tav tm="0">
                                          <p:val>
                                            <p:strVal val="#ppt_x"/>
                                          </p:val>
                                        </p:tav>
                                        <p:tav tm="100000">
                                          <p:val>
                                            <p:strVal val="#ppt_x"/>
                                          </p:val>
                                        </p:tav>
                                      </p:tavLst>
                                    </p:anim>
                                    <p:anim calcmode="lin" valueType="num">
                                      <p:cBhvr additive="base">
                                        <p:cTn id="14" dur="10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 y="-8626"/>
            <a:ext cx="9144000" cy="6866626"/>
          </a:xfrm>
          <a:prstGeom prst="rect">
            <a:avLst/>
          </a:prstGeom>
        </p:spPr>
      </p:pic>
      <p:sp>
        <p:nvSpPr>
          <p:cNvPr id="3" name="TextBox 2"/>
          <p:cNvSpPr txBox="1"/>
          <p:nvPr/>
        </p:nvSpPr>
        <p:spPr>
          <a:xfrm>
            <a:off x="990600" y="914400"/>
            <a:ext cx="7010400" cy="1200329"/>
          </a:xfrm>
          <a:prstGeom prst="rect">
            <a:avLst/>
          </a:prstGeom>
          <a:noFill/>
        </p:spPr>
        <p:txBody>
          <a:bodyPr wrap="square" rtlCol="0">
            <a:spAutoFit/>
          </a:bodyPr>
          <a:lstStyle/>
          <a:p>
            <a:r>
              <a:rPr lang="en-AU" sz="7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Have you ever …?</a:t>
            </a:r>
            <a:endParaRPr lang="en-AU" sz="7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TextBox 3"/>
          <p:cNvSpPr txBox="1"/>
          <p:nvPr/>
        </p:nvSpPr>
        <p:spPr>
          <a:xfrm>
            <a:off x="76200" y="5791200"/>
            <a:ext cx="8991600" cy="523220"/>
          </a:xfrm>
          <a:prstGeom prst="rect">
            <a:avLst/>
          </a:prstGeom>
          <a:noFill/>
        </p:spPr>
        <p:txBody>
          <a:bodyPr wrap="square" rtlCol="0">
            <a:spAutoFit/>
          </a:bodyPr>
          <a:lstStyle/>
          <a:p>
            <a:pPr algn="ctr"/>
            <a:r>
              <a:rPr lang="en-A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…seen / been to / eaten / done etc. (Note: use the participle)</a:t>
            </a:r>
            <a:endParaRPr lang="en-AU"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716626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 y="-8626"/>
            <a:ext cx="9144000" cy="6866626"/>
          </a:xfrm>
          <a:prstGeom prst="rect">
            <a:avLst/>
          </a:prstGeom>
        </p:spPr>
      </p:pic>
      <p:sp>
        <p:nvSpPr>
          <p:cNvPr id="4" name="TextBox 3"/>
          <p:cNvSpPr txBox="1"/>
          <p:nvPr/>
        </p:nvSpPr>
        <p:spPr>
          <a:xfrm>
            <a:off x="2362201" y="838200"/>
            <a:ext cx="4419600" cy="1200329"/>
          </a:xfrm>
          <a:prstGeom prst="rect">
            <a:avLst/>
          </a:prstGeom>
          <a:noFill/>
        </p:spPr>
        <p:txBody>
          <a:bodyPr wrap="square" rtlCol="0">
            <a:spAutoFit/>
          </a:bodyPr>
          <a:lstStyle/>
          <a:p>
            <a:pPr algn="ctr"/>
            <a:r>
              <a:rPr lang="en-AU" sz="7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Yes, I have.</a:t>
            </a:r>
            <a:endParaRPr lang="en-AU" sz="7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1866900" y="5257800"/>
            <a:ext cx="5410201" cy="1200329"/>
          </a:xfrm>
          <a:prstGeom prst="rect">
            <a:avLst/>
          </a:prstGeom>
          <a:noFill/>
        </p:spPr>
        <p:txBody>
          <a:bodyPr wrap="square" rtlCol="0">
            <a:spAutoFit/>
          </a:bodyPr>
          <a:lstStyle/>
          <a:p>
            <a:pPr algn="ctr"/>
            <a:r>
              <a:rPr lang="en-AU" sz="7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 I haven’t.</a:t>
            </a:r>
            <a:endParaRPr lang="en-AU" sz="7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59267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grpId="0" nodeType="afterEffect">
                                  <p:stCondLst>
                                    <p:cond delay="50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52700" y="274638"/>
            <a:ext cx="4038600" cy="944562"/>
          </a:xfrm>
          <a:solidFill>
            <a:schemeClr val="bg1"/>
          </a:solidFill>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A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Practice 3</a:t>
            </a:r>
            <a:endParaRPr lang="en-A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2438400"/>
            <a:ext cx="8534400" cy="2819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016505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1000" fill="hold"/>
                                        <p:tgtEl>
                                          <p:spTgt spid="2050"/>
                                        </p:tgtEl>
                                        <p:attrNameLst>
                                          <p:attrName>ppt_x</p:attrName>
                                        </p:attrNameLst>
                                      </p:cBhvr>
                                      <p:tavLst>
                                        <p:tav tm="0">
                                          <p:val>
                                            <p:strVal val="#ppt_x"/>
                                          </p:val>
                                        </p:tav>
                                        <p:tav tm="100000">
                                          <p:val>
                                            <p:strVal val="#ppt_x"/>
                                          </p:val>
                                        </p:tav>
                                      </p:tavLst>
                                    </p:anim>
                                    <p:anim calcmode="lin" valueType="num">
                                      <p:cBhvr additive="base">
                                        <p:cTn id="8" dur="10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8000"/>
          </a:xfrm>
          <a:prstGeom prst="rect">
            <a:avLst/>
          </a:prstGeom>
        </p:spPr>
      </p:pic>
      <p:sp>
        <p:nvSpPr>
          <p:cNvPr id="5" name="TextBox 4"/>
          <p:cNvSpPr txBox="1"/>
          <p:nvPr/>
        </p:nvSpPr>
        <p:spPr>
          <a:xfrm>
            <a:off x="1409700" y="228600"/>
            <a:ext cx="6324600" cy="1200329"/>
          </a:xfrm>
          <a:prstGeom prst="rect">
            <a:avLst/>
          </a:prstGeom>
          <a:solidFill>
            <a:srgbClr val="FFFFFF">
              <a:alpha val="50196"/>
            </a:srgbClr>
          </a:solidFill>
        </p:spPr>
        <p:txBody>
          <a:bodyPr wrap="square" rtlCol="0">
            <a:spAutoFit/>
          </a:bodyPr>
          <a:lstStyle/>
          <a:p>
            <a:pPr algn="ctr"/>
            <a:r>
              <a:rPr lang="en-AU" sz="7200" b="1" dirty="0" smtClean="0"/>
              <a:t>Open questions</a:t>
            </a:r>
            <a:endParaRPr lang="en-AU" sz="7200" b="1" dirty="0"/>
          </a:p>
        </p:txBody>
      </p:sp>
      <p:sp>
        <p:nvSpPr>
          <p:cNvPr id="6" name="TextBox 5"/>
          <p:cNvSpPr txBox="1"/>
          <p:nvPr/>
        </p:nvSpPr>
        <p:spPr>
          <a:xfrm>
            <a:off x="3352800" y="5513640"/>
            <a:ext cx="2743200" cy="995422"/>
          </a:xfrm>
          <a:prstGeom prst="ellipse">
            <a:avLst/>
          </a:prstGeom>
          <a:solidFill>
            <a:srgbClr val="FFFFFF">
              <a:alpha val="60000"/>
            </a:srgb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AU" sz="4000" b="1" dirty="0" smtClean="0"/>
              <a:t>Which?</a:t>
            </a:r>
            <a:endParaRPr lang="en-AU" sz="4000" b="1" dirty="0"/>
          </a:p>
        </p:txBody>
      </p:sp>
      <p:sp>
        <p:nvSpPr>
          <p:cNvPr id="8" name="TextBox 7"/>
          <p:cNvSpPr txBox="1"/>
          <p:nvPr/>
        </p:nvSpPr>
        <p:spPr>
          <a:xfrm>
            <a:off x="302643" y="2026190"/>
            <a:ext cx="2705100" cy="995422"/>
          </a:xfrm>
          <a:prstGeom prst="ellipse">
            <a:avLst/>
          </a:prstGeom>
          <a:solidFill>
            <a:srgbClr val="FFFFFF">
              <a:alpha val="60000"/>
            </a:srgb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AU" sz="4000" b="1" dirty="0" smtClean="0"/>
              <a:t>Where?</a:t>
            </a:r>
            <a:endParaRPr lang="en-AU" sz="4000" b="1" dirty="0"/>
          </a:p>
        </p:txBody>
      </p:sp>
      <p:sp>
        <p:nvSpPr>
          <p:cNvPr id="9" name="TextBox 8"/>
          <p:cNvSpPr txBox="1"/>
          <p:nvPr/>
        </p:nvSpPr>
        <p:spPr>
          <a:xfrm>
            <a:off x="292579" y="3778962"/>
            <a:ext cx="2738168" cy="995422"/>
          </a:xfrm>
          <a:prstGeom prst="ellipse">
            <a:avLst/>
          </a:prstGeom>
          <a:solidFill>
            <a:srgbClr val="FFFFFF">
              <a:alpha val="60000"/>
            </a:srgb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AU" sz="4000" b="1" dirty="0" smtClean="0"/>
              <a:t>When?</a:t>
            </a:r>
            <a:endParaRPr lang="en-AU" sz="4000" b="1" dirty="0"/>
          </a:p>
        </p:txBody>
      </p:sp>
      <p:sp>
        <p:nvSpPr>
          <p:cNvPr id="10" name="TextBox 9"/>
          <p:cNvSpPr txBox="1"/>
          <p:nvPr/>
        </p:nvSpPr>
        <p:spPr>
          <a:xfrm>
            <a:off x="6547449" y="3778962"/>
            <a:ext cx="2133600" cy="995422"/>
          </a:xfrm>
          <a:prstGeom prst="ellipse">
            <a:avLst/>
          </a:prstGeom>
          <a:solidFill>
            <a:srgbClr val="FFFFFF">
              <a:alpha val="60000"/>
            </a:srgb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AU" sz="4000" b="1" dirty="0" smtClean="0"/>
              <a:t>Why?</a:t>
            </a:r>
            <a:endParaRPr lang="en-AU" sz="4000" b="1" dirty="0"/>
          </a:p>
        </p:txBody>
      </p:sp>
      <p:sp>
        <p:nvSpPr>
          <p:cNvPr id="11" name="TextBox 10"/>
          <p:cNvSpPr txBox="1"/>
          <p:nvPr/>
        </p:nvSpPr>
        <p:spPr>
          <a:xfrm>
            <a:off x="6547449" y="5513640"/>
            <a:ext cx="2133600" cy="995422"/>
          </a:xfrm>
          <a:prstGeom prst="ellipse">
            <a:avLst/>
          </a:prstGeom>
          <a:solidFill>
            <a:srgbClr val="FFFFFF">
              <a:alpha val="60000"/>
            </a:srgb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AU" sz="4000" b="1" dirty="0" smtClean="0"/>
              <a:t>Who?</a:t>
            </a:r>
            <a:endParaRPr lang="en-AU" sz="4000" b="1" dirty="0"/>
          </a:p>
        </p:txBody>
      </p:sp>
      <p:sp>
        <p:nvSpPr>
          <p:cNvPr id="12" name="TextBox 11"/>
          <p:cNvSpPr txBox="1"/>
          <p:nvPr/>
        </p:nvSpPr>
        <p:spPr>
          <a:xfrm>
            <a:off x="378843" y="5531733"/>
            <a:ext cx="2552700" cy="995422"/>
          </a:xfrm>
          <a:prstGeom prst="ellipse">
            <a:avLst/>
          </a:prstGeom>
          <a:solidFill>
            <a:srgbClr val="FFFFFF">
              <a:alpha val="60000"/>
            </a:srgb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AU" sz="4000" b="1" dirty="0" smtClean="0"/>
              <a:t>What?</a:t>
            </a:r>
            <a:endParaRPr lang="en-AU" sz="4000" b="1" dirty="0"/>
          </a:p>
        </p:txBody>
      </p:sp>
      <p:sp>
        <p:nvSpPr>
          <p:cNvPr id="13" name="TextBox 12"/>
          <p:cNvSpPr txBox="1"/>
          <p:nvPr/>
        </p:nvSpPr>
        <p:spPr>
          <a:xfrm>
            <a:off x="3657600" y="3778962"/>
            <a:ext cx="2133600" cy="995422"/>
          </a:xfrm>
          <a:prstGeom prst="ellipse">
            <a:avLst/>
          </a:prstGeom>
          <a:solidFill>
            <a:srgbClr val="FFFFFF">
              <a:alpha val="60000"/>
            </a:srgb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AU" sz="4000" b="1" dirty="0" smtClean="0"/>
              <a:t>How?</a:t>
            </a:r>
            <a:endParaRPr lang="en-AU" sz="4000" b="1" dirty="0"/>
          </a:p>
        </p:txBody>
      </p:sp>
      <p:sp>
        <p:nvSpPr>
          <p:cNvPr id="14" name="TextBox 13"/>
          <p:cNvSpPr txBox="1"/>
          <p:nvPr/>
        </p:nvSpPr>
        <p:spPr>
          <a:xfrm>
            <a:off x="4894052" y="1752600"/>
            <a:ext cx="4127741" cy="995422"/>
          </a:xfrm>
          <a:prstGeom prst="ellipse">
            <a:avLst/>
          </a:prstGeom>
          <a:solidFill>
            <a:srgbClr val="FFFFFF">
              <a:alpha val="60000"/>
            </a:srgb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AU" sz="4000" b="1" dirty="0" smtClean="0"/>
              <a:t>How many?</a:t>
            </a:r>
            <a:endParaRPr lang="en-AU" sz="4000" b="1" dirty="0"/>
          </a:p>
        </p:txBody>
      </p:sp>
    </p:spTree>
    <p:extLst>
      <p:ext uri="{BB962C8B-B14F-4D97-AF65-F5344CB8AC3E}">
        <p14:creationId xmlns:p14="http://schemas.microsoft.com/office/powerpoint/2010/main" val="204091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5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750" fill="hold"/>
                                        <p:tgtEl>
                                          <p:spTgt spid="8"/>
                                        </p:tgtEl>
                                        <p:attrNameLst>
                                          <p:attrName>ppt_x</p:attrName>
                                        </p:attrNameLst>
                                      </p:cBhvr>
                                      <p:tavLst>
                                        <p:tav tm="0">
                                          <p:val>
                                            <p:strVal val="1+#ppt_w/2"/>
                                          </p:val>
                                        </p:tav>
                                        <p:tav tm="100000">
                                          <p:val>
                                            <p:strVal val="#ppt_x"/>
                                          </p:val>
                                        </p:tav>
                                      </p:tavLst>
                                    </p:anim>
                                    <p:anim calcmode="lin" valueType="num">
                                      <p:cBhvr additive="base">
                                        <p:cTn id="8" dur="75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2" presetClass="entr" presetSubtype="2" fill="hold" grpId="0" nodeType="afterEffect">
                                  <p:stCondLst>
                                    <p:cond delay="50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750" fill="hold"/>
                                        <p:tgtEl>
                                          <p:spTgt spid="9"/>
                                        </p:tgtEl>
                                        <p:attrNameLst>
                                          <p:attrName>ppt_x</p:attrName>
                                        </p:attrNameLst>
                                      </p:cBhvr>
                                      <p:tavLst>
                                        <p:tav tm="0">
                                          <p:val>
                                            <p:strVal val="1+#ppt_w/2"/>
                                          </p:val>
                                        </p:tav>
                                        <p:tav tm="100000">
                                          <p:val>
                                            <p:strVal val="#ppt_x"/>
                                          </p:val>
                                        </p:tav>
                                      </p:tavLst>
                                    </p:anim>
                                    <p:anim calcmode="lin" valueType="num">
                                      <p:cBhvr additive="base">
                                        <p:cTn id="13" dur="75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 presetClass="entr" presetSubtype="2" fill="hold" grpId="0" nodeType="afterEffect">
                                  <p:stCondLst>
                                    <p:cond delay="50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750" fill="hold"/>
                                        <p:tgtEl>
                                          <p:spTgt spid="12"/>
                                        </p:tgtEl>
                                        <p:attrNameLst>
                                          <p:attrName>ppt_x</p:attrName>
                                        </p:attrNameLst>
                                      </p:cBhvr>
                                      <p:tavLst>
                                        <p:tav tm="0">
                                          <p:val>
                                            <p:strVal val="1+#ppt_w/2"/>
                                          </p:val>
                                        </p:tav>
                                        <p:tav tm="100000">
                                          <p:val>
                                            <p:strVal val="#ppt_x"/>
                                          </p:val>
                                        </p:tav>
                                      </p:tavLst>
                                    </p:anim>
                                    <p:anim calcmode="lin" valueType="num">
                                      <p:cBhvr additive="base">
                                        <p:cTn id="18" dur="750" fill="hold"/>
                                        <p:tgtEl>
                                          <p:spTgt spid="12"/>
                                        </p:tgtEl>
                                        <p:attrNameLst>
                                          <p:attrName>ppt_y</p:attrName>
                                        </p:attrNameLst>
                                      </p:cBhvr>
                                      <p:tavLst>
                                        <p:tav tm="0">
                                          <p:val>
                                            <p:strVal val="#ppt_y"/>
                                          </p:val>
                                        </p:tav>
                                        <p:tav tm="100000">
                                          <p:val>
                                            <p:strVal val="#ppt_y"/>
                                          </p:val>
                                        </p:tav>
                                      </p:tavLst>
                                    </p:anim>
                                  </p:childTnLst>
                                </p:cTn>
                              </p:par>
                            </p:childTnLst>
                          </p:cTn>
                        </p:par>
                        <p:par>
                          <p:cTn id="19" fill="hold">
                            <p:stCondLst>
                              <p:cond delay="3750"/>
                            </p:stCondLst>
                            <p:childTnLst>
                              <p:par>
                                <p:cTn id="20" presetID="2" presetClass="entr" presetSubtype="2" fill="hold" grpId="0" nodeType="afterEffect">
                                  <p:stCondLst>
                                    <p:cond delay="50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750" fill="hold"/>
                                        <p:tgtEl>
                                          <p:spTgt spid="13"/>
                                        </p:tgtEl>
                                        <p:attrNameLst>
                                          <p:attrName>ppt_x</p:attrName>
                                        </p:attrNameLst>
                                      </p:cBhvr>
                                      <p:tavLst>
                                        <p:tav tm="0">
                                          <p:val>
                                            <p:strVal val="1+#ppt_w/2"/>
                                          </p:val>
                                        </p:tav>
                                        <p:tav tm="100000">
                                          <p:val>
                                            <p:strVal val="#ppt_x"/>
                                          </p:val>
                                        </p:tav>
                                      </p:tavLst>
                                    </p:anim>
                                    <p:anim calcmode="lin" valueType="num">
                                      <p:cBhvr additive="base">
                                        <p:cTn id="23" dur="75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2" fill="hold" grpId="0" nodeType="afterEffect">
                                  <p:stCondLst>
                                    <p:cond delay="50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750" fill="hold"/>
                                        <p:tgtEl>
                                          <p:spTgt spid="6"/>
                                        </p:tgtEl>
                                        <p:attrNameLst>
                                          <p:attrName>ppt_x</p:attrName>
                                        </p:attrNameLst>
                                      </p:cBhvr>
                                      <p:tavLst>
                                        <p:tav tm="0">
                                          <p:val>
                                            <p:strVal val="1+#ppt_w/2"/>
                                          </p:val>
                                        </p:tav>
                                        <p:tav tm="100000">
                                          <p:val>
                                            <p:strVal val="#ppt_x"/>
                                          </p:val>
                                        </p:tav>
                                      </p:tavLst>
                                    </p:anim>
                                    <p:anim calcmode="lin" valueType="num">
                                      <p:cBhvr additive="base">
                                        <p:cTn id="28" dur="750" fill="hold"/>
                                        <p:tgtEl>
                                          <p:spTgt spid="6"/>
                                        </p:tgtEl>
                                        <p:attrNameLst>
                                          <p:attrName>ppt_y</p:attrName>
                                        </p:attrNameLst>
                                      </p:cBhvr>
                                      <p:tavLst>
                                        <p:tav tm="0">
                                          <p:val>
                                            <p:strVal val="#ppt_y"/>
                                          </p:val>
                                        </p:tav>
                                        <p:tav tm="100000">
                                          <p:val>
                                            <p:strVal val="#ppt_y"/>
                                          </p:val>
                                        </p:tav>
                                      </p:tavLst>
                                    </p:anim>
                                  </p:childTnLst>
                                </p:cTn>
                              </p:par>
                            </p:childTnLst>
                          </p:cTn>
                        </p:par>
                        <p:par>
                          <p:cTn id="29" fill="hold">
                            <p:stCondLst>
                              <p:cond delay="6250"/>
                            </p:stCondLst>
                            <p:childTnLst>
                              <p:par>
                                <p:cTn id="30" presetID="2" presetClass="entr" presetSubtype="2" fill="hold" grpId="0" nodeType="afterEffect">
                                  <p:stCondLst>
                                    <p:cond delay="50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750" fill="hold"/>
                                        <p:tgtEl>
                                          <p:spTgt spid="14"/>
                                        </p:tgtEl>
                                        <p:attrNameLst>
                                          <p:attrName>ppt_x</p:attrName>
                                        </p:attrNameLst>
                                      </p:cBhvr>
                                      <p:tavLst>
                                        <p:tav tm="0">
                                          <p:val>
                                            <p:strVal val="1+#ppt_w/2"/>
                                          </p:val>
                                        </p:tav>
                                        <p:tav tm="100000">
                                          <p:val>
                                            <p:strVal val="#ppt_x"/>
                                          </p:val>
                                        </p:tav>
                                      </p:tavLst>
                                    </p:anim>
                                    <p:anim calcmode="lin" valueType="num">
                                      <p:cBhvr additive="base">
                                        <p:cTn id="33" dur="750" fill="hold"/>
                                        <p:tgtEl>
                                          <p:spTgt spid="14"/>
                                        </p:tgtEl>
                                        <p:attrNameLst>
                                          <p:attrName>ppt_y</p:attrName>
                                        </p:attrNameLst>
                                      </p:cBhvr>
                                      <p:tavLst>
                                        <p:tav tm="0">
                                          <p:val>
                                            <p:strVal val="#ppt_y"/>
                                          </p:val>
                                        </p:tav>
                                        <p:tav tm="100000">
                                          <p:val>
                                            <p:strVal val="#ppt_y"/>
                                          </p:val>
                                        </p:tav>
                                      </p:tavLst>
                                    </p:anim>
                                  </p:childTnLst>
                                </p:cTn>
                              </p:par>
                            </p:childTnLst>
                          </p:cTn>
                        </p:par>
                        <p:par>
                          <p:cTn id="34" fill="hold">
                            <p:stCondLst>
                              <p:cond delay="7500"/>
                            </p:stCondLst>
                            <p:childTnLst>
                              <p:par>
                                <p:cTn id="35" presetID="2" presetClass="entr" presetSubtype="2" fill="hold" grpId="0" nodeType="afterEffect">
                                  <p:stCondLst>
                                    <p:cond delay="50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750" fill="hold"/>
                                        <p:tgtEl>
                                          <p:spTgt spid="10"/>
                                        </p:tgtEl>
                                        <p:attrNameLst>
                                          <p:attrName>ppt_x</p:attrName>
                                        </p:attrNameLst>
                                      </p:cBhvr>
                                      <p:tavLst>
                                        <p:tav tm="0">
                                          <p:val>
                                            <p:strVal val="1+#ppt_w/2"/>
                                          </p:val>
                                        </p:tav>
                                        <p:tav tm="100000">
                                          <p:val>
                                            <p:strVal val="#ppt_x"/>
                                          </p:val>
                                        </p:tav>
                                      </p:tavLst>
                                    </p:anim>
                                    <p:anim calcmode="lin" valueType="num">
                                      <p:cBhvr additive="base">
                                        <p:cTn id="38" dur="75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8750"/>
                            </p:stCondLst>
                            <p:childTnLst>
                              <p:par>
                                <p:cTn id="40" presetID="2" presetClass="entr" presetSubtype="2" fill="hold" grpId="0" nodeType="afterEffect">
                                  <p:stCondLst>
                                    <p:cond delay="50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750" fill="hold"/>
                                        <p:tgtEl>
                                          <p:spTgt spid="11"/>
                                        </p:tgtEl>
                                        <p:attrNameLst>
                                          <p:attrName>ppt_x</p:attrName>
                                        </p:attrNameLst>
                                      </p:cBhvr>
                                      <p:tavLst>
                                        <p:tav tm="0">
                                          <p:val>
                                            <p:strVal val="1+#ppt_w/2"/>
                                          </p:val>
                                        </p:tav>
                                        <p:tav tm="100000">
                                          <p:val>
                                            <p:strVal val="#ppt_x"/>
                                          </p:val>
                                        </p:tav>
                                      </p:tavLst>
                                    </p:anim>
                                    <p:anim calcmode="lin" valueType="num">
                                      <p:cBhvr additive="base">
                                        <p:cTn id="43" dur="75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550</Words>
  <Application>Microsoft Office PowerPoint</Application>
  <PresentationFormat>On-screen Show (4:3)</PresentationFormat>
  <Paragraphs>82</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Strategies to Improve Conversational English</vt:lpstr>
      <vt:lpstr>PowerPoint Presentation</vt:lpstr>
      <vt:lpstr>PowerPoint Presentation</vt:lpstr>
      <vt:lpstr>PowerPoint Presentation</vt:lpstr>
      <vt:lpstr>Practice 1 &amp; 2</vt:lpstr>
      <vt:lpstr>PowerPoint Presentation</vt:lpstr>
      <vt:lpstr>PowerPoint Presentation</vt:lpstr>
      <vt:lpstr>Practice 3</vt:lpstr>
      <vt:lpstr>PowerPoint Presentation</vt:lpstr>
      <vt:lpstr>PowerPoint Presentation</vt:lpstr>
      <vt:lpstr>PowerPoint Presentation</vt:lpstr>
      <vt:lpstr>Practice 4</vt:lpstr>
      <vt:lpstr>T O P I C S</vt:lpstr>
      <vt:lpstr>Create Your Survey</vt:lpstr>
      <vt:lpstr>R E S U L T S</vt:lpstr>
      <vt:lpstr>R E P O R 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32</cp:revision>
  <dcterms:created xsi:type="dcterms:W3CDTF">2006-08-16T00:00:00Z</dcterms:created>
  <dcterms:modified xsi:type="dcterms:W3CDTF">2013-11-08T04:28:50Z</dcterms:modified>
</cp:coreProperties>
</file>