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322" r:id="rId7"/>
    <p:sldId id="260" r:id="rId8"/>
    <p:sldId id="265" r:id="rId9"/>
    <p:sldId id="261" r:id="rId10"/>
    <p:sldId id="266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320" r:id="rId19"/>
    <p:sldId id="273" r:id="rId20"/>
    <p:sldId id="274" r:id="rId21"/>
    <p:sldId id="275" r:id="rId22"/>
    <p:sldId id="276" r:id="rId23"/>
    <p:sldId id="277" r:id="rId24"/>
    <p:sldId id="280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5" r:id="rId40"/>
    <p:sldId id="296" r:id="rId41"/>
    <p:sldId id="297" r:id="rId42"/>
    <p:sldId id="298" r:id="rId43"/>
    <p:sldId id="293" r:id="rId44"/>
    <p:sldId id="294" r:id="rId45"/>
    <p:sldId id="300" r:id="rId46"/>
    <p:sldId id="321" r:id="rId47"/>
    <p:sldId id="32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png"/><Relationship Id="rId7" Type="http://schemas.openxmlformats.org/officeDocument/2006/relationships/image" Target="../media/image3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wmf"/><Relationship Id="rId9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jpeg"/><Relationship Id="rId7" Type="http://schemas.openxmlformats.org/officeDocument/2006/relationships/image" Target="../media/image43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" y="0"/>
            <a:ext cx="9123680" cy="6842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470025"/>
          </a:xfrm>
        </p:spPr>
        <p:txBody>
          <a:bodyPr>
            <a:noAutofit/>
          </a:bodyPr>
          <a:lstStyle/>
          <a:p>
            <a: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Songs and Poetry for Young Learners</a:t>
            </a:r>
            <a:endParaRPr lang="en-A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685800"/>
          </a:xfrm>
        </p:spPr>
        <p:txBody>
          <a:bodyPr/>
          <a:lstStyle/>
          <a:p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Workshop 2013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0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889844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/>
              <a:t>What is that </a:t>
            </a:r>
            <a:r>
              <a:rPr lang="en-AU" sz="3600" b="1" dirty="0" smtClean="0"/>
              <a:t>noise? </a:t>
            </a:r>
            <a:r>
              <a:rPr lang="en-AU" sz="2800" i="1" dirty="0"/>
              <a:t>(cup hand to ear)</a:t>
            </a:r>
            <a:endParaRPr lang="en-AU" sz="2800" dirty="0"/>
          </a:p>
          <a:p>
            <a:r>
              <a:rPr lang="en-AU" sz="3600" b="1" dirty="0"/>
              <a:t>Up in the attic </a:t>
            </a:r>
            <a:r>
              <a:rPr lang="en-AU" sz="2800" i="1" dirty="0"/>
              <a:t>(point over your head)</a:t>
            </a:r>
            <a:endParaRPr lang="en-AU" sz="2800" dirty="0"/>
          </a:p>
          <a:p>
            <a:r>
              <a:rPr lang="en-AU" sz="3600" b="1" dirty="0"/>
              <a:t>It is an elephant </a:t>
            </a:r>
            <a:r>
              <a:rPr lang="en-AU" sz="2800" i="1" dirty="0"/>
              <a:t>(make a trunk with your arm)</a:t>
            </a:r>
            <a:endParaRPr lang="en-AU" sz="2800" dirty="0"/>
          </a:p>
          <a:p>
            <a:r>
              <a:rPr lang="en-AU" sz="3600" b="1" dirty="0"/>
              <a:t>Cycling round and round. </a:t>
            </a:r>
            <a:r>
              <a:rPr lang="en-AU" sz="2800" i="1" dirty="0"/>
              <a:t>(cycling motion with legs)</a:t>
            </a:r>
            <a:endParaRPr lang="en-AU" sz="2800" dirty="0"/>
          </a:p>
          <a:p>
            <a:r>
              <a:rPr lang="en-AU" sz="3600" b="1" dirty="0"/>
              <a:t>It is an elephant </a:t>
            </a:r>
            <a:r>
              <a:rPr lang="en-AU" sz="2800" i="1" dirty="0"/>
              <a:t>(make a trunk with your arm)</a:t>
            </a:r>
            <a:endParaRPr lang="en-AU" sz="2800" dirty="0"/>
          </a:p>
          <a:p>
            <a:r>
              <a:rPr lang="en-AU" sz="3600" b="1" dirty="0"/>
              <a:t>All chic and elegant </a:t>
            </a:r>
            <a:r>
              <a:rPr lang="en-AU" sz="2800" i="1" dirty="0"/>
              <a:t>(fashion model pose)</a:t>
            </a:r>
            <a:endParaRPr lang="en-AU" sz="2800" dirty="0"/>
          </a:p>
          <a:p>
            <a:r>
              <a:rPr lang="en-AU" sz="3600" b="1" dirty="0"/>
              <a:t>With one tail here </a:t>
            </a:r>
            <a:r>
              <a:rPr lang="en-AU" sz="2800" i="1" dirty="0"/>
              <a:t>(make trunk with your arm)</a:t>
            </a:r>
            <a:endParaRPr lang="en-AU" sz="2800" dirty="0"/>
          </a:p>
          <a:p>
            <a:r>
              <a:rPr lang="en-AU" sz="3600" b="1" dirty="0"/>
              <a:t>And one behind. </a:t>
            </a:r>
            <a:r>
              <a:rPr lang="en-AU" sz="2800" i="1" dirty="0"/>
              <a:t>(point to where your tail would be if you had one!)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6076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296"/>
            <a:ext cx="9067800" cy="67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229600" cy="1143000"/>
          </a:xfrm>
        </p:spPr>
        <p:txBody>
          <a:bodyPr>
            <a:normAutofit/>
          </a:bodyPr>
          <a:lstStyle/>
          <a:p>
            <a:r>
              <a:rPr lang="en-A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Grand Old Duke of York</a:t>
            </a:r>
            <a:endParaRPr lang="en-A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1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7346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Oh the Grand Old Duke of York</a:t>
            </a:r>
            <a:r>
              <a:rPr lang="en-US" sz="3200" dirty="0" smtClean="0"/>
              <a:t>,</a:t>
            </a:r>
            <a:endParaRPr lang="en-AU" sz="3200" dirty="0"/>
          </a:p>
          <a:p>
            <a:r>
              <a:rPr lang="en-US" sz="3200" dirty="0" smtClean="0"/>
              <a:t>He </a:t>
            </a:r>
            <a:r>
              <a:rPr lang="en-US" sz="3200" dirty="0"/>
              <a:t>had ten thousand men</a:t>
            </a:r>
            <a:r>
              <a:rPr lang="en-US" sz="3200" dirty="0" smtClean="0"/>
              <a:t>,</a:t>
            </a:r>
            <a:endParaRPr lang="en-AU" sz="3200" dirty="0"/>
          </a:p>
          <a:p>
            <a:r>
              <a:rPr lang="en-US" sz="3200" dirty="0" smtClean="0"/>
              <a:t>He </a:t>
            </a:r>
            <a:r>
              <a:rPr lang="en-US" sz="3200" dirty="0"/>
              <a:t>marched them up to the top of the </a:t>
            </a:r>
            <a:r>
              <a:rPr lang="en-US" sz="3200" dirty="0" smtClean="0"/>
              <a:t>hill</a:t>
            </a:r>
            <a:endParaRPr lang="en-AU" sz="3200" dirty="0"/>
          </a:p>
          <a:p>
            <a:r>
              <a:rPr lang="en-US" sz="3200" dirty="0"/>
              <a:t>And he marched them down again</a:t>
            </a:r>
            <a:r>
              <a:rPr lang="en-US" sz="3200" dirty="0" smtClean="0"/>
              <a:t>.</a:t>
            </a:r>
          </a:p>
          <a:p>
            <a:endParaRPr lang="en-AU" sz="3200" dirty="0"/>
          </a:p>
          <a:p>
            <a:r>
              <a:rPr lang="en-US" sz="3200" dirty="0"/>
              <a:t> </a:t>
            </a:r>
            <a:r>
              <a:rPr lang="en-US" sz="3200" dirty="0" smtClean="0"/>
              <a:t>And </a:t>
            </a:r>
            <a:r>
              <a:rPr lang="en-US" sz="3200" dirty="0"/>
              <a:t>when they were up, they were up</a:t>
            </a:r>
            <a:r>
              <a:rPr lang="en-US" sz="3200" dirty="0" smtClean="0"/>
              <a:t>.</a:t>
            </a:r>
          </a:p>
          <a:p>
            <a:endParaRPr lang="en-AU" sz="3200" dirty="0"/>
          </a:p>
          <a:p>
            <a:r>
              <a:rPr lang="en-US" sz="3200" dirty="0"/>
              <a:t> </a:t>
            </a:r>
            <a:r>
              <a:rPr lang="en-US" sz="3200" dirty="0" smtClean="0"/>
              <a:t>And </a:t>
            </a:r>
            <a:r>
              <a:rPr lang="en-US" sz="3200" dirty="0"/>
              <a:t>when they were down, they were </a:t>
            </a:r>
            <a:r>
              <a:rPr lang="en-US" sz="3200" dirty="0" smtClean="0"/>
              <a:t>down.</a:t>
            </a:r>
          </a:p>
          <a:p>
            <a:endParaRPr lang="en-AU" sz="3200" dirty="0"/>
          </a:p>
          <a:p>
            <a:r>
              <a:rPr lang="en-US" sz="3200" dirty="0"/>
              <a:t> </a:t>
            </a:r>
            <a:r>
              <a:rPr lang="en-US" sz="3200" dirty="0" smtClean="0"/>
              <a:t>And </a:t>
            </a:r>
            <a:r>
              <a:rPr lang="en-US" sz="3200" dirty="0"/>
              <a:t>when they were only halfway up</a:t>
            </a:r>
            <a:r>
              <a:rPr lang="en-US" sz="3200" dirty="0" smtClean="0"/>
              <a:t>,</a:t>
            </a:r>
          </a:p>
          <a:p>
            <a:endParaRPr lang="en-AU" sz="3200" dirty="0"/>
          </a:p>
          <a:p>
            <a:r>
              <a:rPr lang="en-US" sz="3200" dirty="0"/>
              <a:t> </a:t>
            </a:r>
            <a:r>
              <a:rPr lang="en-US" sz="3200" dirty="0" smtClean="0"/>
              <a:t>They </a:t>
            </a:r>
            <a:r>
              <a:rPr lang="en-US" sz="3200" dirty="0"/>
              <a:t>were neither up nor down.</a:t>
            </a:r>
            <a:endParaRPr lang="en-A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373956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133600"/>
            <a:ext cx="37511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07" y="4114800"/>
            <a:ext cx="37511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22" y="5029200"/>
            <a:ext cx="37511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78" y="3230143"/>
            <a:ext cx="316085" cy="54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3460"/>
            <a:ext cx="317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22068"/>
            <a:ext cx="317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22067"/>
            <a:ext cx="3175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0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Hello, My Name is Joe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286000"/>
            <a:ext cx="4953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2286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Hello, my name is Joe </a:t>
            </a:r>
          </a:p>
          <a:p>
            <a:r>
              <a:rPr lang="en-AU" sz="2400" dirty="0"/>
              <a:t>I have a wife and a dog and a family </a:t>
            </a:r>
          </a:p>
          <a:p>
            <a:r>
              <a:rPr lang="en-AU" sz="2400" dirty="0"/>
              <a:t>I work </a:t>
            </a:r>
            <a:r>
              <a:rPr lang="en-AU" sz="2400" b="1" i="1" dirty="0">
                <a:solidFill>
                  <a:srgbClr val="C00000"/>
                </a:solidFill>
              </a:rPr>
              <a:t>all day</a:t>
            </a:r>
            <a:r>
              <a:rPr lang="en-AU" sz="2400" i="1" dirty="0">
                <a:solidFill>
                  <a:srgbClr val="C00000"/>
                </a:solidFill>
              </a:rPr>
              <a:t> </a:t>
            </a:r>
            <a:r>
              <a:rPr lang="en-AU" sz="2400" dirty="0"/>
              <a:t>in the button factory </a:t>
            </a:r>
          </a:p>
          <a:p>
            <a:r>
              <a:rPr lang="en-AU" sz="2400" dirty="0"/>
              <a:t>One day, my boss came up to me and said, 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"Hey Joe, are you busy?" </a:t>
            </a:r>
          </a:p>
          <a:p>
            <a:r>
              <a:rPr lang="en-AU" sz="2400" dirty="0"/>
              <a:t>I said, </a:t>
            </a:r>
            <a:r>
              <a:rPr lang="en-AU" sz="2400" b="1" dirty="0">
                <a:solidFill>
                  <a:srgbClr val="00B050"/>
                </a:solidFill>
              </a:rPr>
              <a:t>"No … no!" 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"Then do this..."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1560" y="3124200"/>
            <a:ext cx="79095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i="1" dirty="0">
                <a:solidFill>
                  <a:srgbClr val="C00000"/>
                </a:solidFill>
              </a:rPr>
              <a:t>While punching a button with each finger, each foot, and your head:</a:t>
            </a:r>
            <a:endParaRPr lang="en-AU" sz="2000" dirty="0">
              <a:solidFill>
                <a:srgbClr val="C00000"/>
              </a:solidFill>
            </a:endParaRPr>
          </a:p>
          <a:p>
            <a:pPr lvl="3"/>
            <a:r>
              <a:rPr lang="en-AU" sz="2400" dirty="0"/>
              <a:t>Hello, my name is Joe </a:t>
            </a:r>
          </a:p>
          <a:p>
            <a:pPr lvl="3"/>
            <a:r>
              <a:rPr lang="en-AU" sz="2400" dirty="0"/>
              <a:t>I have a wife and a dog and a family </a:t>
            </a:r>
          </a:p>
          <a:p>
            <a:pPr lvl="3"/>
            <a:r>
              <a:rPr lang="en-AU" sz="2400" dirty="0"/>
              <a:t>I work </a:t>
            </a:r>
            <a:r>
              <a:rPr lang="en-AU" sz="2400" b="1" i="1" dirty="0">
                <a:solidFill>
                  <a:srgbClr val="C00000"/>
                </a:solidFill>
              </a:rPr>
              <a:t>all day</a:t>
            </a:r>
            <a:r>
              <a:rPr lang="en-AU" sz="2400" i="1" dirty="0">
                <a:solidFill>
                  <a:srgbClr val="C00000"/>
                </a:solidFill>
              </a:rPr>
              <a:t> </a:t>
            </a:r>
            <a:r>
              <a:rPr lang="en-AU" sz="2400" dirty="0"/>
              <a:t>in the button factory </a:t>
            </a:r>
          </a:p>
          <a:p>
            <a:pPr lvl="3"/>
            <a:r>
              <a:rPr lang="en-AU" sz="2400" dirty="0"/>
              <a:t>One day, my boss came up to me and said, </a:t>
            </a:r>
          </a:p>
          <a:p>
            <a:pPr lvl="3"/>
            <a:r>
              <a:rPr lang="en-AU" sz="2400" b="1" dirty="0">
                <a:solidFill>
                  <a:srgbClr val="0070C0"/>
                </a:solidFill>
              </a:rPr>
              <a:t>"Hey Joe, are you busy?" </a:t>
            </a:r>
          </a:p>
          <a:p>
            <a:pPr lvl="3"/>
            <a:r>
              <a:rPr lang="en-AU" sz="2400" dirty="0"/>
              <a:t>I said, "</a:t>
            </a:r>
            <a:r>
              <a:rPr lang="en-AU" sz="2400" b="1" dirty="0">
                <a:solidFill>
                  <a:srgbClr val="00B050"/>
                </a:solidFill>
              </a:rPr>
              <a:t>YES!!”</a:t>
            </a:r>
          </a:p>
          <a:p>
            <a:endParaRPr lang="en-AU" sz="2000" i="1" dirty="0" smtClean="0">
              <a:solidFill>
                <a:srgbClr val="C00000"/>
              </a:solidFill>
            </a:endParaRPr>
          </a:p>
          <a:p>
            <a:r>
              <a:rPr lang="en-AU" sz="2000" i="1" dirty="0" smtClean="0">
                <a:solidFill>
                  <a:srgbClr val="C00000"/>
                </a:solidFill>
              </a:rPr>
              <a:t>… </a:t>
            </a:r>
            <a:r>
              <a:rPr lang="en-AU" sz="2000" i="1" dirty="0">
                <a:solidFill>
                  <a:srgbClr val="C00000"/>
                </a:solidFill>
              </a:rPr>
              <a:t>And collapse as if exhausted.</a:t>
            </a:r>
            <a:endParaRPr lang="en-A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Herman the Worm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2500" y="1325880"/>
            <a:ext cx="7239000" cy="526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9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I was sitting on my fencepost, chewing my bubble-gum </a:t>
            </a:r>
            <a:r>
              <a:rPr lang="en-AU" dirty="0"/>
              <a:t>(</a:t>
            </a:r>
            <a:r>
              <a:rPr lang="en-AU" i="1" dirty="0"/>
              <a:t>chew, chew, chew, chew</a:t>
            </a:r>
            <a:r>
              <a:rPr lang="en-AU" dirty="0"/>
              <a:t>)</a:t>
            </a:r>
          </a:p>
          <a:p>
            <a:r>
              <a:rPr lang="en-AU" sz="2400" dirty="0"/>
              <a:t>Playing with my yo-yo, wee-</a:t>
            </a:r>
            <a:r>
              <a:rPr lang="en-AU" sz="2400" dirty="0" err="1"/>
              <a:t>oo</a:t>
            </a:r>
            <a:r>
              <a:rPr lang="en-AU" sz="2400" dirty="0"/>
              <a:t>! wee-</a:t>
            </a:r>
            <a:r>
              <a:rPr lang="en-AU" sz="2400" dirty="0" err="1"/>
              <a:t>oo</a:t>
            </a:r>
            <a:r>
              <a:rPr lang="en-AU" sz="2400" dirty="0"/>
              <a:t>! </a:t>
            </a:r>
            <a:r>
              <a:rPr lang="en-AU" i="1" dirty="0"/>
              <a:t>(action playing with yo-yo)</a:t>
            </a:r>
            <a:endParaRPr lang="en-AU" dirty="0"/>
          </a:p>
          <a:p>
            <a:r>
              <a:rPr lang="en-AU" sz="2400" dirty="0"/>
              <a:t>When along came Herman the worm </a:t>
            </a:r>
            <a:r>
              <a:rPr lang="en-AU" i="1" dirty="0"/>
              <a:t>(finger-worm coming along like inch-worm)</a:t>
            </a:r>
            <a:endParaRPr lang="en-AU" dirty="0"/>
          </a:p>
          <a:p>
            <a:r>
              <a:rPr lang="en-AU" sz="2400" dirty="0"/>
              <a:t>And he was this big </a:t>
            </a:r>
            <a:r>
              <a:rPr lang="en-AU" dirty="0"/>
              <a:t>(</a:t>
            </a:r>
            <a:r>
              <a:rPr lang="en-AU" i="1" dirty="0"/>
              <a:t>show tiny size with fingers</a:t>
            </a:r>
            <a:r>
              <a:rPr lang="en-AU" dirty="0"/>
              <a:t>)</a:t>
            </a:r>
          </a:p>
          <a:p>
            <a:r>
              <a:rPr lang="en-AU" sz="2400" dirty="0"/>
              <a:t>And I said: "Herman? What happened?" </a:t>
            </a:r>
            <a:r>
              <a:rPr lang="en-AU" i="1" dirty="0"/>
              <a:t>(use voice expression)</a:t>
            </a:r>
            <a:r>
              <a:rPr lang="en-AU" sz="2400" dirty="0"/>
              <a:t>	</a:t>
            </a:r>
          </a:p>
          <a:p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"I ate my Mother."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3102828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/>
              <a:t>repeat verse, with worm action getting larger and larger for each of the following lines</a:t>
            </a:r>
            <a:r>
              <a:rPr lang="en-AU" i="1" dirty="0" smtClean="0"/>
              <a:t>:</a:t>
            </a:r>
            <a:endParaRPr lang="en-AU" dirty="0"/>
          </a:p>
          <a:p>
            <a:r>
              <a:rPr lang="en-AU" sz="2400" dirty="0"/>
              <a:t/>
            </a:r>
            <a:br>
              <a:rPr lang="en-AU" sz="2400" dirty="0"/>
            </a:br>
            <a:r>
              <a:rPr lang="en-AU" sz="2400" b="1" dirty="0">
                <a:solidFill>
                  <a:srgbClr val="C00000"/>
                </a:solidFill>
              </a:rPr>
              <a:t>"… I ate my Father." </a:t>
            </a:r>
            <a:r>
              <a:rPr lang="en-AU" i="1" dirty="0"/>
              <a:t>(hand-sized worm)</a:t>
            </a:r>
            <a:endParaRPr lang="en-AU" dirty="0"/>
          </a:p>
          <a:p>
            <a:r>
              <a:rPr lang="en-AU" sz="2400" b="1" dirty="0">
                <a:solidFill>
                  <a:srgbClr val="0070C0"/>
                </a:solidFill>
              </a:rPr>
              <a:t>"… I ate my Brother." </a:t>
            </a:r>
            <a:r>
              <a:rPr lang="en-AU" i="1" dirty="0"/>
              <a:t>(fore-arm sized worm)</a:t>
            </a:r>
            <a:endParaRPr lang="en-AU" dirty="0"/>
          </a:p>
          <a:p>
            <a:r>
              <a:rPr lang="en-AU" sz="2400" b="1" dirty="0">
                <a:solidFill>
                  <a:srgbClr val="00B050"/>
                </a:solidFill>
              </a:rPr>
              <a:t>"… I ate my Sister." </a:t>
            </a:r>
            <a:r>
              <a:rPr lang="en-AU" i="1" dirty="0"/>
              <a:t>(whole are sized worm)</a:t>
            </a:r>
            <a:endParaRPr lang="en-AU" dirty="0"/>
          </a:p>
          <a:p>
            <a:r>
              <a:rPr lang="en-AU" sz="2400" b="1" dirty="0">
                <a:solidFill>
                  <a:srgbClr val="7030A0"/>
                </a:solidFill>
              </a:rPr>
              <a:t>"… I ate my Dog." </a:t>
            </a:r>
            <a:r>
              <a:rPr lang="en-AU" i="1" dirty="0"/>
              <a:t>(whole body / two-arm-size to show)</a:t>
            </a:r>
            <a:endParaRPr lang="en-AU" dirty="0"/>
          </a:p>
          <a:p>
            <a:r>
              <a:rPr lang="en-AU" dirty="0"/>
              <a:t/>
            </a:r>
            <a:br>
              <a:rPr lang="en-AU" dirty="0"/>
            </a:br>
            <a:r>
              <a:rPr lang="en-AU" i="1" dirty="0"/>
              <a:t>Repeat verse one last time, with a tiny worm action for</a:t>
            </a:r>
            <a:r>
              <a:rPr lang="en-AU" i="1" dirty="0" smtClean="0"/>
              <a:t>:</a:t>
            </a:r>
          </a:p>
          <a:p>
            <a:endParaRPr lang="en-AU" dirty="0"/>
          </a:p>
          <a:p>
            <a:r>
              <a:rPr lang="en-AU" sz="2400" b="1" dirty="0">
                <a:solidFill>
                  <a:srgbClr val="FF0000"/>
                </a:solidFill>
              </a:rPr>
              <a:t>"I burped."</a:t>
            </a:r>
          </a:p>
        </p:txBody>
      </p:sp>
    </p:spTree>
    <p:extLst>
      <p:ext uri="{BB962C8B-B14F-4D97-AF65-F5344CB8AC3E}">
        <p14:creationId xmlns:p14="http://schemas.microsoft.com/office/powerpoint/2010/main" val="17654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Sailor Went to Sea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10400" cy="545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61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  </a:t>
            </a:r>
            <a:r>
              <a:rPr lang="en-AU" sz="3200" b="1" dirty="0" smtClean="0"/>
              <a:t>                              *      *      *</a:t>
            </a:r>
          </a:p>
          <a:p>
            <a:r>
              <a:rPr lang="en-AU" sz="3200" b="1" dirty="0" smtClean="0"/>
              <a:t>A </a:t>
            </a:r>
            <a:r>
              <a:rPr lang="en-AU" sz="3200" b="1" dirty="0"/>
              <a:t>Sailor went to sea, sea, sea,</a:t>
            </a:r>
            <a:br>
              <a:rPr lang="en-AU" sz="3200" b="1" dirty="0"/>
            </a:br>
            <a:r>
              <a:rPr lang="en-AU" sz="3200" b="1" dirty="0" smtClean="0"/>
              <a:t>                                         *      *       *</a:t>
            </a:r>
            <a:endParaRPr lang="en-AU" sz="3200" b="1" dirty="0"/>
          </a:p>
          <a:p>
            <a:r>
              <a:rPr lang="en-AU" sz="3200" b="1" dirty="0" smtClean="0"/>
              <a:t>To </a:t>
            </a:r>
            <a:r>
              <a:rPr lang="en-AU" sz="3200" b="1" dirty="0"/>
              <a:t>see what he could see, see, see,</a:t>
            </a:r>
            <a:br>
              <a:rPr lang="en-AU" sz="3200" b="1" dirty="0"/>
            </a:br>
            <a:r>
              <a:rPr lang="en-AU" sz="3200" b="1" dirty="0" smtClean="0"/>
              <a:t>                                         *       *     *</a:t>
            </a:r>
            <a:endParaRPr lang="en-AU" sz="3200" b="1" dirty="0"/>
          </a:p>
          <a:p>
            <a:r>
              <a:rPr lang="en-AU" sz="3200" b="1" dirty="0" smtClean="0"/>
              <a:t>And </a:t>
            </a:r>
            <a:r>
              <a:rPr lang="en-AU" sz="3200" b="1" dirty="0"/>
              <a:t>all that he could see, see, see,</a:t>
            </a:r>
            <a:br>
              <a:rPr lang="en-AU" sz="3200" b="1" dirty="0"/>
            </a:br>
            <a:r>
              <a:rPr lang="en-AU" sz="3200" b="1" dirty="0" smtClean="0"/>
              <a:t>                                                               *      *    *</a:t>
            </a:r>
          </a:p>
          <a:p>
            <a:r>
              <a:rPr lang="en-AU" sz="3200" b="1" dirty="0" smtClean="0"/>
              <a:t>Was </a:t>
            </a:r>
            <a:r>
              <a:rPr lang="en-AU" sz="3200" b="1" dirty="0"/>
              <a:t>the bottom of the deep blue sea, sea, sea</a:t>
            </a:r>
            <a:r>
              <a:rPr lang="en-AU" sz="3200" dirty="0" smtClean="0"/>
              <a:t>.</a:t>
            </a:r>
          </a:p>
          <a:p>
            <a:endParaRPr lang="en-AU" sz="3200" dirty="0" smtClean="0"/>
          </a:p>
          <a:p>
            <a:r>
              <a:rPr lang="en-AU" sz="2800" b="1" dirty="0" smtClean="0">
                <a:solidFill>
                  <a:srgbClr val="C00000"/>
                </a:solidFill>
              </a:rPr>
              <a:t>                                *        *       *</a:t>
            </a:r>
            <a:endParaRPr lang="en-AU" sz="2800" b="1" dirty="0">
              <a:solidFill>
                <a:srgbClr val="C00000"/>
              </a:solidFill>
            </a:endParaRPr>
          </a:p>
          <a:p>
            <a:r>
              <a:rPr lang="en-AU" sz="2800" b="1" dirty="0" smtClean="0">
                <a:solidFill>
                  <a:srgbClr val="C00000"/>
                </a:solidFill>
              </a:rPr>
              <a:t>A sailor went to chop </a:t>
            </a:r>
            <a:r>
              <a:rPr lang="en-AU" sz="2800" b="1" dirty="0" err="1" smtClean="0">
                <a:solidFill>
                  <a:srgbClr val="C00000"/>
                </a:solidFill>
              </a:rPr>
              <a:t>chop</a:t>
            </a:r>
            <a:r>
              <a:rPr lang="en-AU" sz="2800" b="1" dirty="0" smtClean="0">
                <a:solidFill>
                  <a:srgbClr val="C00000"/>
                </a:solidFill>
              </a:rPr>
              <a:t> </a:t>
            </a:r>
            <a:r>
              <a:rPr lang="en-AU" sz="2800" b="1" dirty="0" err="1" smtClean="0">
                <a:solidFill>
                  <a:srgbClr val="C00000"/>
                </a:solidFill>
              </a:rPr>
              <a:t>chop</a:t>
            </a:r>
            <a:r>
              <a:rPr lang="en-AU" sz="2800" b="1" dirty="0" smtClean="0">
                <a:solidFill>
                  <a:srgbClr val="C00000"/>
                </a:solidFill>
              </a:rPr>
              <a:t> ...</a:t>
            </a:r>
          </a:p>
          <a:p>
            <a:endParaRPr lang="en-AU" sz="2800" b="1" dirty="0">
              <a:solidFill>
                <a:srgbClr val="C00000"/>
              </a:solidFill>
            </a:endParaRPr>
          </a:p>
          <a:p>
            <a:r>
              <a:rPr lang="en-AU" sz="2800" b="1" dirty="0" smtClean="0">
                <a:solidFill>
                  <a:srgbClr val="C00000"/>
                </a:solidFill>
              </a:rPr>
              <a:t>...knee...	 ...foot... 	...Timbuktu...</a:t>
            </a:r>
            <a:endParaRPr lang="en-A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 Bananas in the Sky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3" y="2133600"/>
            <a:ext cx="6039693" cy="42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4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Pass the Beat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599"/>
            <a:ext cx="9144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C00000"/>
                </a:solidFill>
              </a:rPr>
              <a:t>There are no bananas in the sky, in the sky </a:t>
            </a:r>
          </a:p>
          <a:p>
            <a:r>
              <a:rPr lang="en-AU" sz="2800" b="1" dirty="0">
                <a:solidFill>
                  <a:srgbClr val="C00000"/>
                </a:solidFill>
              </a:rPr>
              <a:t>There are no bananas in the sky</a:t>
            </a:r>
          </a:p>
          <a:p>
            <a:r>
              <a:rPr lang="en-AU" sz="2800" b="1" dirty="0">
                <a:solidFill>
                  <a:srgbClr val="C00000"/>
                </a:solidFill>
              </a:rPr>
              <a:t>There's a sun </a:t>
            </a:r>
          </a:p>
          <a:p>
            <a:r>
              <a:rPr lang="en-AU" sz="2800" b="1" dirty="0">
                <a:solidFill>
                  <a:srgbClr val="C00000"/>
                </a:solidFill>
              </a:rPr>
              <a:t>And a moon </a:t>
            </a:r>
          </a:p>
          <a:p>
            <a:r>
              <a:rPr lang="en-AU" sz="2800" b="1" dirty="0">
                <a:solidFill>
                  <a:srgbClr val="C00000"/>
                </a:solidFill>
              </a:rPr>
              <a:t>And a coconut cream pie </a:t>
            </a:r>
          </a:p>
          <a:p>
            <a:r>
              <a:rPr lang="en-AU" sz="2800" b="1" dirty="0">
                <a:solidFill>
                  <a:srgbClr val="C00000"/>
                </a:solidFill>
              </a:rPr>
              <a:t>But there are no bananas in the sky, in the sky!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" y="2977039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dirty="0"/>
              <a:t>Actions:</a:t>
            </a:r>
            <a:endParaRPr lang="en-AU" dirty="0"/>
          </a:p>
          <a:p>
            <a:r>
              <a:rPr lang="en-AU" b="1" i="1" dirty="0"/>
              <a:t>No:</a:t>
            </a:r>
            <a:r>
              <a:rPr lang="en-AU" i="1" dirty="0"/>
              <a:t> hand motion both hands together then apart (like "cut" for a movie, sort of) </a:t>
            </a:r>
            <a:endParaRPr lang="en-AU" dirty="0"/>
          </a:p>
          <a:p>
            <a:r>
              <a:rPr lang="en-AU" b="1" i="1" dirty="0"/>
              <a:t>Bananas</a:t>
            </a:r>
            <a:r>
              <a:rPr lang="en-AU" i="1" dirty="0"/>
              <a:t>: peel a banana </a:t>
            </a:r>
            <a:endParaRPr lang="en-AU" dirty="0"/>
          </a:p>
          <a:p>
            <a:r>
              <a:rPr lang="en-AU" b="1" i="1" dirty="0"/>
              <a:t>In the sky</a:t>
            </a:r>
            <a:r>
              <a:rPr lang="en-AU" i="1" dirty="0"/>
              <a:t>: point upward on sky (each time)</a:t>
            </a:r>
            <a:endParaRPr lang="en-AU" dirty="0"/>
          </a:p>
          <a:p>
            <a:r>
              <a:rPr lang="en-AU" b="1" i="1" dirty="0"/>
              <a:t>Sun</a:t>
            </a:r>
            <a:r>
              <a:rPr lang="en-AU" i="1" dirty="0"/>
              <a:t>: gesture a round object in the sky</a:t>
            </a:r>
            <a:endParaRPr lang="en-AU" dirty="0"/>
          </a:p>
          <a:p>
            <a:r>
              <a:rPr lang="en-AU" b="1" i="1" dirty="0"/>
              <a:t>Moon</a:t>
            </a:r>
            <a:r>
              <a:rPr lang="en-AU" i="1" dirty="0"/>
              <a:t>: another round object on the other side </a:t>
            </a:r>
            <a:endParaRPr lang="en-AU" dirty="0"/>
          </a:p>
          <a:p>
            <a:r>
              <a:rPr lang="en-AU" b="1" i="1" dirty="0"/>
              <a:t>Coconut cream pie</a:t>
            </a:r>
            <a:r>
              <a:rPr lang="en-AU" i="1" dirty="0"/>
              <a:t>: gesture a fluffy object (like clouds) </a:t>
            </a:r>
            <a:endParaRPr lang="en-AU" dirty="0"/>
          </a:p>
          <a:p>
            <a:endParaRPr lang="en-AU" b="1" i="1" dirty="0" smtClean="0"/>
          </a:p>
          <a:p>
            <a:pPr lvl="3"/>
            <a:r>
              <a:rPr lang="en-AU" sz="2000" b="1" i="1" dirty="0" smtClean="0"/>
              <a:t>There </a:t>
            </a:r>
            <a:r>
              <a:rPr lang="en-AU" sz="2000" b="1" i="1" dirty="0"/>
              <a:t>are</a:t>
            </a:r>
            <a:r>
              <a:rPr lang="en-AU" sz="2000" i="1" dirty="0"/>
              <a:t> (action) (action) </a:t>
            </a:r>
            <a:r>
              <a:rPr lang="en-AU" sz="2000" b="1" i="1" dirty="0"/>
              <a:t>in the</a:t>
            </a:r>
            <a:r>
              <a:rPr lang="en-AU" sz="2000" i="1" dirty="0"/>
              <a:t> (action) </a:t>
            </a:r>
            <a:r>
              <a:rPr lang="en-AU" sz="2000" b="1" i="1" dirty="0"/>
              <a:t>in the</a:t>
            </a:r>
            <a:r>
              <a:rPr lang="en-AU" sz="2000" i="1" dirty="0"/>
              <a:t> (action)</a:t>
            </a:r>
            <a:endParaRPr lang="en-AU" sz="2000" dirty="0"/>
          </a:p>
          <a:p>
            <a:pPr lvl="3"/>
            <a:r>
              <a:rPr lang="en-AU" sz="2000" b="1" i="1" dirty="0"/>
              <a:t>There are</a:t>
            </a:r>
            <a:r>
              <a:rPr lang="en-AU" sz="2000" i="1" dirty="0"/>
              <a:t> (action) (action) </a:t>
            </a:r>
            <a:r>
              <a:rPr lang="en-AU" sz="2000" b="1" i="1" dirty="0"/>
              <a:t>in the</a:t>
            </a:r>
            <a:r>
              <a:rPr lang="en-AU" sz="2000" i="1" dirty="0"/>
              <a:t> (action) </a:t>
            </a:r>
            <a:r>
              <a:rPr lang="en-AU" sz="2000" b="1" i="1" dirty="0"/>
              <a:t>in the</a:t>
            </a:r>
            <a:r>
              <a:rPr lang="en-AU" sz="2000" i="1" dirty="0"/>
              <a:t> (action)</a:t>
            </a:r>
            <a:endParaRPr lang="en-AU" sz="2000" dirty="0"/>
          </a:p>
          <a:p>
            <a:pPr lvl="3"/>
            <a:r>
              <a:rPr lang="en-AU" sz="2000" b="1" i="1" dirty="0"/>
              <a:t>Just a</a:t>
            </a:r>
            <a:r>
              <a:rPr lang="en-AU" sz="2000" i="1" dirty="0"/>
              <a:t> (action) </a:t>
            </a:r>
            <a:r>
              <a:rPr lang="en-AU" sz="2000" b="1" i="1" dirty="0"/>
              <a:t>and a</a:t>
            </a:r>
            <a:r>
              <a:rPr lang="en-AU" sz="2000" i="1" dirty="0"/>
              <a:t> (action) </a:t>
            </a:r>
            <a:r>
              <a:rPr lang="en-AU" sz="2000" b="1" i="1" dirty="0"/>
              <a:t>and a</a:t>
            </a:r>
            <a:r>
              <a:rPr lang="en-AU" sz="2000" i="1" dirty="0"/>
              <a:t> (action)</a:t>
            </a:r>
            <a:endParaRPr lang="en-AU" sz="2000" dirty="0"/>
          </a:p>
          <a:p>
            <a:pPr lvl="3"/>
            <a:r>
              <a:rPr lang="en-AU" sz="2000" b="1" i="1" dirty="0"/>
              <a:t>But </a:t>
            </a:r>
            <a:r>
              <a:rPr lang="en-AU" sz="2000" b="1" i="1" dirty="0" smtClean="0"/>
              <a:t>there are </a:t>
            </a:r>
            <a:r>
              <a:rPr lang="en-AU" sz="2000" i="1" dirty="0" smtClean="0"/>
              <a:t>(action</a:t>
            </a:r>
            <a:r>
              <a:rPr lang="en-AU" sz="2000" i="1" dirty="0"/>
              <a:t>) (action) </a:t>
            </a:r>
            <a:r>
              <a:rPr lang="en-AU" sz="2000" b="1" i="1" dirty="0"/>
              <a:t>in the</a:t>
            </a:r>
            <a:r>
              <a:rPr lang="en-AU" sz="2000" i="1" dirty="0"/>
              <a:t> (action) </a:t>
            </a:r>
            <a:r>
              <a:rPr lang="en-AU" sz="2000" b="1" i="1" dirty="0"/>
              <a:t>in the</a:t>
            </a:r>
            <a:r>
              <a:rPr lang="en-AU" sz="2000" i="1" dirty="0"/>
              <a:t> (action).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156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Oh Chester</a:t>
            </a:r>
            <a:endParaRPr lang="en-A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10187"/>
            <a:ext cx="4419600" cy="492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9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6919"/>
            <a:ext cx="7162800" cy="61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0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Left Right Left!</a:t>
            </a:r>
            <a:endParaRPr lang="en-A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4" y="1524000"/>
            <a:ext cx="7678132" cy="499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209800"/>
            <a:ext cx="5467350" cy="436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286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/>
              <a:t>I had a good home and I </a:t>
            </a:r>
            <a:r>
              <a:rPr lang="en-AU" sz="3200" b="1" dirty="0">
                <a:solidFill>
                  <a:srgbClr val="FF0000"/>
                </a:solidFill>
              </a:rPr>
              <a:t>left</a:t>
            </a:r>
          </a:p>
          <a:p>
            <a:r>
              <a:rPr lang="en-AU" sz="3200" b="1" dirty="0"/>
              <a:t>I had a good home and I </a:t>
            </a:r>
            <a:r>
              <a:rPr lang="en-AU" sz="3200" b="1" dirty="0">
                <a:solidFill>
                  <a:srgbClr val="FF0000"/>
                </a:solidFill>
              </a:rPr>
              <a:t>left</a:t>
            </a:r>
          </a:p>
          <a:p>
            <a:r>
              <a:rPr lang="en-AU" sz="3200" b="1" dirty="0"/>
              <a:t>I </a:t>
            </a:r>
            <a:r>
              <a:rPr lang="en-AU" sz="3200" b="1" dirty="0">
                <a:solidFill>
                  <a:srgbClr val="FF0000"/>
                </a:solidFill>
              </a:rPr>
              <a:t>left</a:t>
            </a:r>
            <a:r>
              <a:rPr lang="en-AU" sz="3200" b="1" dirty="0"/>
              <a:t> on my own and it served me </a:t>
            </a:r>
            <a:r>
              <a:rPr lang="en-AU" sz="3200" b="1" dirty="0">
                <a:solidFill>
                  <a:srgbClr val="7030A0"/>
                </a:solidFill>
              </a:rPr>
              <a:t>right,</a:t>
            </a:r>
          </a:p>
          <a:p>
            <a:r>
              <a:rPr lang="en-AU" sz="3200" b="1" dirty="0">
                <a:solidFill>
                  <a:srgbClr val="FF0000"/>
                </a:solidFill>
              </a:rPr>
              <a:t>Left</a:t>
            </a:r>
            <a:r>
              <a:rPr lang="en-AU" sz="3200" b="1" dirty="0"/>
              <a:t>, </a:t>
            </a:r>
            <a:r>
              <a:rPr lang="en-AU" sz="3200" b="1" dirty="0">
                <a:solidFill>
                  <a:srgbClr val="7030A0"/>
                </a:solidFill>
              </a:rPr>
              <a:t>right</a:t>
            </a:r>
            <a:r>
              <a:rPr lang="en-AU" sz="3200" b="1" dirty="0">
                <a:solidFill>
                  <a:srgbClr val="FF0000"/>
                </a:solidFill>
              </a:rPr>
              <a:t> left </a:t>
            </a:r>
            <a:r>
              <a:rPr lang="en-AU" sz="3200" b="1" dirty="0">
                <a:solidFill>
                  <a:srgbClr val="7030A0"/>
                </a:solidFill>
              </a:rPr>
              <a:t>right</a:t>
            </a:r>
            <a:r>
              <a:rPr lang="en-A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5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Left</a:t>
            </a:r>
            <a:r>
              <a:rPr lang="en-AU" sz="3600" b="1" dirty="0">
                <a:solidFill>
                  <a:srgbClr val="FF0000"/>
                </a:solidFill>
              </a:rPr>
              <a:t>!</a:t>
            </a:r>
            <a:r>
              <a:rPr lang="en-AU" sz="3600" b="1" dirty="0" smtClean="0">
                <a:solidFill>
                  <a:srgbClr val="FF0000"/>
                </a:solidFill>
              </a:rPr>
              <a:t> Left!</a:t>
            </a:r>
            <a:endParaRPr lang="en-AU" sz="3600" b="1" dirty="0">
              <a:solidFill>
                <a:srgbClr val="FF0000"/>
              </a:solidFill>
            </a:endParaRPr>
          </a:p>
          <a:p>
            <a:r>
              <a:rPr lang="en-AU" sz="3600" b="1" dirty="0"/>
              <a:t>I </a:t>
            </a:r>
            <a:r>
              <a:rPr lang="en-AU" sz="3600" b="1" dirty="0">
                <a:solidFill>
                  <a:srgbClr val="FF0000"/>
                </a:solidFill>
              </a:rPr>
              <a:t>left </a:t>
            </a:r>
            <a:r>
              <a:rPr lang="en-AU" sz="3600" b="1" dirty="0"/>
              <a:t>my wife in New Orleans</a:t>
            </a:r>
          </a:p>
          <a:p>
            <a:r>
              <a:rPr lang="en-AU" sz="3600" b="1" dirty="0"/>
              <a:t>With thirty-five kids and a </a:t>
            </a:r>
            <a:r>
              <a:rPr lang="en-AU" sz="3600" b="1" dirty="0" smtClean="0"/>
              <a:t>can </a:t>
            </a:r>
            <a:r>
              <a:rPr lang="en-AU" sz="3600" b="1" dirty="0"/>
              <a:t>of </a:t>
            </a:r>
            <a:r>
              <a:rPr lang="en-AU" sz="3600" b="1" dirty="0" smtClean="0"/>
              <a:t>beans.</a:t>
            </a:r>
            <a:endParaRPr lang="en-AU" sz="3600" b="1" dirty="0"/>
          </a:p>
          <a:p>
            <a:r>
              <a:rPr lang="en-AU" sz="3600" b="1" dirty="0"/>
              <a:t>I thought it was </a:t>
            </a:r>
            <a:r>
              <a:rPr lang="en-AU" sz="3600" b="1" dirty="0">
                <a:solidFill>
                  <a:srgbClr val="7030A0"/>
                </a:solidFill>
              </a:rPr>
              <a:t>right</a:t>
            </a:r>
            <a:r>
              <a:rPr lang="en-AU" sz="3600" b="1" dirty="0"/>
              <a:t>, </a:t>
            </a:r>
            <a:r>
              <a:rPr lang="en-AU" sz="3600" b="1" dirty="0">
                <a:solidFill>
                  <a:srgbClr val="7030A0"/>
                </a:solidFill>
              </a:rPr>
              <a:t>right</a:t>
            </a:r>
            <a:r>
              <a:rPr lang="en-AU" sz="3600" b="1" dirty="0"/>
              <a:t>,</a:t>
            </a:r>
          </a:p>
          <a:p>
            <a:r>
              <a:rPr lang="en-AU" sz="3600" b="1" dirty="0">
                <a:solidFill>
                  <a:srgbClr val="7030A0"/>
                </a:solidFill>
              </a:rPr>
              <a:t>Right</a:t>
            </a:r>
            <a:r>
              <a:rPr lang="en-AU" sz="3600" b="1" dirty="0"/>
              <a:t> for my </a:t>
            </a:r>
            <a:r>
              <a:rPr lang="en-AU" sz="3600" b="1" dirty="0" smtClean="0"/>
              <a:t>country. </a:t>
            </a:r>
            <a:r>
              <a:rPr lang="en-AU" sz="3600" b="1" i="1" dirty="0">
                <a:solidFill>
                  <a:srgbClr val="00B050"/>
                </a:solidFill>
              </a:rPr>
              <a:t>W</a:t>
            </a:r>
            <a:r>
              <a:rPr lang="en-AU" sz="3600" b="1" i="1" dirty="0" smtClean="0">
                <a:solidFill>
                  <a:srgbClr val="00B050"/>
                </a:solidFill>
              </a:rPr>
              <a:t>hoop-</a:t>
            </a:r>
            <a:r>
              <a:rPr lang="en-AU" sz="3600" b="1" i="1" dirty="0" err="1" smtClean="0">
                <a:solidFill>
                  <a:srgbClr val="00B050"/>
                </a:solidFill>
              </a:rPr>
              <a:t>dee</a:t>
            </a:r>
            <a:r>
              <a:rPr lang="en-AU" sz="3600" b="1" i="1" dirty="0" smtClean="0">
                <a:solidFill>
                  <a:srgbClr val="00B050"/>
                </a:solidFill>
              </a:rPr>
              <a:t>-doo</a:t>
            </a:r>
            <a:r>
              <a:rPr lang="en-AU" sz="3600" b="1" i="1" dirty="0">
                <a:solidFill>
                  <a:srgbClr val="00B050"/>
                </a:solidFill>
              </a:rPr>
              <a:t>!</a:t>
            </a:r>
          </a:p>
          <a:p>
            <a:r>
              <a:rPr lang="en-AU" sz="3600" b="1" dirty="0" smtClean="0">
                <a:solidFill>
                  <a:srgbClr val="FF0000"/>
                </a:solidFill>
              </a:rPr>
              <a:t>Left! Left!</a:t>
            </a:r>
            <a:endParaRPr lang="en-AU" sz="3600" b="1" dirty="0">
              <a:solidFill>
                <a:srgbClr val="FF0000"/>
              </a:solidFill>
            </a:endParaRPr>
          </a:p>
          <a:p>
            <a:r>
              <a:rPr lang="en-AU" sz="3600" b="1" dirty="0"/>
              <a:t>I </a:t>
            </a:r>
            <a:r>
              <a:rPr lang="en-AU" sz="3600" b="1" dirty="0">
                <a:solidFill>
                  <a:srgbClr val="FF0000"/>
                </a:solidFill>
              </a:rPr>
              <a:t>left</a:t>
            </a:r>
            <a:r>
              <a:rPr lang="en-AU" sz="3600" b="1" dirty="0"/>
              <a:t>...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5241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9" y="952500"/>
            <a:ext cx="749748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1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Crocodile Song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16280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8847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She … sailed away </a:t>
            </a:r>
            <a:r>
              <a:rPr lang="en-AU" i="1" dirty="0"/>
              <a:t>(Draw lady shape for ‘she’. Then hand shows waves motion)</a:t>
            </a:r>
            <a:endParaRPr lang="en-AU" dirty="0"/>
          </a:p>
          <a:p>
            <a:r>
              <a:rPr lang="en-AU" sz="2400" b="1" dirty="0"/>
              <a:t>On a fine and sunny day </a:t>
            </a:r>
            <a:r>
              <a:rPr lang="en-AU" i="1" dirty="0"/>
              <a:t>(hands make circle for sun in the sky)</a:t>
            </a:r>
            <a:endParaRPr lang="en-AU" dirty="0"/>
          </a:p>
          <a:p>
            <a:r>
              <a:rPr lang="en-AU" sz="2400" b="1" dirty="0"/>
              <a:t>On the back of a crocodile. </a:t>
            </a:r>
            <a:r>
              <a:rPr lang="en-AU" i="1" dirty="0"/>
              <a:t>(pat your own back, then use arms for crocodile jaws)</a:t>
            </a:r>
            <a:endParaRPr lang="en-AU" dirty="0"/>
          </a:p>
          <a:p>
            <a:r>
              <a:rPr lang="en-AU" sz="2400" b="1" dirty="0"/>
              <a:t>You </a:t>
            </a:r>
            <a:r>
              <a:rPr lang="en-AU" sz="2400" b="1" dirty="0" smtClean="0"/>
              <a:t>see, </a:t>
            </a:r>
            <a:r>
              <a:rPr lang="en-AU" sz="2400" b="1" dirty="0"/>
              <a:t>said she, </a:t>
            </a:r>
            <a:r>
              <a:rPr lang="en-AU" i="1" dirty="0"/>
              <a:t>(point for ‘you’, then to your eyes for ‘see’, draw shapely woman for ‘she’)</a:t>
            </a:r>
            <a:endParaRPr lang="en-AU" dirty="0"/>
          </a:p>
          <a:p>
            <a:r>
              <a:rPr lang="en-AU" sz="2400" b="1" dirty="0"/>
              <a:t>He's as tame as tame can be, </a:t>
            </a:r>
            <a:r>
              <a:rPr lang="en-AU" i="1" dirty="0"/>
              <a:t>(stroke back of hand and arm)</a:t>
            </a:r>
            <a:endParaRPr lang="en-AU" dirty="0"/>
          </a:p>
          <a:p>
            <a:r>
              <a:rPr lang="en-AU" sz="2400" b="1" dirty="0"/>
              <a:t>I'll ride him down the Nile. </a:t>
            </a:r>
            <a:r>
              <a:rPr lang="en-AU" i="1" dirty="0"/>
              <a:t>(riding action like horse)</a:t>
            </a:r>
            <a:endParaRPr lang="en-AU" dirty="0"/>
          </a:p>
          <a:p>
            <a:r>
              <a:rPr lang="en-AU" dirty="0"/>
              <a:t/>
            </a:r>
            <a:br>
              <a:rPr lang="en-AU" dirty="0"/>
            </a:br>
            <a:r>
              <a:rPr lang="en-AU" sz="2400" b="1" dirty="0"/>
              <a:t>The crock winked his eye </a:t>
            </a:r>
            <a:r>
              <a:rPr lang="en-AU" i="1" dirty="0"/>
              <a:t>(croc jaws with arms, then point to eye and wink)</a:t>
            </a:r>
            <a:endParaRPr lang="en-AU" dirty="0"/>
          </a:p>
          <a:p>
            <a:r>
              <a:rPr lang="en-AU" sz="2400" b="1" dirty="0"/>
              <a:t>As the lady waved goodbye,</a:t>
            </a:r>
            <a:r>
              <a:rPr lang="en-AU" i="1" dirty="0"/>
              <a:t> (wave goodbye)</a:t>
            </a:r>
            <a:endParaRPr lang="en-AU" dirty="0"/>
          </a:p>
          <a:p>
            <a:r>
              <a:rPr lang="en-AU" sz="2400" b="1" dirty="0"/>
              <a:t>Wearing a great big smile. </a:t>
            </a:r>
            <a:r>
              <a:rPr lang="en-AU" i="1" dirty="0"/>
              <a:t>(draw oversized smile on your face)</a:t>
            </a:r>
            <a:endParaRPr lang="en-AU" dirty="0"/>
          </a:p>
          <a:p>
            <a:r>
              <a:rPr lang="en-AU" sz="2400" b="1" dirty="0"/>
              <a:t>But at the end of the ride </a:t>
            </a:r>
            <a:r>
              <a:rPr lang="en-AU" i="1" dirty="0"/>
              <a:t>(pat bottom for ‘end’, riding motion for ‘ride’)</a:t>
            </a:r>
            <a:endParaRPr lang="en-AU" dirty="0"/>
          </a:p>
          <a:p>
            <a:r>
              <a:rPr lang="en-AU" sz="2400" b="1" dirty="0"/>
              <a:t>The lady was inside </a:t>
            </a:r>
            <a:r>
              <a:rPr lang="en-AU" i="1" dirty="0"/>
              <a:t>(lady shape then pat tummy)</a:t>
            </a:r>
            <a:endParaRPr lang="en-AU" dirty="0"/>
          </a:p>
          <a:p>
            <a:r>
              <a:rPr lang="en-AU" sz="2400" b="1" dirty="0"/>
              <a:t>And the smile was on the crocodile! </a:t>
            </a:r>
            <a:r>
              <a:rPr lang="en-AU" i="1" dirty="0"/>
              <a:t>(draw smile, then arms for crocodile jaws)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57775"/>
            <a:ext cx="25812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5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 Top of Spaghetti</a:t>
            </a:r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05600" cy="494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4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Fruit Salad</a:t>
            </a:r>
            <a:endParaRPr lang="en-A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44913"/>
            <a:ext cx="6019800" cy="616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3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"/>
            <a:ext cx="8229600" cy="1143000"/>
          </a:xfrm>
        </p:spPr>
        <p:txBody>
          <a:bodyPr>
            <a:normAutofit/>
          </a:bodyPr>
          <a:lstStyle/>
          <a:p>
            <a:r>
              <a:rPr lang="en-AU" sz="5400" dirty="0" smtClean="0"/>
              <a:t>There was an old lady</a:t>
            </a:r>
            <a:endParaRPr lang="en-AU" sz="5400" dirty="0"/>
          </a:p>
        </p:txBody>
      </p:sp>
      <p:pic>
        <p:nvPicPr>
          <p:cNvPr id="3" name="Picture 2" descr="C:\Users\Ruth\AppData\Local\Microsoft\Windows\Temporary Internet Files\Content.IE5\Z3G7OUYG\MC900438021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" y="1445895"/>
            <a:ext cx="1016635" cy="1059180"/>
          </a:xfrm>
          <a:prstGeom prst="ellipse">
            <a:avLst/>
          </a:prstGeom>
          <a:solidFill>
            <a:schemeClr val="bg2"/>
          </a:solidFill>
        </p:spPr>
      </p:pic>
      <p:pic>
        <p:nvPicPr>
          <p:cNvPr id="5" name="Picture 4" descr="C:\Users\Ruth\AppData\Local\Microsoft\Windows\Temporary Internet Files\Content.IE5\UF9JOU0N\MC900436398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57" y="1451610"/>
            <a:ext cx="1444625" cy="1529715"/>
          </a:xfrm>
          <a:prstGeom prst="ellipse">
            <a:avLst/>
          </a:prstGeom>
          <a:solidFill>
            <a:schemeClr val="bg2"/>
          </a:solidFill>
        </p:spPr>
      </p:pic>
      <p:pic>
        <p:nvPicPr>
          <p:cNvPr id="6" name="Picture 5" descr="C:\Users\Ruth\AppData\Local\Microsoft\Windows\Temporary Internet Files\Content.IE5\JDBONU1Z\MC90026981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1670685"/>
            <a:ext cx="1546860" cy="1904999"/>
          </a:xfrm>
          <a:prstGeom prst="rect">
            <a:avLst/>
          </a:prstGeom>
          <a:noFill/>
        </p:spPr>
      </p:pic>
      <p:pic>
        <p:nvPicPr>
          <p:cNvPr id="7" name="Picture 6" descr="C:\Users\Ruth\AppData\Local\Microsoft\Windows\Temporary Internet Files\Content.IE5\ZI74OX90\MC900436255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1140"/>
            <a:ext cx="1997392" cy="2034540"/>
          </a:xfrm>
          <a:prstGeom prst="rect">
            <a:avLst/>
          </a:prstGeom>
          <a:noFill/>
        </p:spPr>
      </p:pic>
      <p:pic>
        <p:nvPicPr>
          <p:cNvPr id="8" name="Picture 7" descr="C:\Users\Ruth\AppData\Local\Microsoft\Windows\Temporary Internet Files\Content.IE5\JDBONU1Z\MC900435446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" y="2758441"/>
            <a:ext cx="1771650" cy="1676400"/>
          </a:xfrm>
          <a:prstGeom prst="rect">
            <a:avLst/>
          </a:prstGeom>
          <a:noFill/>
        </p:spPr>
      </p:pic>
      <p:pic>
        <p:nvPicPr>
          <p:cNvPr id="9" name="Picture 8" descr="C:\Users\Ruth\AppData\Local\Microsoft\Windows\Temporary Internet Files\Content.IE5\NIA2V004\MC900324474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4648200"/>
            <a:ext cx="2221230" cy="1848485"/>
          </a:xfrm>
          <a:prstGeom prst="rect">
            <a:avLst/>
          </a:prstGeom>
          <a:noFill/>
        </p:spPr>
      </p:pic>
      <p:pic>
        <p:nvPicPr>
          <p:cNvPr id="10" name="Picture 9" descr="C:\Users\Ruth\AppData\Local\Microsoft\Windows\Temporary Internet Files\Content.IE5\IDQYU5JW\MC900013232[1].wm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70" y="4343400"/>
            <a:ext cx="2807970" cy="1934845"/>
          </a:xfrm>
          <a:prstGeom prst="rect">
            <a:avLst/>
          </a:prstGeom>
          <a:noFill/>
        </p:spPr>
      </p:pic>
      <p:pic>
        <p:nvPicPr>
          <p:cNvPr id="11" name="Picture 10" descr="C:\Users\Ruth\AppData\Local\Microsoft\Windows\Temporary Internet Files\Content.IE5\NIA2V004\MP900443554[1]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75684"/>
            <a:ext cx="2667000" cy="3129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08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72" y="304800"/>
            <a:ext cx="5960257" cy="639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4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There’s a Hole in my Bucket</a:t>
            </a:r>
            <a:endParaRPr lang="en-A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9" y="1532904"/>
            <a:ext cx="7624762" cy="49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1180"/>
            <a:ext cx="8915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/>
              <a:t>Henry: </a:t>
            </a:r>
            <a:r>
              <a:rPr lang="en-AU" sz="2000" b="1" dirty="0">
                <a:solidFill>
                  <a:srgbClr val="0070C0"/>
                </a:solidFill>
              </a:rPr>
              <a:t>There's a hole in my bucket dear Liza, dear Liza </a:t>
            </a:r>
          </a:p>
          <a:p>
            <a:r>
              <a:rPr lang="en-AU" sz="2000" b="1" dirty="0" smtClean="0">
                <a:solidFill>
                  <a:srgbClr val="0070C0"/>
                </a:solidFill>
              </a:rPr>
              <a:t>	There's </a:t>
            </a:r>
            <a:r>
              <a:rPr lang="en-AU" sz="2000" b="1" dirty="0">
                <a:solidFill>
                  <a:srgbClr val="0070C0"/>
                </a:solidFill>
              </a:rPr>
              <a:t>a hole in my bucket dear Liza, a hole</a:t>
            </a:r>
            <a:r>
              <a:rPr lang="en-AU" sz="2000" b="1" dirty="0" smtClean="0">
                <a:solidFill>
                  <a:srgbClr val="0070C0"/>
                </a:solidFill>
              </a:rPr>
              <a:t>.</a:t>
            </a:r>
            <a:r>
              <a:rPr lang="en-AU" sz="2000" b="1" dirty="0"/>
              <a:t/>
            </a:r>
            <a:br>
              <a:rPr lang="en-AU" sz="2000" b="1" dirty="0"/>
            </a:br>
            <a:r>
              <a:rPr lang="en-AU" sz="2000" b="1" dirty="0" smtClean="0"/>
              <a:t>			Liza</a:t>
            </a:r>
            <a:r>
              <a:rPr lang="en-AU" sz="2000" b="1" dirty="0"/>
              <a:t>: </a:t>
            </a:r>
            <a:r>
              <a:rPr lang="en-AU" sz="2000" b="1" dirty="0">
                <a:solidFill>
                  <a:srgbClr val="FF0000"/>
                </a:solidFill>
              </a:rPr>
              <a:t>Well, fix it dear Henry, dear Henry, dear Henry, </a:t>
            </a:r>
          </a:p>
          <a:p>
            <a:r>
              <a:rPr lang="en-AU" sz="2000" b="1" dirty="0" smtClean="0">
                <a:solidFill>
                  <a:srgbClr val="FF0000"/>
                </a:solidFill>
              </a:rPr>
              <a:t>				Well</a:t>
            </a:r>
            <a:r>
              <a:rPr lang="en-AU" sz="2000" b="1" dirty="0">
                <a:solidFill>
                  <a:srgbClr val="FF0000"/>
                </a:solidFill>
              </a:rPr>
              <a:t>, fix it dear Henry, dear Henry, fix it.</a:t>
            </a:r>
          </a:p>
          <a:p>
            <a:r>
              <a:rPr lang="en-AU" sz="2000" b="1" dirty="0"/>
              <a:t>Henry: </a:t>
            </a:r>
            <a:r>
              <a:rPr lang="en-AU" sz="2000" b="1" dirty="0">
                <a:solidFill>
                  <a:srgbClr val="0070C0"/>
                </a:solidFill>
              </a:rPr>
              <a:t>With what shall I fix </a:t>
            </a:r>
            <a:r>
              <a:rPr lang="en-AU" sz="2000" b="1" dirty="0" smtClean="0">
                <a:solidFill>
                  <a:srgbClr val="0070C0"/>
                </a:solidFill>
              </a:rPr>
              <a:t>it? </a:t>
            </a:r>
            <a:r>
              <a:rPr lang="en-AU" sz="2000" b="1" dirty="0">
                <a:solidFill>
                  <a:srgbClr val="0070C0"/>
                </a:solidFill>
              </a:rPr>
              <a:t>... </a:t>
            </a:r>
          </a:p>
          <a:p>
            <a:r>
              <a:rPr lang="en-AU" sz="2000" b="1" dirty="0" smtClean="0"/>
              <a:t>			Liza</a:t>
            </a:r>
            <a:r>
              <a:rPr lang="en-AU" sz="2000" b="1" dirty="0"/>
              <a:t>: </a:t>
            </a:r>
            <a:r>
              <a:rPr lang="en-AU" sz="2000" b="1" dirty="0">
                <a:solidFill>
                  <a:srgbClr val="FF0000"/>
                </a:solidFill>
              </a:rPr>
              <a:t>With a straw dear Henry ... </a:t>
            </a:r>
          </a:p>
          <a:p>
            <a:r>
              <a:rPr lang="en-AU" sz="2000" b="1" dirty="0"/>
              <a:t>Henry: </a:t>
            </a:r>
            <a:r>
              <a:rPr lang="en-AU" sz="2000" b="1" dirty="0">
                <a:solidFill>
                  <a:srgbClr val="0070C0"/>
                </a:solidFill>
              </a:rPr>
              <a:t>The straw is too long </a:t>
            </a:r>
            <a:r>
              <a:rPr lang="en-AU" sz="2000" b="1" dirty="0"/>
              <a:t>... </a:t>
            </a:r>
          </a:p>
          <a:p>
            <a:r>
              <a:rPr lang="en-AU" sz="2000" b="1" dirty="0" smtClean="0"/>
              <a:t>			Liza</a:t>
            </a:r>
            <a:r>
              <a:rPr lang="en-AU" sz="2000" b="1" dirty="0"/>
              <a:t>: </a:t>
            </a:r>
            <a:r>
              <a:rPr lang="en-AU" sz="2000" b="1" dirty="0">
                <a:solidFill>
                  <a:srgbClr val="FF0000"/>
                </a:solidFill>
              </a:rPr>
              <a:t>Well, cut it dear Henry ... </a:t>
            </a:r>
          </a:p>
          <a:p>
            <a:r>
              <a:rPr lang="en-AU" sz="2000" b="1" dirty="0"/>
              <a:t>Henry: </a:t>
            </a:r>
            <a:r>
              <a:rPr lang="en-AU" sz="2000" b="1" dirty="0">
                <a:solidFill>
                  <a:srgbClr val="0070C0"/>
                </a:solidFill>
              </a:rPr>
              <a:t>With what shall I cut </a:t>
            </a:r>
            <a:r>
              <a:rPr lang="en-AU" sz="2000" b="1" dirty="0" smtClean="0">
                <a:solidFill>
                  <a:srgbClr val="0070C0"/>
                </a:solidFill>
              </a:rPr>
              <a:t>it? </a:t>
            </a:r>
            <a:r>
              <a:rPr lang="en-AU" sz="2000" b="1" dirty="0"/>
              <a:t>... </a:t>
            </a:r>
          </a:p>
          <a:p>
            <a:r>
              <a:rPr lang="en-AU" sz="2000" b="1" dirty="0" smtClean="0"/>
              <a:t>			Liza</a:t>
            </a:r>
            <a:r>
              <a:rPr lang="en-AU" sz="2000" b="1" dirty="0"/>
              <a:t>: </a:t>
            </a:r>
            <a:r>
              <a:rPr lang="en-AU" sz="2000" b="1" dirty="0">
                <a:solidFill>
                  <a:srgbClr val="FF0000"/>
                </a:solidFill>
              </a:rPr>
              <a:t>With an axe dear Henry ... </a:t>
            </a:r>
          </a:p>
          <a:p>
            <a:r>
              <a:rPr lang="en-AU" sz="2000" b="1" dirty="0"/>
              <a:t>Henry: </a:t>
            </a:r>
            <a:r>
              <a:rPr lang="en-AU" sz="2000" b="1" dirty="0">
                <a:solidFill>
                  <a:srgbClr val="0070C0"/>
                </a:solidFill>
              </a:rPr>
              <a:t>The axe is too dull dear Liza </a:t>
            </a:r>
            <a:r>
              <a:rPr lang="en-AU" sz="2000" b="1" dirty="0"/>
              <a:t>... </a:t>
            </a:r>
          </a:p>
          <a:p>
            <a:r>
              <a:rPr lang="en-AU" sz="2000" b="1" dirty="0" smtClean="0"/>
              <a:t>			Liza</a:t>
            </a:r>
            <a:r>
              <a:rPr lang="en-AU" sz="2000" b="1" dirty="0"/>
              <a:t>: </a:t>
            </a:r>
            <a:r>
              <a:rPr lang="en-AU" sz="2000" b="1" dirty="0">
                <a:solidFill>
                  <a:srgbClr val="FF0000"/>
                </a:solidFill>
              </a:rPr>
              <a:t>Well, sharpen it dear Henry ... </a:t>
            </a:r>
          </a:p>
          <a:p>
            <a:r>
              <a:rPr lang="en-AU" sz="2000" b="1" dirty="0"/>
              <a:t>Henry: </a:t>
            </a:r>
            <a:r>
              <a:rPr lang="en-AU" sz="2000" b="1" dirty="0">
                <a:solidFill>
                  <a:srgbClr val="0070C0"/>
                </a:solidFill>
              </a:rPr>
              <a:t>With what shall I sharpen </a:t>
            </a:r>
            <a:r>
              <a:rPr lang="en-AU" sz="2000" b="1" dirty="0" smtClean="0">
                <a:solidFill>
                  <a:srgbClr val="0070C0"/>
                </a:solidFill>
              </a:rPr>
              <a:t>it? </a:t>
            </a:r>
            <a:r>
              <a:rPr lang="en-AU" sz="2000" b="1" dirty="0"/>
              <a:t>... </a:t>
            </a:r>
          </a:p>
          <a:p>
            <a:r>
              <a:rPr lang="en-AU" sz="2000" b="1" dirty="0" smtClean="0"/>
              <a:t>			Liza</a:t>
            </a:r>
            <a:r>
              <a:rPr lang="en-AU" sz="2000" b="1" dirty="0"/>
              <a:t>: </a:t>
            </a:r>
            <a:r>
              <a:rPr lang="en-AU" sz="2000" b="1" dirty="0">
                <a:solidFill>
                  <a:srgbClr val="FF0000"/>
                </a:solidFill>
              </a:rPr>
              <a:t>With a stone dear Henry ... </a:t>
            </a:r>
          </a:p>
          <a:p>
            <a:r>
              <a:rPr lang="en-AU" sz="2000" b="1" dirty="0"/>
              <a:t>Henry: </a:t>
            </a:r>
            <a:r>
              <a:rPr lang="en-AU" sz="2000" b="1" dirty="0">
                <a:solidFill>
                  <a:srgbClr val="0070C0"/>
                </a:solidFill>
              </a:rPr>
              <a:t>The stone is too dry dear Liza </a:t>
            </a:r>
            <a:r>
              <a:rPr lang="en-AU" sz="2000" b="1" dirty="0"/>
              <a:t>... </a:t>
            </a:r>
          </a:p>
          <a:p>
            <a:r>
              <a:rPr lang="en-AU" sz="2000" b="1" dirty="0" smtClean="0"/>
              <a:t>			Liza</a:t>
            </a:r>
            <a:r>
              <a:rPr lang="en-AU" sz="2000" b="1" dirty="0"/>
              <a:t>: </a:t>
            </a:r>
            <a:r>
              <a:rPr lang="en-AU" sz="2000" b="1" dirty="0">
                <a:solidFill>
                  <a:srgbClr val="FF0000"/>
                </a:solidFill>
              </a:rPr>
              <a:t>Well, wet it dear Henry ... </a:t>
            </a:r>
          </a:p>
          <a:p>
            <a:r>
              <a:rPr lang="en-AU" sz="2000" b="1" dirty="0"/>
              <a:t>Henry: </a:t>
            </a:r>
            <a:r>
              <a:rPr lang="en-AU" sz="2000" b="1" dirty="0">
                <a:solidFill>
                  <a:srgbClr val="0070C0"/>
                </a:solidFill>
              </a:rPr>
              <a:t>With what shall I wet </a:t>
            </a:r>
            <a:r>
              <a:rPr lang="en-AU" sz="2000" b="1" dirty="0" smtClean="0">
                <a:solidFill>
                  <a:srgbClr val="0070C0"/>
                </a:solidFill>
              </a:rPr>
              <a:t>it? </a:t>
            </a:r>
            <a:r>
              <a:rPr lang="en-AU" sz="2000" b="1" dirty="0"/>
              <a:t>... </a:t>
            </a:r>
          </a:p>
          <a:p>
            <a:r>
              <a:rPr lang="en-AU" sz="2000" b="1" dirty="0" smtClean="0"/>
              <a:t>			Liza</a:t>
            </a:r>
            <a:r>
              <a:rPr lang="en-AU" sz="2000" b="1" dirty="0"/>
              <a:t>: </a:t>
            </a:r>
            <a:r>
              <a:rPr lang="en-AU" sz="2000" b="1" dirty="0">
                <a:solidFill>
                  <a:srgbClr val="FF0000"/>
                </a:solidFill>
              </a:rPr>
              <a:t>With water dear Henry ... </a:t>
            </a:r>
          </a:p>
          <a:p>
            <a:r>
              <a:rPr lang="en-AU" sz="2000" b="1" dirty="0"/>
              <a:t>Henry: </a:t>
            </a:r>
            <a:r>
              <a:rPr lang="en-AU" sz="2000" b="1" dirty="0">
                <a:solidFill>
                  <a:srgbClr val="0070C0"/>
                </a:solidFill>
              </a:rPr>
              <a:t>In what shall I fetch </a:t>
            </a:r>
            <a:r>
              <a:rPr lang="en-AU" sz="2000" b="1" dirty="0" smtClean="0">
                <a:solidFill>
                  <a:srgbClr val="0070C0"/>
                </a:solidFill>
              </a:rPr>
              <a:t>it? </a:t>
            </a:r>
            <a:r>
              <a:rPr lang="en-AU" sz="2000" b="1" dirty="0"/>
              <a:t>... </a:t>
            </a:r>
          </a:p>
          <a:p>
            <a:r>
              <a:rPr lang="en-AU" sz="2000" b="1" dirty="0" smtClean="0"/>
              <a:t>			Liza</a:t>
            </a:r>
            <a:r>
              <a:rPr lang="en-AU" sz="2000" b="1" dirty="0"/>
              <a:t>: </a:t>
            </a:r>
            <a:r>
              <a:rPr lang="en-AU" sz="2000" b="1" dirty="0">
                <a:solidFill>
                  <a:srgbClr val="FF0000"/>
                </a:solidFill>
              </a:rPr>
              <a:t>In a bucket dear Henry ... </a:t>
            </a:r>
          </a:p>
          <a:p>
            <a:r>
              <a:rPr lang="en-AU" sz="2000" b="1" dirty="0"/>
              <a:t>Henry: </a:t>
            </a:r>
            <a:r>
              <a:rPr lang="en-AU" sz="2000" b="1" dirty="0">
                <a:solidFill>
                  <a:srgbClr val="0070C0"/>
                </a:solidFill>
              </a:rPr>
              <a:t>There's a hole in my bucket, dear Liza </a:t>
            </a:r>
            <a:r>
              <a:rPr lang="en-AU" sz="20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295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 smtClean="0"/>
              <a:t>Spider on the Floor</a:t>
            </a:r>
            <a:endParaRPr lang="en-AU" sz="6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3398"/>
            <a:ext cx="6553200" cy="487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2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118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There's a spider on the floor, on the floor.</a:t>
            </a:r>
            <a:br>
              <a:rPr lang="en-AU" sz="2400" b="1" dirty="0"/>
            </a:br>
            <a:r>
              <a:rPr lang="en-AU" sz="2400" b="1" dirty="0"/>
              <a:t>There's a spider on the floor, on the floor. </a:t>
            </a:r>
            <a:br>
              <a:rPr lang="en-AU" sz="2400" b="1" dirty="0"/>
            </a:br>
            <a:r>
              <a:rPr lang="en-AU" sz="2400" b="1" dirty="0"/>
              <a:t>Who could ask for anything more than a spider on the floor.</a:t>
            </a:r>
            <a:br>
              <a:rPr lang="en-AU" sz="2400" b="1" dirty="0"/>
            </a:br>
            <a:r>
              <a:rPr lang="en-AU" sz="2400" b="1" dirty="0"/>
              <a:t>There's a spider on the floor, on the floor. </a:t>
            </a:r>
            <a:br>
              <a:rPr lang="en-AU" sz="2400" b="1" dirty="0"/>
            </a:br>
            <a:r>
              <a:rPr lang="en-AU" sz="1000" b="1" dirty="0" smtClean="0"/>
              <a:t> </a:t>
            </a: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>
                <a:solidFill>
                  <a:srgbClr val="C00000"/>
                </a:solidFill>
              </a:rPr>
              <a:t>Now the spider's on my leg, on my leg. ...</a:t>
            </a:r>
            <a:br>
              <a:rPr lang="en-AU" sz="2400" b="1" dirty="0">
                <a:solidFill>
                  <a:srgbClr val="C00000"/>
                </a:solidFill>
              </a:rPr>
            </a:br>
            <a:r>
              <a:rPr lang="en-AU" sz="2400" b="1" dirty="0">
                <a:solidFill>
                  <a:srgbClr val="C00000"/>
                </a:solidFill>
              </a:rPr>
              <a:t>Oh, I wish I had some Raid for this spider on my leg! ...</a:t>
            </a: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1000" b="1" dirty="0" smtClean="0"/>
              <a:t> </a:t>
            </a: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>
                <a:solidFill>
                  <a:schemeClr val="tx2">
                    <a:lumMod val="75000"/>
                  </a:schemeClr>
                </a:solidFill>
              </a:rPr>
              <a:t>Now the spider's on my chest, on my chest! ...</a:t>
            </a:r>
            <a:br>
              <a:rPr lang="en-A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AU" sz="2400" b="1" dirty="0">
                <a:solidFill>
                  <a:schemeClr val="tx2">
                    <a:lumMod val="75000"/>
                  </a:schemeClr>
                </a:solidFill>
              </a:rPr>
              <a:t>Oh, I'd squish him in my vest, if it didn't make a mess! ...</a:t>
            </a: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1000" b="1" dirty="0" smtClean="0"/>
              <a:t> </a:t>
            </a: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>
                <a:solidFill>
                  <a:srgbClr val="00B050"/>
                </a:solidFill>
              </a:rPr>
              <a:t>Now the spider's on my neck, on my neck! ...</a:t>
            </a:r>
            <a:br>
              <a:rPr lang="en-AU" sz="2400" b="1" dirty="0">
                <a:solidFill>
                  <a:srgbClr val="00B050"/>
                </a:solidFill>
              </a:rPr>
            </a:br>
            <a:r>
              <a:rPr lang="en-AU" sz="2400" b="1" dirty="0">
                <a:solidFill>
                  <a:srgbClr val="00B050"/>
                </a:solidFill>
              </a:rPr>
              <a:t>Oh, I'm </a:t>
            </a:r>
            <a:r>
              <a:rPr lang="en-AU" sz="2400" b="1" dirty="0" err="1">
                <a:solidFill>
                  <a:srgbClr val="00B050"/>
                </a:solidFill>
              </a:rPr>
              <a:t>gonna</a:t>
            </a:r>
            <a:r>
              <a:rPr lang="en-AU" sz="2400" b="1" dirty="0">
                <a:solidFill>
                  <a:srgbClr val="00B050"/>
                </a:solidFill>
              </a:rPr>
              <a:t> be a wreck, I've got a spider on my neck! ...</a:t>
            </a: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1000" b="1" dirty="0" smtClean="0"/>
              <a:t> </a:t>
            </a: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>
                <a:solidFill>
                  <a:srgbClr val="7030A0"/>
                </a:solidFill>
              </a:rPr>
              <a:t>Now the spider's on my face, on my face! ...</a:t>
            </a:r>
            <a:br>
              <a:rPr lang="en-AU" sz="2400" b="1" dirty="0">
                <a:solidFill>
                  <a:srgbClr val="7030A0"/>
                </a:solidFill>
              </a:rPr>
            </a:br>
            <a:r>
              <a:rPr lang="en-AU" sz="2400" b="1" dirty="0">
                <a:solidFill>
                  <a:srgbClr val="7030A0"/>
                </a:solidFill>
              </a:rPr>
              <a:t>Oh, what a big disgrace, I've got a spider on my face! ...</a:t>
            </a: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1000" b="1" dirty="0" smtClean="0"/>
              <a:t> </a:t>
            </a: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Now the spider's on my head, on my head! ...</a:t>
            </a:r>
            <a:b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Oh, I wish that he were dead. I've got a spider on my head! ...</a:t>
            </a: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1000" b="1" dirty="0" smtClean="0"/>
              <a:t> </a:t>
            </a: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i="1" dirty="0"/>
              <a:t>SPOKEN: </a:t>
            </a:r>
            <a:r>
              <a:rPr lang="en-AU" sz="2400" b="1" dirty="0"/>
              <a:t>"But he jumped off.... " </a:t>
            </a:r>
          </a:p>
        </p:txBody>
      </p:sp>
    </p:spTree>
    <p:extLst>
      <p:ext uri="{BB962C8B-B14F-4D97-AF65-F5344CB8AC3E}">
        <p14:creationId xmlns:p14="http://schemas.microsoft.com/office/powerpoint/2010/main" val="12972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She’ll be Coming Round the Mountain</a:t>
            </a:r>
            <a:endParaRPr lang="en-A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356360"/>
            <a:ext cx="8763000" cy="533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1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51235"/>
            <a:ext cx="88392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She'll be </a:t>
            </a:r>
            <a:r>
              <a:rPr lang="en-AU" b="1" dirty="0" err="1"/>
              <a:t>comin</a:t>
            </a:r>
            <a:r>
              <a:rPr lang="en-AU" b="1" dirty="0"/>
              <a:t>' 'round the mountain when she comes</a:t>
            </a:r>
            <a:r>
              <a:rPr lang="en-AU" dirty="0"/>
              <a:t>. </a:t>
            </a:r>
            <a:r>
              <a:rPr lang="en-AU" i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AU" i="1" dirty="0" err="1">
                <a:solidFill>
                  <a:schemeClr val="accent6">
                    <a:lumMod val="75000"/>
                  </a:schemeClr>
                </a:solidFill>
              </a:rPr>
              <a:t>Whoo</a:t>
            </a:r>
            <a:r>
              <a:rPr lang="en-AU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AU" i="1" dirty="0" err="1">
                <a:solidFill>
                  <a:schemeClr val="accent6">
                    <a:lumMod val="75000"/>
                  </a:schemeClr>
                </a:solidFill>
              </a:rPr>
              <a:t>whoo</a:t>
            </a:r>
            <a:r>
              <a:rPr lang="en-AU" i="1" dirty="0">
                <a:solidFill>
                  <a:schemeClr val="accent6">
                    <a:lumMod val="75000"/>
                  </a:schemeClr>
                </a:solidFill>
              </a:rPr>
              <a:t>!)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AU" b="1" dirty="0"/>
              <a:t>She'll be </a:t>
            </a:r>
            <a:r>
              <a:rPr lang="en-AU" b="1" dirty="0" err="1"/>
              <a:t>comin</a:t>
            </a:r>
            <a:r>
              <a:rPr lang="en-AU" b="1" dirty="0"/>
              <a:t>' 'round the mountain when she comes. </a:t>
            </a:r>
            <a:r>
              <a:rPr lang="en-AU" i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AU" i="1" dirty="0" err="1">
                <a:solidFill>
                  <a:schemeClr val="accent6">
                    <a:lumMod val="75000"/>
                  </a:schemeClr>
                </a:solidFill>
              </a:rPr>
              <a:t>Whoo</a:t>
            </a:r>
            <a:r>
              <a:rPr lang="en-AU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AU" i="1" dirty="0" err="1">
                <a:solidFill>
                  <a:schemeClr val="accent6">
                    <a:lumMod val="75000"/>
                  </a:schemeClr>
                </a:solidFill>
              </a:rPr>
              <a:t>whoo</a:t>
            </a:r>
            <a:r>
              <a:rPr lang="en-AU" i="1" dirty="0">
                <a:solidFill>
                  <a:schemeClr val="accent6">
                    <a:lumMod val="75000"/>
                  </a:schemeClr>
                </a:solidFill>
              </a:rPr>
              <a:t>!)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AU" b="1" dirty="0"/>
              <a:t>She'll be </a:t>
            </a:r>
            <a:r>
              <a:rPr lang="en-AU" b="1" dirty="0" err="1"/>
              <a:t>comin</a:t>
            </a:r>
            <a:r>
              <a:rPr lang="en-AU" b="1" dirty="0"/>
              <a:t>' 'round the mountain, </a:t>
            </a:r>
            <a:r>
              <a:rPr lang="en-AU" b="1" dirty="0" err="1"/>
              <a:t>comin</a:t>
            </a:r>
            <a:r>
              <a:rPr lang="en-AU" b="1" dirty="0"/>
              <a:t>' 'round the mountain </a:t>
            </a:r>
          </a:p>
          <a:p>
            <a:r>
              <a:rPr lang="en-AU" b="1" dirty="0"/>
              <a:t>She'll be </a:t>
            </a:r>
            <a:r>
              <a:rPr lang="en-AU" b="1" dirty="0" err="1"/>
              <a:t>comin</a:t>
            </a:r>
            <a:r>
              <a:rPr lang="en-AU" b="1" dirty="0"/>
              <a:t>' 'round the mountain when she comes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AU" i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AU" i="1" dirty="0" err="1">
                <a:solidFill>
                  <a:schemeClr val="accent6">
                    <a:lumMod val="75000"/>
                  </a:schemeClr>
                </a:solidFill>
              </a:rPr>
              <a:t>Whoo</a:t>
            </a:r>
            <a:r>
              <a:rPr lang="en-AU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AU" i="1" dirty="0" err="1">
                <a:solidFill>
                  <a:schemeClr val="accent6">
                    <a:lumMod val="75000"/>
                  </a:schemeClr>
                </a:solidFill>
              </a:rPr>
              <a:t>whoo</a:t>
            </a:r>
            <a:r>
              <a:rPr lang="en-AU" i="1" dirty="0" smtClean="0">
                <a:solidFill>
                  <a:schemeClr val="accent6">
                    <a:lumMod val="75000"/>
                  </a:schemeClr>
                </a:solidFill>
              </a:rPr>
              <a:t>!)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AU" sz="1000" dirty="0"/>
          </a:p>
          <a:p>
            <a:r>
              <a:rPr lang="en-AU" b="1" dirty="0"/>
              <a:t>She'll be driving six white horses, when she comes </a:t>
            </a:r>
            <a:r>
              <a:rPr lang="en-AU" i="1" dirty="0">
                <a:solidFill>
                  <a:srgbClr val="0070C0"/>
                </a:solidFill>
              </a:rPr>
              <a:t>(Whoa, back!)</a:t>
            </a:r>
            <a:r>
              <a:rPr lang="en-AU" dirty="0">
                <a:solidFill>
                  <a:srgbClr val="0070C0"/>
                </a:solidFill>
              </a:rPr>
              <a:t> </a:t>
            </a:r>
            <a:r>
              <a:rPr lang="en-AU" dirty="0"/>
              <a:t>. . .</a:t>
            </a:r>
          </a:p>
          <a:p>
            <a:r>
              <a:rPr lang="en-AU" b="1" dirty="0" smtClean="0"/>
              <a:t>She'll </a:t>
            </a:r>
            <a:r>
              <a:rPr lang="en-AU" b="1" dirty="0"/>
              <a:t>be driving six white horses, when she comes </a:t>
            </a:r>
            <a:r>
              <a:rPr lang="en-AU" i="1" dirty="0"/>
              <a:t>(</a:t>
            </a:r>
            <a:r>
              <a:rPr lang="en-AU" i="1" dirty="0">
                <a:solidFill>
                  <a:srgbClr val="0070C0"/>
                </a:solidFill>
              </a:rPr>
              <a:t>Whoa, back! </a:t>
            </a:r>
            <a:r>
              <a:rPr lang="en-AU" i="1" dirty="0" err="1">
                <a:solidFill>
                  <a:schemeClr val="accent6">
                    <a:lumMod val="75000"/>
                  </a:schemeClr>
                </a:solidFill>
              </a:rPr>
              <a:t>Whoo</a:t>
            </a:r>
            <a:r>
              <a:rPr lang="en-AU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AU" i="1" dirty="0" err="1">
                <a:solidFill>
                  <a:schemeClr val="accent6">
                    <a:lumMod val="75000"/>
                  </a:schemeClr>
                </a:solidFill>
              </a:rPr>
              <a:t>Whoo</a:t>
            </a:r>
            <a:r>
              <a:rPr lang="en-AU" i="1" dirty="0" smtClean="0">
                <a:solidFill>
                  <a:schemeClr val="accent6">
                    <a:lumMod val="75000"/>
                  </a:schemeClr>
                </a:solidFill>
              </a:rPr>
              <a:t>!)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AU" sz="1000" dirty="0"/>
          </a:p>
          <a:p>
            <a:r>
              <a:rPr lang="en-AU" b="1" dirty="0"/>
              <a:t>Oh, we'll all go out to meet her when she comes </a:t>
            </a:r>
            <a:r>
              <a:rPr lang="en-AU" i="1" dirty="0">
                <a:solidFill>
                  <a:srgbClr val="00B050"/>
                </a:solidFill>
              </a:rPr>
              <a:t>(Hi babe!) </a:t>
            </a:r>
            <a:r>
              <a:rPr lang="en-AU" i="1" dirty="0"/>
              <a:t>. . </a:t>
            </a:r>
            <a:r>
              <a:rPr lang="en-AU" i="1" dirty="0" smtClean="0"/>
              <a:t>.</a:t>
            </a:r>
            <a:endParaRPr lang="en-AU" dirty="0"/>
          </a:p>
          <a:p>
            <a:endParaRPr lang="en-AU" sz="1000" dirty="0"/>
          </a:p>
          <a:p>
            <a:r>
              <a:rPr lang="en-AU" b="1" dirty="0"/>
              <a:t>She'll be wearing silk pyjamas when she comes </a:t>
            </a:r>
            <a:r>
              <a:rPr lang="en-AU" i="1" dirty="0">
                <a:solidFill>
                  <a:srgbClr val="FF0000"/>
                </a:solidFill>
              </a:rPr>
              <a:t>[Wolf whistle] </a:t>
            </a:r>
            <a:r>
              <a:rPr lang="en-AU" i="1" dirty="0"/>
              <a:t>.</a:t>
            </a:r>
            <a:r>
              <a:rPr lang="en-AU" dirty="0"/>
              <a:t> . </a:t>
            </a:r>
            <a:r>
              <a:rPr lang="en-AU" dirty="0" smtClean="0"/>
              <a:t>.</a:t>
            </a:r>
          </a:p>
          <a:p>
            <a:endParaRPr lang="en-AU" sz="1000" dirty="0"/>
          </a:p>
          <a:p>
            <a:r>
              <a:rPr lang="en-AU" b="1" dirty="0"/>
              <a:t>And, we'll wear our bright red woollies when she comes </a:t>
            </a:r>
            <a:r>
              <a:rPr lang="en-AU" i="1" dirty="0">
                <a:solidFill>
                  <a:srgbClr val="C00000"/>
                </a:solidFill>
              </a:rPr>
              <a:t>(Scratch, scratch!)</a:t>
            </a:r>
            <a:r>
              <a:rPr lang="en-AU" dirty="0">
                <a:solidFill>
                  <a:srgbClr val="C00000"/>
                </a:solidFill>
              </a:rPr>
              <a:t> </a:t>
            </a:r>
            <a:r>
              <a:rPr lang="en-AU" dirty="0"/>
              <a:t>. . </a:t>
            </a:r>
            <a:r>
              <a:rPr lang="en-AU" dirty="0" smtClean="0"/>
              <a:t>.</a:t>
            </a:r>
          </a:p>
          <a:p>
            <a:endParaRPr lang="en-AU" sz="1000" dirty="0"/>
          </a:p>
          <a:p>
            <a:r>
              <a:rPr lang="en-AU" b="1" dirty="0"/>
              <a:t>Oh, we'll kill the old red rooster, when she comes </a:t>
            </a:r>
            <a:r>
              <a:rPr lang="en-AU" i="1" dirty="0">
                <a:solidFill>
                  <a:srgbClr val="7030A0"/>
                </a:solidFill>
              </a:rPr>
              <a:t>(Hack, hack!) </a:t>
            </a:r>
            <a:r>
              <a:rPr lang="en-AU" i="1" dirty="0"/>
              <a:t>.</a:t>
            </a:r>
            <a:r>
              <a:rPr lang="en-AU" dirty="0"/>
              <a:t> . </a:t>
            </a:r>
            <a:r>
              <a:rPr lang="en-AU" dirty="0" smtClean="0"/>
              <a:t>.</a:t>
            </a:r>
          </a:p>
          <a:p>
            <a:endParaRPr lang="en-AU" sz="1000" dirty="0"/>
          </a:p>
          <a:p>
            <a:r>
              <a:rPr lang="en-AU" b="1" dirty="0"/>
              <a:t>Oh, we'll all have chicken and dumplings when she comes </a:t>
            </a:r>
            <a:r>
              <a:rPr lang="en-AU" i="1" dirty="0">
                <a:solidFill>
                  <a:srgbClr val="00B0F0"/>
                </a:solidFill>
              </a:rPr>
              <a:t>(Yum, yum! / Yuck, yuck!)</a:t>
            </a:r>
            <a:r>
              <a:rPr lang="en-AU" dirty="0">
                <a:solidFill>
                  <a:srgbClr val="00B0F0"/>
                </a:solidFill>
              </a:rPr>
              <a:t> </a:t>
            </a:r>
            <a:r>
              <a:rPr lang="en-AU" dirty="0"/>
              <a:t>. . </a:t>
            </a:r>
            <a:r>
              <a:rPr lang="en-AU" dirty="0" smtClean="0"/>
              <a:t>.</a:t>
            </a:r>
          </a:p>
          <a:p>
            <a:endParaRPr lang="en-AU" sz="1000" dirty="0"/>
          </a:p>
          <a:p>
            <a:r>
              <a:rPr lang="en-AU" b="1" dirty="0"/>
              <a:t>Oh, we'll all have indigestion when she comes </a:t>
            </a:r>
            <a:r>
              <a:rPr lang="en-AU" i="1" dirty="0">
                <a:solidFill>
                  <a:srgbClr val="FFC000"/>
                </a:solidFill>
              </a:rPr>
              <a:t>(Burp, burp!) </a:t>
            </a:r>
            <a:r>
              <a:rPr lang="en-AU" i="1" dirty="0"/>
              <a:t>. .</a:t>
            </a:r>
            <a:r>
              <a:rPr lang="en-AU" dirty="0"/>
              <a:t> </a:t>
            </a:r>
            <a:r>
              <a:rPr lang="en-AU" dirty="0" smtClean="0"/>
              <a:t>.</a:t>
            </a:r>
          </a:p>
          <a:p>
            <a:endParaRPr lang="en-AU" sz="1000" dirty="0"/>
          </a:p>
          <a:p>
            <a:r>
              <a:rPr lang="en-AU" b="1" dirty="0"/>
              <a:t>Oh, she'll have to sleep with Grandma when she comes </a:t>
            </a:r>
            <a:r>
              <a:rPr lang="en-AU" i="1" dirty="0">
                <a:solidFill>
                  <a:srgbClr val="92D050"/>
                </a:solidFill>
              </a:rPr>
              <a:t>(Snore, snore!) </a:t>
            </a:r>
            <a:r>
              <a:rPr lang="en-AU" i="1" dirty="0"/>
              <a:t>.</a:t>
            </a:r>
            <a:r>
              <a:rPr lang="en-AU" dirty="0"/>
              <a:t> . .</a:t>
            </a:r>
          </a:p>
          <a:p>
            <a:r>
              <a:rPr lang="en-AU" b="1" dirty="0"/>
              <a:t>Oh, she'll have to sleep with Grandma when she comes</a:t>
            </a:r>
            <a:r>
              <a:rPr lang="en-AU" dirty="0"/>
              <a:t> </a:t>
            </a:r>
            <a:r>
              <a:rPr lang="en-AU" i="1" dirty="0">
                <a:solidFill>
                  <a:srgbClr val="92D050"/>
                </a:solidFill>
              </a:rPr>
              <a:t>(Snore, snore!)</a:t>
            </a:r>
            <a:r>
              <a:rPr lang="en-AU" dirty="0">
                <a:solidFill>
                  <a:srgbClr val="92D050"/>
                </a:solidFill>
              </a:rPr>
              <a:t> </a:t>
            </a:r>
            <a:r>
              <a:rPr lang="en-AU" dirty="0"/>
              <a:t>. . .</a:t>
            </a:r>
          </a:p>
          <a:p>
            <a:r>
              <a:rPr lang="en-AU" b="1" dirty="0"/>
              <a:t>Oh, she'll have to sleep with Grandma, she'll have to sleep with Grandma,</a:t>
            </a:r>
          </a:p>
          <a:p>
            <a:r>
              <a:rPr lang="en-AU" b="1" dirty="0"/>
              <a:t>She'll have to sleep with Grandma when she comes </a:t>
            </a:r>
            <a:r>
              <a:rPr lang="en-AU" i="1" dirty="0"/>
              <a:t>(</a:t>
            </a:r>
            <a:r>
              <a:rPr lang="en-AU" i="1" dirty="0">
                <a:solidFill>
                  <a:srgbClr val="92D050"/>
                </a:solidFill>
              </a:rPr>
              <a:t>snore </a:t>
            </a:r>
            <a:r>
              <a:rPr lang="en-AU" i="1" dirty="0" err="1">
                <a:solidFill>
                  <a:srgbClr val="92D050"/>
                </a:solidFill>
              </a:rPr>
              <a:t>snore</a:t>
            </a:r>
            <a:r>
              <a:rPr lang="en-AU" i="1" dirty="0">
                <a:solidFill>
                  <a:srgbClr val="92D050"/>
                </a:solidFill>
              </a:rPr>
              <a:t>, </a:t>
            </a:r>
            <a:r>
              <a:rPr lang="en-AU" i="1" dirty="0">
                <a:solidFill>
                  <a:srgbClr val="FFC000"/>
                </a:solidFill>
              </a:rPr>
              <a:t>burp </a:t>
            </a:r>
            <a:r>
              <a:rPr lang="en-AU" i="1" dirty="0" err="1">
                <a:solidFill>
                  <a:srgbClr val="FFC000"/>
                </a:solidFill>
              </a:rPr>
              <a:t>burp</a:t>
            </a:r>
            <a:r>
              <a:rPr lang="en-AU" i="1" dirty="0">
                <a:solidFill>
                  <a:srgbClr val="FFC000"/>
                </a:solidFill>
              </a:rPr>
              <a:t>, </a:t>
            </a:r>
            <a:r>
              <a:rPr lang="en-AU" i="1" dirty="0">
                <a:solidFill>
                  <a:srgbClr val="00B0F0"/>
                </a:solidFill>
              </a:rPr>
              <a:t>yum </a:t>
            </a:r>
            <a:r>
              <a:rPr lang="en-AU" i="1" dirty="0" err="1">
                <a:solidFill>
                  <a:srgbClr val="00B0F0"/>
                </a:solidFill>
              </a:rPr>
              <a:t>yum</a:t>
            </a:r>
            <a:r>
              <a:rPr lang="en-AU" i="1" dirty="0">
                <a:solidFill>
                  <a:srgbClr val="00B0F0"/>
                </a:solidFill>
              </a:rPr>
              <a:t>, </a:t>
            </a:r>
            <a:r>
              <a:rPr lang="en-AU" i="1" dirty="0">
                <a:solidFill>
                  <a:srgbClr val="7030A0"/>
                </a:solidFill>
              </a:rPr>
              <a:t>hack </a:t>
            </a:r>
            <a:r>
              <a:rPr lang="en-AU" i="1" dirty="0" err="1">
                <a:solidFill>
                  <a:srgbClr val="7030A0"/>
                </a:solidFill>
              </a:rPr>
              <a:t>hack</a:t>
            </a:r>
            <a:r>
              <a:rPr lang="en-AU" i="1" dirty="0"/>
              <a:t>, </a:t>
            </a:r>
            <a:r>
              <a:rPr lang="en-AU" i="1" dirty="0">
                <a:solidFill>
                  <a:srgbClr val="C00000"/>
                </a:solidFill>
              </a:rPr>
              <a:t>scratch </a:t>
            </a:r>
            <a:r>
              <a:rPr lang="en-AU" i="1" dirty="0" err="1">
                <a:solidFill>
                  <a:srgbClr val="C00000"/>
                </a:solidFill>
              </a:rPr>
              <a:t>scratch</a:t>
            </a:r>
            <a:r>
              <a:rPr lang="en-AU" i="1" dirty="0"/>
              <a:t>, </a:t>
            </a:r>
            <a:r>
              <a:rPr lang="en-AU" i="1" dirty="0">
                <a:solidFill>
                  <a:srgbClr val="FF0000"/>
                </a:solidFill>
              </a:rPr>
              <a:t>[wolf whistle], </a:t>
            </a:r>
            <a:r>
              <a:rPr lang="en-AU" i="1" dirty="0">
                <a:solidFill>
                  <a:srgbClr val="00B050"/>
                </a:solidFill>
              </a:rPr>
              <a:t>Hi babe!, </a:t>
            </a:r>
            <a:r>
              <a:rPr lang="en-AU" i="1" dirty="0">
                <a:solidFill>
                  <a:srgbClr val="0070C0"/>
                </a:solidFill>
              </a:rPr>
              <a:t>Whoa! Back!, </a:t>
            </a:r>
            <a:r>
              <a:rPr lang="en-AU" i="1" dirty="0" err="1">
                <a:solidFill>
                  <a:schemeClr val="accent6">
                    <a:lumMod val="50000"/>
                  </a:schemeClr>
                </a:solidFill>
              </a:rPr>
              <a:t>Whoo</a:t>
            </a:r>
            <a:r>
              <a:rPr lang="en-A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AU" i="1" dirty="0" err="1">
                <a:solidFill>
                  <a:schemeClr val="accent6">
                    <a:lumMod val="50000"/>
                  </a:schemeClr>
                </a:solidFill>
              </a:rPr>
              <a:t>Whoo</a:t>
            </a:r>
            <a:r>
              <a:rPr lang="en-AU" i="1" dirty="0">
                <a:solidFill>
                  <a:schemeClr val="accent6">
                    <a:lumMod val="50000"/>
                  </a:schemeClr>
                </a:solidFill>
              </a:rPr>
              <a:t>!)</a:t>
            </a:r>
            <a:endParaRPr lang="en-A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A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Vocabulary Practice</a:t>
            </a:r>
            <a:endParaRPr lang="en-A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Choose your theme:</a:t>
            </a:r>
            <a:endParaRPr lang="en-AU" sz="36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57275" y="2057400"/>
            <a:ext cx="1295400" cy="1332487"/>
            <a:chOff x="1057275" y="2057400"/>
            <a:chExt cx="1295400" cy="1332487"/>
          </a:xfrm>
        </p:grpSpPr>
        <p:sp>
          <p:nvSpPr>
            <p:cNvPr id="15" name="TextBox 14"/>
            <p:cNvSpPr txBox="1"/>
            <p:nvPr/>
          </p:nvSpPr>
          <p:spPr>
            <a:xfrm>
              <a:off x="1057275" y="2805112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school</a:t>
              </a:r>
              <a:endParaRPr lang="en-AU" sz="3200" dirty="0"/>
            </a:p>
          </p:txBody>
        </p:sp>
        <p:pic>
          <p:nvPicPr>
            <p:cNvPr id="1027" name="Picture 3" descr="C:\Users\Ruth\AppData\Local\Microsoft\Windows\Temporary Internet Files\Content.IE5\LWJ31NZR\MP900439480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057400"/>
              <a:ext cx="1062574" cy="798512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5791200" y="1676400"/>
            <a:ext cx="1600200" cy="1651575"/>
            <a:chOff x="5791200" y="1676400"/>
            <a:chExt cx="1600200" cy="1651575"/>
          </a:xfrm>
        </p:grpSpPr>
        <p:sp>
          <p:nvSpPr>
            <p:cNvPr id="12" name="TextBox 11"/>
            <p:cNvSpPr txBox="1"/>
            <p:nvPr/>
          </p:nvSpPr>
          <p:spPr>
            <a:xfrm>
              <a:off x="5791200" y="27432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animals</a:t>
              </a:r>
              <a:endParaRPr lang="en-AU" sz="3200" dirty="0"/>
            </a:p>
          </p:txBody>
        </p:sp>
        <p:pic>
          <p:nvPicPr>
            <p:cNvPr id="1028" name="Picture 4" descr="C:\Users\Ruth\AppData\Local\Microsoft\Windows\Temporary Internet Files\Content.IE5\IDQYU5JW\MP900448677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676400"/>
              <a:ext cx="1318846" cy="1143000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3428999" y="2438400"/>
            <a:ext cx="1334647" cy="1651575"/>
            <a:chOff x="3428999" y="2438400"/>
            <a:chExt cx="1334647" cy="1651575"/>
          </a:xfrm>
        </p:grpSpPr>
        <p:sp>
          <p:nvSpPr>
            <p:cNvPr id="9" name="TextBox 8"/>
            <p:cNvSpPr txBox="1"/>
            <p:nvPr/>
          </p:nvSpPr>
          <p:spPr>
            <a:xfrm>
              <a:off x="3505200" y="3505200"/>
              <a:ext cx="1063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food</a:t>
              </a:r>
              <a:endParaRPr lang="en-AU" sz="3200" dirty="0"/>
            </a:p>
          </p:txBody>
        </p:sp>
        <p:pic>
          <p:nvPicPr>
            <p:cNvPr id="1029" name="Picture 5" descr="C:\Users\Ruth\AppData\Local\Microsoft\Windows\Temporary Internet Files\Content.IE5\NIA2V004\MP900444229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9" y="2438400"/>
              <a:ext cx="1334647" cy="990600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7315200" y="3134198"/>
            <a:ext cx="1219201" cy="1870177"/>
            <a:chOff x="7315200" y="3134198"/>
            <a:chExt cx="1219201" cy="1870177"/>
          </a:xfrm>
        </p:grpSpPr>
        <p:sp>
          <p:nvSpPr>
            <p:cNvPr id="14" name="TextBox 13"/>
            <p:cNvSpPr txBox="1"/>
            <p:nvPr/>
          </p:nvSpPr>
          <p:spPr>
            <a:xfrm>
              <a:off x="7315200" y="4419600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music</a:t>
              </a:r>
              <a:endParaRPr lang="en-AU" sz="3200" dirty="0"/>
            </a:p>
          </p:txBody>
        </p:sp>
        <p:pic>
          <p:nvPicPr>
            <p:cNvPr id="1031" name="Picture 7" descr="C:\Users\Ruth\AppData\Local\Microsoft\Windows\Temporary Internet Files\Content.IE5\LWJ31NZR\MC900438185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1" y="3134198"/>
              <a:ext cx="990600" cy="1209202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5105400" y="4572000"/>
            <a:ext cx="1752600" cy="1651575"/>
            <a:chOff x="5105400" y="4572000"/>
            <a:chExt cx="1752600" cy="1651575"/>
          </a:xfrm>
        </p:grpSpPr>
        <p:sp>
          <p:nvSpPr>
            <p:cNvPr id="11" name="TextBox 10"/>
            <p:cNvSpPr txBox="1"/>
            <p:nvPr/>
          </p:nvSpPr>
          <p:spPr>
            <a:xfrm>
              <a:off x="5105400" y="5638800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transport</a:t>
              </a:r>
              <a:endParaRPr lang="en-AU" sz="3200" dirty="0"/>
            </a:p>
          </p:txBody>
        </p:sp>
        <p:pic>
          <p:nvPicPr>
            <p:cNvPr id="1034" name="Picture 10" descr="C:\Users\Ruth\AppData\Local\Microsoft\Windows\Temporary Internet Files\Content.IE5\Z3G7OUYG\MC900002164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572000"/>
              <a:ext cx="1609800" cy="995362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1524000" y="4724400"/>
            <a:ext cx="2286000" cy="1651575"/>
            <a:chOff x="1524000" y="4724400"/>
            <a:chExt cx="2286000" cy="1651575"/>
          </a:xfrm>
        </p:grpSpPr>
        <p:sp>
          <p:nvSpPr>
            <p:cNvPr id="13" name="TextBox 12"/>
            <p:cNvSpPr txBox="1"/>
            <p:nvPr/>
          </p:nvSpPr>
          <p:spPr>
            <a:xfrm>
              <a:off x="1524000" y="57912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occupations</a:t>
              </a:r>
              <a:endParaRPr lang="en-AU" sz="3200" dirty="0"/>
            </a:p>
          </p:txBody>
        </p:sp>
        <p:pic>
          <p:nvPicPr>
            <p:cNvPr id="1035" name="Picture 11" descr="C:\Users\Ruth\AppData\Local\Microsoft\Windows\Temporary Internet Files\Content.IE5\Z3G7OUYG\MC90007135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724400"/>
              <a:ext cx="1651278" cy="1143000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228600" y="3505200"/>
            <a:ext cx="1143000" cy="1499175"/>
            <a:chOff x="228600" y="3505200"/>
            <a:chExt cx="1143000" cy="1499175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441960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sport</a:t>
              </a:r>
              <a:endParaRPr lang="en-AU" sz="3200" dirty="0"/>
            </a:p>
          </p:txBody>
        </p:sp>
        <p:pic>
          <p:nvPicPr>
            <p:cNvPr id="1036" name="Picture 12" descr="C:\Users\Ruth\AppData\Local\Microsoft\Windows\Temporary Internet Files\Content.IE5\TKUTJBQ1\MC900198966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05200"/>
              <a:ext cx="1015168" cy="1086677"/>
            </a:xfrm>
            <a:prstGeom prst="rect">
              <a:avLst/>
            </a:prstGeom>
            <a:noFill/>
          </p:spPr>
        </p:pic>
      </p:grpSp>
      <p:sp>
        <p:nvSpPr>
          <p:cNvPr id="34" name="Oval 33"/>
          <p:cNvSpPr/>
          <p:nvPr/>
        </p:nvSpPr>
        <p:spPr>
          <a:xfrm>
            <a:off x="7010400" y="5105400"/>
            <a:ext cx="1905000" cy="1600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30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9341 0.03195 -0.18698 0.06412 -0.22726 0.04861 C -0.26771 0.03311 -0.22344 -0.05671 -0.24236 -0.09282 C -0.26129 -0.12893 -0.29775 -0.1706 -0.34098 -0.16759 C -0.3842 -0.16458 -0.42587 -0.07106 -0.50174 -0.07477 C -0.57726 -0.07847 -0.74948 -0.13402 -0.79549 -0.18981 C -0.8415 -0.2456 -0.79618 -0.35671 -0.77726 -0.40995 C -0.75834 -0.46319 -0.7257 -0.53379 -0.68177 -0.50902 C -0.63785 -0.48426 -0.56111 -0.28981 -0.51389 -0.26064 C -0.46632 -0.23148 -0.41754 -0.30231 -0.39705 -0.33333 C -0.37674 -0.36435 -0.41302 -0.44699 -0.39098 -0.44629 C -0.36893 -0.4456 -0.33056 -0.37014 -0.26511 -0.32916 C -0.19966 -0.28819 -0.04966 -0.20648 0.00156 -0.2 C 0.05277 -0.19352 0.04774 -0.25578 0.04236 -0.29074 C 0.03698 -0.32569 0.00173 -0.36759 -0.03039 -0.40995 C -0.0625 -0.45231 -0.12795 -0.52106 -0.15 -0.54537 C -0.17205 -0.56967 -0.16719 -0.56273 -0.16216 -0.55555 " pathEditMode="relative" ptsTypes="aaaaaaaaaaaaaaa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467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</a:rPr>
              <a:t>Apples, peaches, pears and plums! </a:t>
            </a:r>
          </a:p>
          <a:p>
            <a:r>
              <a:rPr lang="en-AU" sz="2400" b="1" dirty="0">
                <a:solidFill>
                  <a:srgbClr val="00B050"/>
                </a:solidFill>
              </a:rPr>
              <a:t>Apples, peaches, pears and plums! </a:t>
            </a:r>
          </a:p>
          <a:p>
            <a:endParaRPr lang="en-AU" sz="2400" b="1" dirty="0"/>
          </a:p>
          <a:p>
            <a:r>
              <a:rPr lang="en-AU" sz="2400" b="1" dirty="0">
                <a:solidFill>
                  <a:srgbClr val="7030A0"/>
                </a:solidFill>
              </a:rPr>
              <a:t>Banana-</a:t>
            </a:r>
            <a:r>
              <a:rPr lang="en-AU" sz="2400" b="1" dirty="0" err="1">
                <a:solidFill>
                  <a:srgbClr val="7030A0"/>
                </a:solidFill>
              </a:rPr>
              <a:t>na</a:t>
            </a:r>
            <a:r>
              <a:rPr lang="en-AU" sz="2400" b="1" dirty="0">
                <a:solidFill>
                  <a:srgbClr val="7030A0"/>
                </a:solidFill>
              </a:rPr>
              <a:t>-</a:t>
            </a:r>
            <a:r>
              <a:rPr lang="en-AU" sz="2400" b="1" dirty="0" err="1">
                <a:solidFill>
                  <a:srgbClr val="7030A0"/>
                </a:solidFill>
              </a:rPr>
              <a:t>na-na-na-na</a:t>
            </a:r>
            <a:r>
              <a:rPr lang="en-AU" sz="2400" b="1" dirty="0">
                <a:solidFill>
                  <a:srgbClr val="7030A0"/>
                </a:solidFill>
              </a:rPr>
              <a:t>! </a:t>
            </a:r>
          </a:p>
          <a:p>
            <a:r>
              <a:rPr lang="en-AU" sz="2400" b="1" dirty="0">
                <a:solidFill>
                  <a:srgbClr val="7030A0"/>
                </a:solidFill>
              </a:rPr>
              <a:t>Banana-</a:t>
            </a:r>
            <a:r>
              <a:rPr lang="en-AU" sz="2400" b="1" dirty="0" err="1">
                <a:solidFill>
                  <a:srgbClr val="7030A0"/>
                </a:solidFill>
              </a:rPr>
              <a:t>na</a:t>
            </a:r>
            <a:r>
              <a:rPr lang="en-AU" sz="2400" b="1" dirty="0">
                <a:solidFill>
                  <a:srgbClr val="7030A0"/>
                </a:solidFill>
              </a:rPr>
              <a:t>-</a:t>
            </a:r>
            <a:r>
              <a:rPr lang="en-AU" sz="2400" b="1" dirty="0" err="1">
                <a:solidFill>
                  <a:srgbClr val="7030A0"/>
                </a:solidFill>
              </a:rPr>
              <a:t>na-na-na-na</a:t>
            </a:r>
            <a:r>
              <a:rPr lang="en-AU" sz="2400" b="1" dirty="0">
                <a:solidFill>
                  <a:srgbClr val="7030A0"/>
                </a:solidFill>
              </a:rPr>
              <a:t>! </a:t>
            </a:r>
          </a:p>
          <a:p>
            <a:endParaRPr lang="en-AU" sz="2400" b="1" dirty="0"/>
          </a:p>
          <a:p>
            <a:r>
              <a:rPr lang="en-AU" sz="2400" b="1" dirty="0">
                <a:solidFill>
                  <a:srgbClr val="C00000"/>
                </a:solidFill>
              </a:rPr>
              <a:t>Grapes, grapes, doo-ah </a:t>
            </a:r>
            <a:r>
              <a:rPr lang="en-AU" sz="2400" b="1" dirty="0" err="1">
                <a:solidFill>
                  <a:srgbClr val="C00000"/>
                </a:solidFill>
              </a:rPr>
              <a:t>doo-ah</a:t>
            </a:r>
            <a:r>
              <a:rPr lang="en-AU" sz="2400" b="1" dirty="0">
                <a:solidFill>
                  <a:srgbClr val="C00000"/>
                </a:solidFill>
              </a:rPr>
              <a:t>! </a:t>
            </a:r>
          </a:p>
          <a:p>
            <a:r>
              <a:rPr lang="en-AU" sz="2400" b="1" dirty="0">
                <a:solidFill>
                  <a:srgbClr val="C00000"/>
                </a:solidFill>
              </a:rPr>
              <a:t>Grapes, grapes, doo-ah </a:t>
            </a:r>
            <a:r>
              <a:rPr lang="en-AU" sz="2400" b="1" dirty="0" err="1">
                <a:solidFill>
                  <a:srgbClr val="C00000"/>
                </a:solidFill>
              </a:rPr>
              <a:t>doo-ah</a:t>
            </a:r>
            <a:r>
              <a:rPr lang="en-AU" sz="2400" b="1" dirty="0">
                <a:solidFill>
                  <a:srgbClr val="C00000"/>
                </a:solidFill>
              </a:rPr>
              <a:t>! </a:t>
            </a:r>
          </a:p>
          <a:p>
            <a:endParaRPr lang="en-AU" sz="2400" b="1" dirty="0"/>
          </a:p>
          <a:p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Papaya, papaya, p-p-papaya! </a:t>
            </a:r>
          </a:p>
          <a:p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Papaya, papaya, p-p-papaya! </a:t>
            </a:r>
          </a:p>
          <a:p>
            <a:endParaRPr lang="en-AU" sz="2400" b="1" dirty="0"/>
          </a:p>
          <a:p>
            <a:r>
              <a:rPr lang="en-AU" sz="2400" b="1" dirty="0">
                <a:solidFill>
                  <a:srgbClr val="FF0000"/>
                </a:solidFill>
              </a:rPr>
              <a:t>Watermelon, watermelon, (</a:t>
            </a:r>
            <a:r>
              <a:rPr lang="en-AU" sz="2400" b="1" i="1" dirty="0">
                <a:solidFill>
                  <a:srgbClr val="FF0000"/>
                </a:solidFill>
              </a:rPr>
              <a:t>spit out seed, spit out seed</a:t>
            </a:r>
            <a:r>
              <a:rPr lang="en-AU" sz="2400" b="1" dirty="0">
                <a:solidFill>
                  <a:srgbClr val="FF0000"/>
                </a:solidFill>
              </a:rPr>
              <a:t>)</a:t>
            </a:r>
          </a:p>
          <a:p>
            <a:r>
              <a:rPr lang="en-AU" sz="2400" b="1" dirty="0">
                <a:solidFill>
                  <a:srgbClr val="FF0000"/>
                </a:solidFill>
              </a:rPr>
              <a:t>Watermelon, watermelon, (</a:t>
            </a:r>
            <a:r>
              <a:rPr lang="en-AU" sz="2400" b="1" i="1" dirty="0">
                <a:solidFill>
                  <a:srgbClr val="FF0000"/>
                </a:solidFill>
              </a:rPr>
              <a:t>spit out seed, spit out seed</a:t>
            </a:r>
            <a:r>
              <a:rPr lang="en-AU" sz="2400" b="1" dirty="0">
                <a:solidFill>
                  <a:srgbClr val="FF0000"/>
                </a:solidFill>
              </a:rPr>
              <a:t>)</a:t>
            </a:r>
          </a:p>
          <a:p>
            <a:endParaRPr lang="en-AU" sz="2400" b="1" dirty="0"/>
          </a:p>
          <a:p>
            <a:r>
              <a:rPr lang="en-AU" sz="2400" b="1" dirty="0">
                <a:solidFill>
                  <a:srgbClr val="002060"/>
                </a:solidFill>
              </a:rPr>
              <a:t>Raspberry, raspberry, (</a:t>
            </a:r>
            <a:r>
              <a:rPr lang="en-AU" sz="2400" b="1" i="1" dirty="0">
                <a:solidFill>
                  <a:srgbClr val="002060"/>
                </a:solidFill>
              </a:rPr>
              <a:t>raspberry, raspberry, raspberry</a:t>
            </a:r>
            <a:r>
              <a:rPr lang="en-AU" sz="2400" b="1" dirty="0">
                <a:solidFill>
                  <a:srgbClr val="002060"/>
                </a:solidFill>
              </a:rPr>
              <a:t>)</a:t>
            </a:r>
          </a:p>
          <a:p>
            <a:r>
              <a:rPr lang="en-AU" sz="2400" b="1" dirty="0">
                <a:solidFill>
                  <a:srgbClr val="002060"/>
                </a:solidFill>
              </a:rPr>
              <a:t>Raspberry, raspberry, (</a:t>
            </a:r>
            <a:r>
              <a:rPr lang="en-AU" sz="2400" b="1" i="1" dirty="0">
                <a:solidFill>
                  <a:srgbClr val="002060"/>
                </a:solidFill>
              </a:rPr>
              <a:t>raspberry, raspberry, raspberry</a:t>
            </a:r>
            <a:r>
              <a:rPr lang="en-AU" sz="2400" b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2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Vocabulary - animals</a:t>
            </a:r>
            <a:endParaRPr lang="en-A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Choose 5 – 10 words</a:t>
            </a:r>
            <a:endParaRPr lang="en-A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91200" y="1676400"/>
            <a:ext cx="1828800" cy="1651575"/>
            <a:chOff x="5791200" y="1676400"/>
            <a:chExt cx="1828800" cy="1651575"/>
          </a:xfrm>
        </p:grpSpPr>
        <p:sp>
          <p:nvSpPr>
            <p:cNvPr id="5" name="TextBox 4"/>
            <p:cNvSpPr txBox="1"/>
            <p:nvPr/>
          </p:nvSpPr>
          <p:spPr>
            <a:xfrm>
              <a:off x="5791200" y="27432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elephant</a:t>
              </a:r>
              <a:endParaRPr lang="en-AU" sz="3200" dirty="0"/>
            </a:p>
          </p:txBody>
        </p:sp>
        <p:pic>
          <p:nvPicPr>
            <p:cNvPr id="6" name="Picture 4" descr="C:\Users\Ruth\AppData\Local\Microsoft\Windows\Temporary Internet Files\Content.IE5\IDQYU5JW\MP900448677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676400"/>
              <a:ext cx="1318846" cy="1143000"/>
            </a:xfrm>
            <a:prstGeom prst="rect">
              <a:avLst/>
            </a:prstGeom>
            <a:noFill/>
          </p:spPr>
        </p:pic>
      </p:grpSp>
      <p:grpSp>
        <p:nvGrpSpPr>
          <p:cNvPr id="25" name="Group 24"/>
          <p:cNvGrpSpPr/>
          <p:nvPr/>
        </p:nvGrpSpPr>
        <p:grpSpPr>
          <a:xfrm>
            <a:off x="457200" y="2133600"/>
            <a:ext cx="1371600" cy="1513820"/>
            <a:chOff x="457200" y="2133600"/>
            <a:chExt cx="1371600" cy="1513820"/>
          </a:xfrm>
        </p:grpSpPr>
        <p:pic>
          <p:nvPicPr>
            <p:cNvPr id="2050" name="Picture 2" descr="C:\Users\Ruth\AppData\Local\Microsoft\Windows\Temporary Internet Files\Content.IE5\UF9JOU0N\MC90032447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160691" cy="1007709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57200" y="31242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monkey</a:t>
              </a:r>
              <a:endParaRPr lang="en-AU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05200" y="1905000"/>
            <a:ext cx="1325133" cy="1742420"/>
            <a:chOff x="3505200" y="1905000"/>
            <a:chExt cx="1325133" cy="1742420"/>
          </a:xfrm>
        </p:grpSpPr>
        <p:pic>
          <p:nvPicPr>
            <p:cNvPr id="2057" name="Picture 9" descr="C:\Users\Ruth\AppData\Local\Microsoft\Windows\Temporary Internet Files\Content.IE5\IDQYU5JW\MC90033800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905000"/>
              <a:ext cx="1248933" cy="126838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3505200" y="31242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zebra</a:t>
              </a:r>
              <a:endParaRPr lang="en-AU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72200" y="3429000"/>
            <a:ext cx="1676400" cy="1590020"/>
            <a:chOff x="6172200" y="3429000"/>
            <a:chExt cx="1676400" cy="1590020"/>
          </a:xfrm>
        </p:grpSpPr>
        <p:pic>
          <p:nvPicPr>
            <p:cNvPr id="2056" name="Picture 8" descr="C:\Users\Ruth\AppData\Local\Microsoft\Windows\Temporary Internet Files\Content.IE5\ZI74OX90\MC900111356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429000"/>
              <a:ext cx="1524000" cy="1121249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248400" y="44958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kangaroo</a:t>
              </a:r>
              <a:endParaRPr lang="en-AU" sz="28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86600" y="5029200"/>
            <a:ext cx="1200150" cy="1513820"/>
            <a:chOff x="7086600" y="5029200"/>
            <a:chExt cx="1200150" cy="1513820"/>
          </a:xfrm>
        </p:grpSpPr>
        <p:pic>
          <p:nvPicPr>
            <p:cNvPr id="2055" name="Picture 7" descr="C:\Users\Ruth\AppData\Local\Microsoft\Windows\Temporary Internet Files\Content.IE5\TKUTJBQ1\MC900112162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5029200"/>
              <a:ext cx="1200150" cy="978051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162800" y="60198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bear</a:t>
              </a:r>
              <a:endParaRPr lang="en-AU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52800" y="3733800"/>
            <a:ext cx="1450975" cy="1361420"/>
            <a:chOff x="3352800" y="3733800"/>
            <a:chExt cx="1450975" cy="1361420"/>
          </a:xfrm>
        </p:grpSpPr>
        <p:pic>
          <p:nvPicPr>
            <p:cNvPr id="2059" name="Picture 11" descr="C:\Users\Ruth\AppData\Local\Microsoft\Windows\Temporary Internet Files\Content.IE5\JDBONU1Z\MC900337994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733800"/>
              <a:ext cx="1450975" cy="85728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429000" y="45720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rhino</a:t>
              </a:r>
              <a:endParaRPr lang="en-AU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5029200"/>
            <a:ext cx="1371600" cy="1513820"/>
            <a:chOff x="457200" y="5029200"/>
            <a:chExt cx="1371600" cy="1513820"/>
          </a:xfrm>
        </p:grpSpPr>
        <p:pic>
          <p:nvPicPr>
            <p:cNvPr id="2052" name="Picture 4" descr="C:\Users\Ruth\AppData\Local\Microsoft\Windows\Temporary Internet Files\Content.IE5\IDQYU5JW\MC900020486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029200"/>
              <a:ext cx="1371600" cy="1055474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09600" y="60198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lion</a:t>
              </a:r>
              <a:endParaRPr lang="en-AU" sz="28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52500" y="3505200"/>
            <a:ext cx="1752600" cy="1361420"/>
            <a:chOff x="381000" y="3505200"/>
            <a:chExt cx="1752600" cy="1361420"/>
          </a:xfrm>
        </p:grpSpPr>
        <p:pic>
          <p:nvPicPr>
            <p:cNvPr id="2051" name="Picture 3" descr="C:\Users\Ruth\AppData\Local\Microsoft\Windows\Temporary Internet Files\Content.IE5\LWJ31NZR\MC900435552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05200"/>
              <a:ext cx="1746195" cy="1002386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457200" y="43434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crocodile</a:t>
              </a:r>
              <a:endParaRPr lang="en-AU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00400" y="5105400"/>
            <a:ext cx="1335088" cy="1590020"/>
            <a:chOff x="3200400" y="5105400"/>
            <a:chExt cx="1335088" cy="1590020"/>
          </a:xfrm>
        </p:grpSpPr>
        <p:pic>
          <p:nvPicPr>
            <p:cNvPr id="2058" name="Picture 10" descr="C:\Users\Ruth\AppData\Local\Microsoft\Windows\Temporary Internet Files\Content.IE5\Z3G7OUYG\MC900110880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105400"/>
              <a:ext cx="1335088" cy="1006748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276600" y="61722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snake</a:t>
              </a:r>
              <a:endParaRPr lang="en-A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71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6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Count the syllables in each</a:t>
            </a:r>
            <a:endParaRPr lang="en-AU" sz="60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Choose 5 – 10 words</a:t>
            </a:r>
            <a:endParaRPr lang="en-A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5000" y="1676400"/>
            <a:ext cx="1828800" cy="1651575"/>
            <a:chOff x="5791200" y="1676400"/>
            <a:chExt cx="1828800" cy="1651575"/>
          </a:xfrm>
        </p:grpSpPr>
        <p:sp>
          <p:nvSpPr>
            <p:cNvPr id="5" name="TextBox 4"/>
            <p:cNvSpPr txBox="1"/>
            <p:nvPr/>
          </p:nvSpPr>
          <p:spPr>
            <a:xfrm>
              <a:off x="5791200" y="27432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elephant</a:t>
              </a:r>
              <a:endParaRPr lang="en-AU" sz="3200" dirty="0"/>
            </a:p>
          </p:txBody>
        </p:sp>
        <p:pic>
          <p:nvPicPr>
            <p:cNvPr id="6" name="Picture 4" descr="C:\Users\Ruth\AppData\Local\Microsoft\Windows\Temporary Internet Files\Content.IE5\IDQYU5JW\MP900448677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676400"/>
              <a:ext cx="1318846" cy="1143000"/>
            </a:xfrm>
            <a:prstGeom prst="rect">
              <a:avLst/>
            </a:prstGeom>
            <a:noFill/>
          </p:spPr>
        </p:pic>
      </p:grpSp>
      <p:grpSp>
        <p:nvGrpSpPr>
          <p:cNvPr id="7" name="Group 24"/>
          <p:cNvGrpSpPr/>
          <p:nvPr/>
        </p:nvGrpSpPr>
        <p:grpSpPr>
          <a:xfrm>
            <a:off x="457200" y="2133600"/>
            <a:ext cx="1371600" cy="1513820"/>
            <a:chOff x="457200" y="2133600"/>
            <a:chExt cx="1371600" cy="1513820"/>
          </a:xfrm>
        </p:grpSpPr>
        <p:pic>
          <p:nvPicPr>
            <p:cNvPr id="2050" name="Picture 2" descr="C:\Users\Ruth\AppData\Local\Microsoft\Windows\Temporary Internet Files\Content.IE5\UF9JOU0N\MC90032447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160691" cy="1007709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57200" y="31242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monkey</a:t>
              </a:r>
              <a:endParaRPr lang="en-AU" sz="2800" dirty="0"/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3505200" y="1905000"/>
            <a:ext cx="1325133" cy="1742420"/>
            <a:chOff x="3505200" y="1905000"/>
            <a:chExt cx="1325133" cy="1742420"/>
          </a:xfrm>
        </p:grpSpPr>
        <p:pic>
          <p:nvPicPr>
            <p:cNvPr id="2057" name="Picture 9" descr="C:\Users\Ruth\AppData\Local\Microsoft\Windows\Temporary Internet Files\Content.IE5\IDQYU5JW\MC90033800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905000"/>
              <a:ext cx="1248933" cy="126838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3505200" y="31242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zebra</a:t>
              </a:r>
              <a:endParaRPr lang="en-AU" sz="2800" dirty="0"/>
            </a:p>
          </p:txBody>
        </p:sp>
      </p:grpSp>
      <p:grpSp>
        <p:nvGrpSpPr>
          <p:cNvPr id="9" name="Group 26"/>
          <p:cNvGrpSpPr/>
          <p:nvPr/>
        </p:nvGrpSpPr>
        <p:grpSpPr>
          <a:xfrm>
            <a:off x="6172200" y="3429000"/>
            <a:ext cx="1676400" cy="1590020"/>
            <a:chOff x="6172200" y="3429000"/>
            <a:chExt cx="1676400" cy="1590020"/>
          </a:xfrm>
        </p:grpSpPr>
        <p:pic>
          <p:nvPicPr>
            <p:cNvPr id="2056" name="Picture 8" descr="C:\Users\Ruth\AppData\Local\Microsoft\Windows\Temporary Internet Files\Content.IE5\ZI74OX90\MC900111356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429000"/>
              <a:ext cx="1524000" cy="1121249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248400" y="44958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kangaroo</a:t>
              </a:r>
              <a:endParaRPr lang="en-AU" sz="2800" dirty="0"/>
            </a:p>
          </p:txBody>
        </p:sp>
      </p:grpSp>
      <p:grpSp>
        <p:nvGrpSpPr>
          <p:cNvPr id="10" name="Group 27"/>
          <p:cNvGrpSpPr/>
          <p:nvPr/>
        </p:nvGrpSpPr>
        <p:grpSpPr>
          <a:xfrm>
            <a:off x="7086600" y="5029200"/>
            <a:ext cx="1200150" cy="1513820"/>
            <a:chOff x="7086600" y="5029200"/>
            <a:chExt cx="1200150" cy="1513820"/>
          </a:xfrm>
        </p:grpSpPr>
        <p:pic>
          <p:nvPicPr>
            <p:cNvPr id="2055" name="Picture 7" descr="C:\Users\Ruth\AppData\Local\Microsoft\Windows\Temporary Internet Files\Content.IE5\TKUTJBQ1\MC900112162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5029200"/>
              <a:ext cx="1200150" cy="978051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162800" y="60198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bear</a:t>
              </a:r>
              <a:endParaRPr lang="en-AU" sz="2800" dirty="0"/>
            </a:p>
          </p:txBody>
        </p:sp>
      </p:grpSp>
      <p:grpSp>
        <p:nvGrpSpPr>
          <p:cNvPr id="11" name="Group 29"/>
          <p:cNvGrpSpPr/>
          <p:nvPr/>
        </p:nvGrpSpPr>
        <p:grpSpPr>
          <a:xfrm>
            <a:off x="3352800" y="3733800"/>
            <a:ext cx="1450975" cy="1361420"/>
            <a:chOff x="3352800" y="3733800"/>
            <a:chExt cx="1450975" cy="1361420"/>
          </a:xfrm>
        </p:grpSpPr>
        <p:pic>
          <p:nvPicPr>
            <p:cNvPr id="2059" name="Picture 11" descr="C:\Users\Ruth\AppData\Local\Microsoft\Windows\Temporary Internet Files\Content.IE5\JDBONU1Z\MC900337994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733800"/>
              <a:ext cx="1450975" cy="85728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429000" y="45720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rhino</a:t>
              </a:r>
              <a:endParaRPr lang="en-AU" sz="2800" dirty="0"/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457200" y="5029200"/>
            <a:ext cx="1371600" cy="1513820"/>
            <a:chOff x="457200" y="5029200"/>
            <a:chExt cx="1371600" cy="1513820"/>
          </a:xfrm>
        </p:grpSpPr>
        <p:pic>
          <p:nvPicPr>
            <p:cNvPr id="2052" name="Picture 4" descr="C:\Users\Ruth\AppData\Local\Microsoft\Windows\Temporary Internet Files\Content.IE5\IDQYU5JW\MC900020486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029200"/>
              <a:ext cx="1371600" cy="1055474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09600" y="60198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lion</a:t>
              </a:r>
              <a:endParaRPr lang="en-AU" sz="2800" dirty="0"/>
            </a:p>
          </p:txBody>
        </p:sp>
      </p:grpSp>
      <p:grpSp>
        <p:nvGrpSpPr>
          <p:cNvPr id="13" name="Group 31"/>
          <p:cNvGrpSpPr/>
          <p:nvPr/>
        </p:nvGrpSpPr>
        <p:grpSpPr>
          <a:xfrm>
            <a:off x="781657" y="3483233"/>
            <a:ext cx="1752600" cy="1361420"/>
            <a:chOff x="381000" y="3505200"/>
            <a:chExt cx="1752600" cy="1361420"/>
          </a:xfrm>
        </p:grpSpPr>
        <p:pic>
          <p:nvPicPr>
            <p:cNvPr id="2051" name="Picture 3" descr="C:\Users\Ruth\AppData\Local\Microsoft\Windows\Temporary Internet Files\Content.IE5\LWJ31NZR\MC900435552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05200"/>
              <a:ext cx="1746195" cy="1002386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457200" y="43434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crocodile</a:t>
              </a:r>
              <a:endParaRPr lang="en-AU" sz="2800" dirty="0"/>
            </a:p>
          </p:txBody>
        </p:sp>
      </p:grpSp>
      <p:grpSp>
        <p:nvGrpSpPr>
          <p:cNvPr id="14" name="Group 28"/>
          <p:cNvGrpSpPr/>
          <p:nvPr/>
        </p:nvGrpSpPr>
        <p:grpSpPr>
          <a:xfrm>
            <a:off x="3200400" y="5105400"/>
            <a:ext cx="1335088" cy="1590020"/>
            <a:chOff x="3200400" y="5105400"/>
            <a:chExt cx="1335088" cy="1590020"/>
          </a:xfrm>
        </p:grpSpPr>
        <p:pic>
          <p:nvPicPr>
            <p:cNvPr id="2058" name="Picture 10" descr="C:\Users\Ruth\AppData\Local\Microsoft\Windows\Temporary Internet Files\Content.IE5\Z3G7OUYG\MC900110880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105400"/>
              <a:ext cx="1335088" cy="1006748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276600" y="61722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snake</a:t>
              </a:r>
              <a:endParaRPr lang="en-AU" sz="28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24000" y="2057400"/>
            <a:ext cx="533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1800" y="2286000"/>
            <a:ext cx="533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73680" y="3859143"/>
            <a:ext cx="533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8800" y="4810339"/>
            <a:ext cx="533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0" y="1828800"/>
            <a:ext cx="533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3505200"/>
            <a:ext cx="533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3581400"/>
            <a:ext cx="533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15100" y="5334000"/>
            <a:ext cx="533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0600" y="5181600"/>
            <a:ext cx="609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5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Choose a 2, 3, 1</a:t>
            </a:r>
            <a:endParaRPr lang="en-A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838200" y="1600200"/>
            <a:ext cx="1325133" cy="1742420"/>
            <a:chOff x="3505200" y="1905000"/>
            <a:chExt cx="1325133" cy="1742420"/>
          </a:xfrm>
        </p:grpSpPr>
        <p:pic>
          <p:nvPicPr>
            <p:cNvPr id="4" name="Picture 9" descr="C:\Users\Ruth\AppData\Local\Microsoft\Windows\Temporary Internet Files\Content.IE5\IDQYU5JW\MC90033800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905000"/>
              <a:ext cx="1248933" cy="126838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3505200" y="31242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zebra</a:t>
              </a:r>
              <a:endParaRPr lang="en-AU" sz="2800" dirty="0"/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3291467" y="1828800"/>
            <a:ext cx="2209800" cy="1513820"/>
            <a:chOff x="381000" y="3505200"/>
            <a:chExt cx="1752600" cy="1361420"/>
          </a:xfrm>
        </p:grpSpPr>
        <p:pic>
          <p:nvPicPr>
            <p:cNvPr id="7" name="Picture 3" descr="C:\Users\Ruth\AppData\Local\Microsoft\Windows\Temporary Internet Files\Content.IE5\LWJ31NZR\MC90043555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05200"/>
              <a:ext cx="1746195" cy="100238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57200" y="43434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crocodile</a:t>
              </a:r>
              <a:endParaRPr lang="en-AU" sz="2800" dirty="0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6629400" y="1752600"/>
            <a:ext cx="1335088" cy="1590020"/>
            <a:chOff x="3200400" y="5105400"/>
            <a:chExt cx="1335088" cy="1590020"/>
          </a:xfrm>
        </p:grpSpPr>
        <p:pic>
          <p:nvPicPr>
            <p:cNvPr id="10" name="Picture 10" descr="C:\Users\Ruth\AppData\Local\Microsoft\Windows\Temporary Internet Files\Content.IE5\Z3G7OUYG\MC90011088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105400"/>
              <a:ext cx="1335088" cy="100674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276600" y="61722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/>
                <a:t>snake</a:t>
              </a:r>
              <a:endParaRPr lang="en-AU" sz="2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3429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Zebra, crocodile, snake   * </a:t>
            </a:r>
            <a:endParaRPr lang="en-A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216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Zebra, crocodile, snake   * </a:t>
            </a:r>
            <a:endParaRPr lang="en-A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003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Zebra, crocodile, zebra, crocodile, </a:t>
            </a:r>
            <a:endParaRPr lang="en-A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7912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Zebra, crocodile, snake   * </a:t>
            </a:r>
            <a:endParaRPr lang="en-A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Grammar Chant - echo</a:t>
            </a:r>
            <a:endParaRPr lang="en-A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Teacher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Write! Write! </a:t>
            </a:r>
            <a:endParaRPr lang="en-A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Kartika"/>
            </a:endParaRPr>
          </a:p>
          <a:p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Students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Write! Write!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/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Teacher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Who writes?</a:t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Students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Who writes?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/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Teacher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He writes.</a:t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Students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He writes.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/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Teacher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What does he write?</a:t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Students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What does he write?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/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Teacher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He writes his homework every day.</a:t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Students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He writes his homework every day...</a:t>
            </a:r>
            <a:endParaRPr lang="en-A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8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Grammar Chant – Q &amp; A</a:t>
            </a:r>
            <a:endParaRPr lang="en-A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1676400"/>
            <a:ext cx="8039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Teacher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Write! Write! </a:t>
            </a:r>
            <a:endParaRPr lang="en-A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Kartika"/>
            </a:endParaRPr>
          </a:p>
          <a:p>
            <a:pPr>
              <a:spcAft>
                <a:spcPts val="0"/>
              </a:spcAft>
            </a:pPr>
            <a:r>
              <a:rPr lang="en-A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Students</a:t>
            </a:r>
            <a:r>
              <a:rPr lang="en-A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: Write! Write!</a:t>
            </a:r>
            <a:r>
              <a:rPr lang="en-A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  <a:t/>
            </a:r>
            <a:br>
              <a:rPr lang="en-A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</a:br>
            <a:r>
              <a:rPr lang="en-A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  <a:t>Teacher</a:t>
            </a:r>
            <a:r>
              <a:rPr lang="en-A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  <a:t>: Who writes?</a:t>
            </a:r>
            <a:br>
              <a:rPr lang="en-A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</a:br>
            <a:r>
              <a:rPr lang="en-A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  <a:t>Students</a:t>
            </a:r>
            <a:r>
              <a:rPr lang="en-A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  <a:t>: He writes.</a:t>
            </a:r>
            <a:r>
              <a:rPr lang="en-A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  <a:t/>
            </a:r>
            <a:br>
              <a:rPr lang="en-A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</a:br>
            <a:r>
              <a:rPr lang="en-A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  <a:t>Teacher</a:t>
            </a:r>
            <a:r>
              <a:rPr lang="en-A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  <a:t>: What does he write?</a:t>
            </a:r>
            <a:br>
              <a:rPr lang="en-A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</a:br>
            <a:r>
              <a:rPr lang="en-AU" sz="32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  <a:t>Students</a:t>
            </a:r>
            <a:r>
              <a:rPr lang="en-A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Calibri"/>
              </a:rPr>
              <a:t>: He writes his homework every day...</a:t>
            </a:r>
            <a:endParaRPr lang="en-A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Kartika"/>
            </a:endParaRPr>
          </a:p>
        </p:txBody>
      </p:sp>
    </p:spTree>
    <p:extLst>
      <p:ext uri="{BB962C8B-B14F-4D97-AF65-F5344CB8AC3E}">
        <p14:creationId xmlns:p14="http://schemas.microsoft.com/office/powerpoint/2010/main" val="29352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Grammar Chant – Q &amp; A</a:t>
            </a:r>
            <a:endParaRPr lang="en-A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Write!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(</a:t>
            </a:r>
            <a:r>
              <a:rPr lang="en-A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clap-clap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)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Write!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(clap )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/>
            </a:r>
            <a:b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Write!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(</a:t>
            </a:r>
            <a:r>
              <a:rPr lang="en-A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clap-clap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)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Write!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(clap )</a:t>
            </a:r>
            <a:b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(clap)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Who writes?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(clap)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/>
            </a:r>
            <a:b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He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(</a:t>
            </a:r>
            <a:r>
              <a:rPr lang="en-A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clap-clap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)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writes!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(clap)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/>
            </a:r>
            <a:b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What does he write?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(clap)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/>
            </a:r>
            <a:b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</a:b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He writes homework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(clap </a:t>
            </a:r>
            <a:r>
              <a:rPr lang="en-A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clap-clap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 clap clap) </a:t>
            </a:r>
            <a:r>
              <a:rPr lang="en-A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Kartika"/>
              </a:rPr>
              <a:t>every day.</a:t>
            </a:r>
          </a:p>
        </p:txBody>
      </p:sp>
    </p:spTree>
    <p:extLst>
      <p:ext uri="{BB962C8B-B14F-4D97-AF65-F5344CB8AC3E}">
        <p14:creationId xmlns:p14="http://schemas.microsoft.com/office/powerpoint/2010/main" val="39998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they saying?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2"/>
          <a:stretch/>
        </p:blipFill>
        <p:spPr>
          <a:xfrm>
            <a:off x="609600" y="1447800"/>
            <a:ext cx="7924800" cy="49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2"/>
          <a:stretch/>
        </p:blipFill>
        <p:spPr>
          <a:xfrm>
            <a:off x="609600" y="1447800"/>
            <a:ext cx="7924800" cy="4991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Make a Grammar Chant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438400"/>
            <a:ext cx="7010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Write a few sentences of conversation between the boys in the tree and maybe someone (Mum?) on the ground.</a:t>
            </a:r>
          </a:p>
          <a:p>
            <a:r>
              <a:rPr lang="en-AU" sz="3600" dirty="0" smtClean="0"/>
              <a:t>Make it into a chant.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3301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Row, Row, Row your Boat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1524000"/>
            <a:ext cx="915056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4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152400"/>
            <a:ext cx="81534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 smtClean="0"/>
              <a:t>Sing a Round</a:t>
            </a:r>
          </a:p>
          <a:p>
            <a:pPr algn="ctr"/>
            <a:endParaRPr lang="en-AU" sz="4000" dirty="0" smtClean="0"/>
          </a:p>
          <a:p>
            <a:r>
              <a:rPr lang="en-AU" sz="4000" dirty="0" smtClean="0"/>
              <a:t>1. Row, Row, Row your boat</a:t>
            </a:r>
          </a:p>
          <a:p>
            <a:r>
              <a:rPr lang="en-AU" sz="4000" dirty="0" smtClean="0"/>
              <a:t>2. Gently down the stream.</a:t>
            </a:r>
          </a:p>
          <a:p>
            <a:r>
              <a:rPr lang="en-AU" sz="4000" dirty="0" smtClean="0"/>
              <a:t>3. Merrily, Merrily, Merrily, Merrily</a:t>
            </a:r>
          </a:p>
          <a:p>
            <a:r>
              <a:rPr lang="en-AU" sz="4000" dirty="0" smtClean="0"/>
              <a:t>4. Life is but a dream.</a:t>
            </a:r>
          </a:p>
          <a:p>
            <a:endParaRPr lang="en-AU" sz="2000" dirty="0" smtClean="0"/>
          </a:p>
          <a:p>
            <a:r>
              <a:rPr lang="en-AU" b="1" i="1" dirty="0" smtClean="0"/>
              <a:t>Singing a round:</a:t>
            </a:r>
          </a:p>
          <a:p>
            <a:r>
              <a:rPr lang="en-AU" b="1" dirty="0" smtClean="0"/>
              <a:t>2 groups</a:t>
            </a:r>
            <a:endParaRPr lang="en-AU" b="1" dirty="0"/>
          </a:p>
          <a:p>
            <a:r>
              <a:rPr lang="en-AU" dirty="0" smtClean="0"/>
              <a:t>First group starts singing on 1 and keeps going, Second group starts on 3.</a:t>
            </a:r>
          </a:p>
          <a:p>
            <a:r>
              <a:rPr lang="en-AU" b="1" dirty="0" smtClean="0"/>
              <a:t>4 groups</a:t>
            </a:r>
          </a:p>
          <a:p>
            <a:r>
              <a:rPr lang="en-AU" dirty="0" smtClean="0"/>
              <a:t>First group starts singing on 1 and keeps going, Second group starts on 2, </a:t>
            </a:r>
          </a:p>
          <a:p>
            <a:r>
              <a:rPr lang="en-AU" dirty="0" smtClean="0"/>
              <a:t>Third group starts on 3, Fourth group starts on 4.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361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Alive, Alert, Awake, Enthusiastic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7800"/>
            <a:ext cx="9144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35846"/>
            <a:ext cx="86868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7030A0"/>
                </a:solidFill>
              </a:rPr>
              <a:t>I'm alive, alert, awake, enthusiastic</a:t>
            </a:r>
          </a:p>
          <a:p>
            <a:r>
              <a:rPr lang="en-AU" sz="2800" b="1" dirty="0">
                <a:solidFill>
                  <a:srgbClr val="7030A0"/>
                </a:solidFill>
              </a:rPr>
              <a:t>I'm alive, alert, awake, enthusiastic</a:t>
            </a:r>
          </a:p>
          <a:p>
            <a:r>
              <a:rPr lang="en-AU" sz="2800" b="1" dirty="0">
                <a:solidFill>
                  <a:srgbClr val="7030A0"/>
                </a:solidFill>
              </a:rPr>
              <a:t>I'm alive, alert, awake,</a:t>
            </a:r>
          </a:p>
          <a:p>
            <a:r>
              <a:rPr lang="en-AU" sz="2800" b="1" dirty="0">
                <a:solidFill>
                  <a:srgbClr val="7030A0"/>
                </a:solidFill>
              </a:rPr>
              <a:t>I'm awake, alert, alive,</a:t>
            </a:r>
          </a:p>
          <a:p>
            <a:r>
              <a:rPr lang="en-AU" sz="2800" b="1" dirty="0">
                <a:solidFill>
                  <a:srgbClr val="7030A0"/>
                </a:solidFill>
              </a:rPr>
              <a:t>I'm alive, alert, awake, enthusiastic!</a:t>
            </a:r>
          </a:p>
          <a:p>
            <a:r>
              <a:rPr lang="en-AU" sz="2400" dirty="0"/>
              <a:t> </a:t>
            </a:r>
            <a:endParaRPr lang="en-AU" sz="1600" dirty="0"/>
          </a:p>
          <a:p>
            <a:pPr lvl="5"/>
            <a:r>
              <a:rPr lang="en-AU" i="1" u="sng" dirty="0"/>
              <a:t>Actions:</a:t>
            </a:r>
            <a:endParaRPr lang="en-AU" dirty="0"/>
          </a:p>
          <a:p>
            <a:pPr lvl="5"/>
            <a:r>
              <a:rPr lang="en-AU" i="1" dirty="0"/>
              <a:t>Alive: hands on your head</a:t>
            </a:r>
            <a:endParaRPr lang="en-AU" dirty="0"/>
          </a:p>
          <a:p>
            <a:pPr lvl="5"/>
            <a:r>
              <a:rPr lang="en-AU" i="1" dirty="0"/>
              <a:t>Alert: hands on shoulders</a:t>
            </a:r>
            <a:endParaRPr lang="en-AU" dirty="0"/>
          </a:p>
          <a:p>
            <a:pPr lvl="5"/>
            <a:r>
              <a:rPr lang="en-AU" i="1" dirty="0"/>
              <a:t>Awake: cross arms over chest</a:t>
            </a:r>
            <a:endParaRPr lang="en-AU" dirty="0"/>
          </a:p>
          <a:p>
            <a:pPr lvl="5"/>
            <a:r>
              <a:rPr lang="en-AU" i="1" dirty="0" err="1"/>
              <a:t>Enthu</a:t>
            </a:r>
            <a:r>
              <a:rPr lang="en-AU" i="1" dirty="0"/>
              <a:t>-: hands on thighs</a:t>
            </a:r>
            <a:endParaRPr lang="en-AU" dirty="0"/>
          </a:p>
          <a:p>
            <a:pPr lvl="5"/>
            <a:r>
              <a:rPr lang="en-AU" i="1" dirty="0" smtClean="0"/>
              <a:t>	-</a:t>
            </a:r>
            <a:r>
              <a:rPr lang="en-AU" i="1" dirty="0" err="1"/>
              <a:t>si</a:t>
            </a:r>
            <a:r>
              <a:rPr lang="en-AU" i="1" dirty="0"/>
              <a:t>-: clap</a:t>
            </a:r>
            <a:endParaRPr lang="en-AU" dirty="0"/>
          </a:p>
          <a:p>
            <a:pPr lvl="5"/>
            <a:r>
              <a:rPr lang="en-AU" i="1" dirty="0" smtClean="0"/>
              <a:t>	-</a:t>
            </a:r>
            <a:r>
              <a:rPr lang="en-AU" i="1" dirty="0" err="1"/>
              <a:t>astic</a:t>
            </a:r>
            <a:r>
              <a:rPr lang="en-AU" i="1" dirty="0"/>
              <a:t>: snap with both hands</a:t>
            </a:r>
            <a:endParaRPr lang="en-AU" dirty="0"/>
          </a:p>
          <a:p>
            <a:r>
              <a:rPr lang="en-AU" sz="2400" i="1" dirty="0"/>
              <a:t> </a:t>
            </a:r>
            <a:r>
              <a:rPr lang="en-AU" sz="2400" dirty="0"/>
              <a:t> </a:t>
            </a:r>
          </a:p>
          <a:p>
            <a:pPr lvl="2"/>
            <a:r>
              <a:rPr lang="en-AU" sz="2800" b="1" dirty="0">
                <a:solidFill>
                  <a:srgbClr val="C00000"/>
                </a:solidFill>
              </a:rPr>
              <a:t>I am dead to the world and very sleepy …</a:t>
            </a:r>
          </a:p>
          <a:p>
            <a:pPr lvl="2"/>
            <a:r>
              <a:rPr lang="en-AU" sz="2800" b="1" dirty="0">
                <a:solidFill>
                  <a:srgbClr val="C00000"/>
                </a:solidFill>
              </a:rPr>
              <a:t>I am dead to the world and the world is dead to me</a:t>
            </a:r>
          </a:p>
          <a:p>
            <a:pPr lvl="2"/>
            <a:r>
              <a:rPr lang="en-AU" sz="2800" b="1" dirty="0">
                <a:solidFill>
                  <a:srgbClr val="C00000"/>
                </a:solidFill>
              </a:rPr>
              <a:t>I am dead to the world and very </a:t>
            </a:r>
            <a:r>
              <a:rPr lang="en-AU" sz="2800" b="1" dirty="0" smtClean="0">
                <a:solidFill>
                  <a:srgbClr val="C00000"/>
                </a:solidFill>
              </a:rPr>
              <a:t>sleepy</a:t>
            </a:r>
            <a:endParaRPr lang="en-A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79466"/>
            <a:ext cx="7299960" cy="6778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dirty="0" smtClean="0"/>
              <a:t>Elephant Song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26695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1496</Words>
  <Application>Microsoft Office PowerPoint</Application>
  <PresentationFormat>On-screen Show (4:3)</PresentationFormat>
  <Paragraphs>273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Songs and Poetry for Young Learners</vt:lpstr>
      <vt:lpstr>Pass the Beat</vt:lpstr>
      <vt:lpstr>Fruit Salad</vt:lpstr>
      <vt:lpstr>PowerPoint Presentation</vt:lpstr>
      <vt:lpstr>Row, Row, Row your Boat</vt:lpstr>
      <vt:lpstr>PowerPoint Presentation</vt:lpstr>
      <vt:lpstr>Alive, Alert, Awake, Enthusiastic</vt:lpstr>
      <vt:lpstr>PowerPoint Presentation</vt:lpstr>
      <vt:lpstr>Elephant Song</vt:lpstr>
      <vt:lpstr>PowerPoint Presentation</vt:lpstr>
      <vt:lpstr>Grand Old Duke of York</vt:lpstr>
      <vt:lpstr>PowerPoint Presentation</vt:lpstr>
      <vt:lpstr>Hello, My Name is Joe</vt:lpstr>
      <vt:lpstr>PowerPoint Presentation</vt:lpstr>
      <vt:lpstr>Herman the Worm</vt:lpstr>
      <vt:lpstr>PowerPoint Presentation</vt:lpstr>
      <vt:lpstr>A Sailor Went to Sea</vt:lpstr>
      <vt:lpstr>PowerPoint Presentation</vt:lpstr>
      <vt:lpstr>No Bananas in the Sky</vt:lpstr>
      <vt:lpstr>PowerPoint Presentation</vt:lpstr>
      <vt:lpstr>Oh Chester</vt:lpstr>
      <vt:lpstr>PowerPoint Presentation</vt:lpstr>
      <vt:lpstr>Left Right Left!</vt:lpstr>
      <vt:lpstr>PowerPoint Presentation</vt:lpstr>
      <vt:lpstr>PowerPoint Presentation</vt:lpstr>
      <vt:lpstr>PowerPoint Presentation</vt:lpstr>
      <vt:lpstr>Crocodile Song</vt:lpstr>
      <vt:lpstr>PowerPoint Presentation</vt:lpstr>
      <vt:lpstr>On Top of Spaghetti</vt:lpstr>
      <vt:lpstr>PowerPoint Presentation</vt:lpstr>
      <vt:lpstr>There was an old lady</vt:lpstr>
      <vt:lpstr>PowerPoint Presentation</vt:lpstr>
      <vt:lpstr>There’s a Hole in my Bucket</vt:lpstr>
      <vt:lpstr>PowerPoint Presentation</vt:lpstr>
      <vt:lpstr>Spider on the Floor</vt:lpstr>
      <vt:lpstr>PowerPoint Presentation</vt:lpstr>
      <vt:lpstr>She’ll be Coming Round the Mountain</vt:lpstr>
      <vt:lpstr>PowerPoint Presentation</vt:lpstr>
      <vt:lpstr>Vocabulary Practice</vt:lpstr>
      <vt:lpstr>Vocabulary - animals</vt:lpstr>
      <vt:lpstr>Count the syllables in each</vt:lpstr>
      <vt:lpstr>Choose a 2, 3, 1</vt:lpstr>
      <vt:lpstr>Grammar Chant - echo</vt:lpstr>
      <vt:lpstr>Grammar Chant – Q &amp; A</vt:lpstr>
      <vt:lpstr>Grammar Chant – Q &amp; A</vt:lpstr>
      <vt:lpstr>What are they saying?</vt:lpstr>
      <vt:lpstr>Make a Grammar Chant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Songs and Poetry for Young Learners</dc:title>
  <dc:creator>Acer</dc:creator>
  <cp:lastModifiedBy>Acer</cp:lastModifiedBy>
  <cp:revision>41</cp:revision>
  <dcterms:created xsi:type="dcterms:W3CDTF">2006-08-16T00:00:00Z</dcterms:created>
  <dcterms:modified xsi:type="dcterms:W3CDTF">2013-10-24T07:00:05Z</dcterms:modified>
</cp:coreProperties>
</file>